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Layouts/slideLayout118.xml" ContentType="application/vnd.openxmlformats-officedocument.presentationml.slideLayout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activeX/activeX3.xml" ContentType="application/vnd.ms-office.activeX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wmf" ContentType="image/x-wmf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activeX/activeX1.xml" ContentType="application/vnd.ms-office.activeX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activeX/activeX2.xml" ContentType="application/vnd.ms-office.activeX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741" r:id="rId2"/>
    <p:sldMasterId id="2147483753" r:id="rId3"/>
    <p:sldMasterId id="2147483765" r:id="rId4"/>
    <p:sldMasterId id="2147483777" r:id="rId5"/>
    <p:sldMasterId id="2147483789" r:id="rId6"/>
    <p:sldMasterId id="2147483804" r:id="rId7"/>
    <p:sldMasterId id="2147483817" r:id="rId8"/>
    <p:sldMasterId id="2147483832" r:id="rId9"/>
    <p:sldMasterId id="2147483847" r:id="rId10"/>
  </p:sldMasterIdLst>
  <p:notesMasterIdLst>
    <p:notesMasterId r:id="rId77"/>
  </p:notesMasterIdLst>
  <p:handoutMasterIdLst>
    <p:handoutMasterId r:id="rId78"/>
  </p:handoutMasterIdLst>
  <p:sldIdLst>
    <p:sldId id="415" r:id="rId11"/>
    <p:sldId id="259" r:id="rId12"/>
    <p:sldId id="446" r:id="rId13"/>
    <p:sldId id="396" r:id="rId14"/>
    <p:sldId id="351" r:id="rId15"/>
    <p:sldId id="413" r:id="rId16"/>
    <p:sldId id="406" r:id="rId17"/>
    <p:sldId id="401" r:id="rId18"/>
    <p:sldId id="403" r:id="rId19"/>
    <p:sldId id="404" r:id="rId20"/>
    <p:sldId id="405" r:id="rId21"/>
    <p:sldId id="355" r:id="rId22"/>
    <p:sldId id="383" r:id="rId23"/>
    <p:sldId id="394" r:id="rId24"/>
    <p:sldId id="395" r:id="rId25"/>
    <p:sldId id="408" r:id="rId26"/>
    <p:sldId id="409" r:id="rId27"/>
    <p:sldId id="399" r:id="rId28"/>
    <p:sldId id="379" r:id="rId29"/>
    <p:sldId id="384" r:id="rId30"/>
    <p:sldId id="385" r:id="rId31"/>
    <p:sldId id="386" r:id="rId32"/>
    <p:sldId id="411" r:id="rId33"/>
    <p:sldId id="410" r:id="rId34"/>
    <p:sldId id="412" r:id="rId35"/>
    <p:sldId id="400" r:id="rId36"/>
    <p:sldId id="391" r:id="rId37"/>
    <p:sldId id="447" r:id="rId38"/>
    <p:sldId id="434" r:id="rId39"/>
    <p:sldId id="435" r:id="rId40"/>
    <p:sldId id="436" r:id="rId41"/>
    <p:sldId id="438" r:id="rId42"/>
    <p:sldId id="440" r:id="rId43"/>
    <p:sldId id="445" r:id="rId44"/>
    <p:sldId id="441" r:id="rId45"/>
    <p:sldId id="442" r:id="rId46"/>
    <p:sldId id="443" r:id="rId47"/>
    <p:sldId id="444" r:id="rId48"/>
    <p:sldId id="416" r:id="rId49"/>
    <p:sldId id="417" r:id="rId50"/>
    <p:sldId id="418" r:id="rId51"/>
    <p:sldId id="419" r:id="rId52"/>
    <p:sldId id="420" r:id="rId53"/>
    <p:sldId id="421" r:id="rId54"/>
    <p:sldId id="422" r:id="rId55"/>
    <p:sldId id="423" r:id="rId56"/>
    <p:sldId id="424" r:id="rId57"/>
    <p:sldId id="425" r:id="rId58"/>
    <p:sldId id="426" r:id="rId59"/>
    <p:sldId id="427" r:id="rId60"/>
    <p:sldId id="428" r:id="rId61"/>
    <p:sldId id="429" r:id="rId62"/>
    <p:sldId id="430" r:id="rId63"/>
    <p:sldId id="431" r:id="rId64"/>
    <p:sldId id="432" r:id="rId65"/>
    <p:sldId id="448" r:id="rId66"/>
    <p:sldId id="449" r:id="rId67"/>
    <p:sldId id="450" r:id="rId68"/>
    <p:sldId id="452" r:id="rId69"/>
    <p:sldId id="453" r:id="rId70"/>
    <p:sldId id="458" r:id="rId71"/>
    <p:sldId id="456" r:id="rId72"/>
    <p:sldId id="457" r:id="rId73"/>
    <p:sldId id="454" r:id="rId74"/>
    <p:sldId id="455" r:id="rId75"/>
    <p:sldId id="451" r:id="rId76"/>
  </p:sldIdLst>
  <p:sldSz cx="9144000" cy="6858000" type="screen4x3"/>
  <p:notesSz cx="6797675" cy="9929813"/>
  <p:defaultTextStyle>
    <a:defPPr>
      <a:defRPr lang="ko-KR"/>
    </a:defPPr>
    <a:lvl1pPr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6600"/>
    <a:srgbClr val="000000"/>
    <a:srgbClr val="0000FF"/>
    <a:srgbClr val="FFCCFF"/>
    <a:srgbClr val="CCECFF"/>
    <a:srgbClr val="FDFBEB"/>
    <a:srgbClr val="FBF8DD"/>
    <a:srgbClr val="33CC33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6355" autoAdjust="0"/>
    <p:restoredTop sz="75000" autoAdjust="0"/>
  </p:normalViewPr>
  <p:slideViewPr>
    <p:cSldViewPr>
      <p:cViewPr varScale="1">
        <p:scale>
          <a:sx n="86" d="100"/>
          <a:sy n="86" d="100"/>
        </p:scale>
        <p:origin x="-233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76" Type="http://schemas.openxmlformats.org/officeDocument/2006/relationships/slide" Target="slides/slide66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74" Type="http://schemas.openxmlformats.org/officeDocument/2006/relationships/slide" Target="slides/slide64.xml"/><Relationship Id="rId79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1.xml"/><Relationship Id="rId82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77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http://www.mallmake.co.kr/base/img/ssam/movie01/int_sexselling.wmv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13996"/>
  <ax:ocxPr ax:name="_cy" ax:value="11298"/>
</ax:ocx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PropertyBag">
  <ax:ocxPr ax:name="_cx" ax:value="5080"/>
  <ax:ocxPr ax:name="_cy" ax:value="5080"/>
  <ax:ocxPr ax:name="FlashVars" ax:value=""/>
  <ax:ocxPr ax:name="Movie" ax:value=""/>
  <ax:ocxPr ax:name="Src" ax:value=""/>
  <ax:ocxPr ax:name="WMode" ax:value="Window"/>
  <ax:ocxPr ax:name="Play" ax:value="-1"/>
  <ax:ocxPr ax:name="Loop" ax:value="-1"/>
  <ax:ocxPr ax:name="Quality" ax:value="High"/>
  <ax:ocxPr ax:name="SAlign" ax:value=""/>
  <ax:ocxPr ax:name="Menu" ax:value="-1"/>
  <ax:ocxPr ax:name="Base" ax:value=""/>
  <ax:ocxPr ax:name="AllowScriptAccess" ax:value=""/>
  <ax:ocxPr ax:name="Scale" ax:value="ShowAll"/>
  <ax:ocxPr ax:name="DeviceFont" ax:value="0"/>
  <ax:ocxPr ax:name="EmbedMovie" ax:value="0"/>
  <ax:ocxPr ax:name="BGColor" ax:value=""/>
  <ax:ocxPr ax:name="SWRemote" ax:value=""/>
  <ax:ocxPr ax:name="MovieData" ax:value=""/>
  <ax:ocxPr ax:name="SeamlessTabbing" ax:value="1"/>
  <ax:ocxPr ax:name="Profile" ax:value="0"/>
  <ax:ocxPr ax:name="ProfileAddress" ax:value=""/>
  <ax:ocxPr ax:name="ProfilePort" ax:value="0"/>
  <ax:ocxPr ax:name="AllowNetworking" ax:value="all"/>
  <ax:ocxPr ax:name="AllowFullScreen" ax:value="false"/>
</ax:ocx>
</file>

<file path=ppt/activeX/activeX3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http://www.mallmake.co.kr/base/img/ssam/movie01/association_3.wmv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13547"/>
  <ax:ocxPr ax:name="_cy" ax:value="11298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  <a:defRPr sz="1200">
                <a:latin typeface="산돌고딕B" pitchFamily="18" charset="-127"/>
                <a:ea typeface="산돌고딕B" pitchFamily="18" charset="-127"/>
              </a:defRPr>
            </a:lvl1pPr>
          </a:lstStyle>
          <a:p>
            <a:endParaRPr lang="en-US" altLang="ko-KR"/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  <a:defRPr sz="1200">
                <a:latin typeface="산돌고딕B" pitchFamily="18" charset="-127"/>
                <a:ea typeface="산돌고딕B" pitchFamily="18" charset="-127"/>
              </a:defRPr>
            </a:lvl1pPr>
          </a:lstStyle>
          <a:p>
            <a:endParaRPr lang="en-US" altLang="ko-KR"/>
          </a:p>
        </p:txBody>
      </p:sp>
      <p:sp>
        <p:nvSpPr>
          <p:cNvPr id="294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  <a:defRPr sz="1200">
                <a:latin typeface="산돌고딕B" pitchFamily="18" charset="-127"/>
                <a:ea typeface="산돌고딕B" pitchFamily="18" charset="-127"/>
              </a:defRPr>
            </a:lvl1pPr>
          </a:lstStyle>
          <a:p>
            <a:endParaRPr lang="en-US" altLang="ko-KR"/>
          </a:p>
        </p:txBody>
      </p:sp>
      <p:sp>
        <p:nvSpPr>
          <p:cNvPr id="294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448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  <a:defRPr sz="1200">
                <a:latin typeface="산돌고딕B" pitchFamily="18" charset="-127"/>
                <a:ea typeface="산돌고딕B" pitchFamily="18" charset="-127"/>
              </a:defRPr>
            </a:lvl1pPr>
          </a:lstStyle>
          <a:p>
            <a:fld id="{8E618E2F-D8A7-4D2B-A0B5-A3EF58A39A8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ko-KR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ko-KR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05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ko-KR"/>
          </a:p>
        </p:txBody>
      </p:sp>
      <p:sp>
        <p:nvSpPr>
          <p:cNvPr id="205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3776661-C399-4EFE-BD43-A8F02DED732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49688" y="9431179"/>
            <a:ext cx="2946400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2BC8F9D-EFF7-4581-B849-4462CD1510BE}" type="slidenum">
              <a:rPr lang="en-US" altLang="ko-KR" sz="1200"/>
              <a:pPr algn="r"/>
              <a:t>1</a:t>
            </a:fld>
            <a:endParaRPr lang="en-US" altLang="ko-KR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ko-KR" altLang="en-US" smtClean="0"/>
              <a:t>강간의 객체는 여성에 한함</a:t>
            </a:r>
            <a:r>
              <a:rPr lang="en-US" altLang="ko-KR" smtClean="0"/>
              <a:t>.</a:t>
            </a:r>
          </a:p>
          <a:p>
            <a:r>
              <a:rPr lang="ko-KR" altLang="en-US" smtClean="0"/>
              <a:t>청바지 위로 허벅지 만져도 </a:t>
            </a:r>
            <a:r>
              <a:rPr lang="en-US" altLang="ko-KR" smtClean="0"/>
              <a:t>“</a:t>
            </a:r>
            <a:r>
              <a:rPr lang="ko-KR" altLang="en-US" smtClean="0"/>
              <a:t>강제추행</a:t>
            </a:r>
            <a:r>
              <a:rPr lang="en-US" altLang="ko-KR" smtClean="0"/>
              <a:t>”</a:t>
            </a:r>
          </a:p>
          <a:p>
            <a:r>
              <a:rPr lang="ko-KR" altLang="en-US" smtClean="0"/>
              <a:t>남녀고용평등과 일</a:t>
            </a:r>
            <a:r>
              <a:rPr lang="en-US" altLang="ko-KR" smtClean="0"/>
              <a:t>,</a:t>
            </a:r>
            <a:r>
              <a:rPr lang="ko-KR" altLang="en-US" smtClean="0"/>
              <a:t>가정 양립 지원에 관한 법률</a:t>
            </a:r>
            <a:r>
              <a:rPr lang="en-US" altLang="ko-KR" smtClean="0"/>
              <a:t>, </a:t>
            </a:r>
            <a:r>
              <a:rPr lang="ko-KR" altLang="en-US" smtClean="0"/>
              <a:t>여성발전기본법</a:t>
            </a:r>
            <a:r>
              <a:rPr lang="en-US" altLang="ko-KR" smtClean="0"/>
              <a:t>, </a:t>
            </a:r>
            <a:r>
              <a:rPr lang="ko-KR" altLang="en-US" smtClean="0"/>
              <a:t>국가인권위원회법</a:t>
            </a:r>
            <a:r>
              <a:rPr lang="en-US" altLang="ko-KR" smtClean="0"/>
              <a:t>: </a:t>
            </a:r>
            <a:r>
              <a:rPr lang="ko-KR" altLang="en-US" smtClean="0"/>
              <a:t>직장내 성희롱 정의</a:t>
            </a:r>
          </a:p>
        </p:txBody>
      </p:sp>
      <p:sp>
        <p:nvSpPr>
          <p:cNvPr id="6349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ED12B-7C00-4F99-9CF4-1E4BCEAD4BF1}" type="slidenum">
              <a:rPr lang="ko-KR" altLang="en-US">
                <a:solidFill>
                  <a:prstClr val="black"/>
                </a:solidFill>
              </a:rPr>
              <a:pPr/>
              <a:t>30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2253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0EF3F7-7748-4CBB-88D2-EFC7DAFAEB2A}" type="slidenum">
              <a:rPr lang="ko-KR" altLang="en-US" smtClean="0"/>
              <a:pPr/>
              <a:t>39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76661-C399-4EFE-BD43-A8F02DED7328}" type="slidenum">
              <a:rPr lang="en-US" altLang="ko-KR" smtClean="0"/>
              <a:pPr/>
              <a:t>56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35AF58-8702-45EB-AE6F-A56B15C01B25}" type="slidenum">
              <a:rPr lang="en-US" altLang="ko-KR">
                <a:solidFill>
                  <a:prstClr val="black"/>
                </a:solidFill>
              </a:rPr>
              <a:pPr/>
              <a:t>59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/>
              <a:t>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35AF58-8702-45EB-AE6F-A56B15C01B25}" type="slidenum">
              <a:rPr lang="en-US" altLang="ko-KR">
                <a:solidFill>
                  <a:prstClr val="black"/>
                </a:solidFill>
              </a:rPr>
              <a:pPr/>
              <a:t>60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35AF58-8702-45EB-AE6F-A56B15C01B25}" type="slidenum">
              <a:rPr lang="en-US" altLang="ko-KR">
                <a:solidFill>
                  <a:prstClr val="black"/>
                </a:solidFill>
              </a:rPr>
              <a:pPr/>
              <a:t>61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/>
              <a:t>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35AF58-8702-45EB-AE6F-A56B15C01B25}" type="slidenum">
              <a:rPr lang="en-US" altLang="ko-KR">
                <a:solidFill>
                  <a:prstClr val="black"/>
                </a:solidFill>
              </a:rPr>
              <a:pPr/>
              <a:t>62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35AF58-8702-45EB-AE6F-A56B15C01B25}" type="slidenum">
              <a:rPr lang="en-US" altLang="ko-KR">
                <a:solidFill>
                  <a:prstClr val="black"/>
                </a:solidFill>
              </a:rPr>
              <a:pPr/>
              <a:t>63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/>
              <a:t>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35AF58-8702-45EB-AE6F-A56B15C01B25}" type="slidenum">
              <a:rPr lang="en-US" altLang="ko-KR">
                <a:solidFill>
                  <a:prstClr val="black"/>
                </a:solidFill>
              </a:rPr>
              <a:pPr/>
              <a:t>64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35AF58-8702-45EB-AE6F-A56B15C01B25}" type="slidenum">
              <a:rPr lang="en-US" altLang="ko-KR">
                <a:solidFill>
                  <a:prstClr val="black"/>
                </a:solidFill>
              </a:rPr>
              <a:pPr/>
              <a:t>65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35AF58-8702-45EB-AE6F-A56B15C01B25}" type="slidenum">
              <a:rPr lang="en-US" altLang="ko-KR"/>
              <a:pPr/>
              <a:t>2</a:t>
            </a:fld>
            <a:endParaRPr lang="en-US" altLang="ko-KR"/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/>
              <a:t>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76661-C399-4EFE-BD43-A8F02DED7328}" type="slidenum">
              <a:rPr lang="en-US" altLang="ko-KR" smtClean="0"/>
              <a:pPr/>
              <a:t>66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35AF58-8702-45EB-AE6F-A56B15C01B25}" type="slidenum">
              <a:rPr lang="en-US" altLang="ko-KR">
                <a:solidFill>
                  <a:prstClr val="black"/>
                </a:solidFill>
              </a:rPr>
              <a:pPr/>
              <a:t>3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/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20C559-BB4E-40BF-B833-04C0B5CD235B}" type="slidenum">
              <a:rPr lang="en-US" altLang="ko-KR"/>
              <a:pPr/>
              <a:t>5</a:t>
            </a:fld>
            <a:endParaRPr lang="en-US" altLang="ko-KR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76661-C399-4EFE-BD43-A8F02DED7328}" type="slidenum">
              <a:rPr lang="en-US" altLang="ko-KR" smtClean="0"/>
              <a:pPr/>
              <a:t>12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7A41C5-3E6E-44D7-8E61-4F125E22B202}" type="slidenum">
              <a:rPr lang="en-US" altLang="ko-KR"/>
              <a:pPr/>
              <a:t>18</a:t>
            </a:fld>
            <a:endParaRPr lang="en-US" altLang="ko-KR"/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 sz="1400" b="1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76661-C399-4EFE-BD43-A8F02DED7328}" type="slidenum">
              <a:rPr lang="en-US" altLang="ko-KR" smtClean="0"/>
              <a:pPr/>
              <a:t>20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A7EEE3-C973-4DA5-85F0-B3DA9E4BE032}" type="slidenum">
              <a:rPr lang="en-US" altLang="ko-KR"/>
              <a:pPr/>
              <a:t>27</a:t>
            </a:fld>
            <a:endParaRPr lang="en-US" altLang="ko-KR"/>
          </a:p>
        </p:txBody>
      </p:sp>
      <p:sp>
        <p:nvSpPr>
          <p:cNvPr id="39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35AF58-8702-45EB-AE6F-A56B15C01B25}" type="slidenum">
              <a:rPr lang="en-US" altLang="ko-KR">
                <a:solidFill>
                  <a:prstClr val="black"/>
                </a:solidFill>
              </a:rPr>
              <a:pPr/>
              <a:t>28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986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297987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297988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97989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97990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97991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97992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97993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97994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297995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7996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7997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7998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7999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8000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298001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298002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98003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98004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298005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298006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98007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98008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298009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29801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9801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9801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298013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98014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98015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98016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298017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98018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98019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98020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298021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8022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8023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8024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8025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8026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8027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98028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98029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98030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FE9556A-3439-4300-971A-372F11539E70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9803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9803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ko-KR" altLang="en-US"/>
              <a:t>마스터 부제목 스타일 편집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4C1B3-576B-4252-A070-6C8FB132259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C597C-5354-467B-8C31-272303075CE5}" type="slidenum">
              <a:rPr lang="en-US" altLang="ko-KR">
                <a:solidFill>
                  <a:srgbClr val="006699"/>
                </a:solidFill>
              </a:rPr>
              <a:pPr/>
              <a:t>‹#›</a:t>
            </a:fld>
            <a:endParaRPr lang="en-US" altLang="ko-KR">
              <a:solidFill>
                <a:srgbClr val="006699"/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377F3F-A4DB-4A37-B419-17CD88057726}" type="slidenum">
              <a:rPr lang="en-US" altLang="ko-KR">
                <a:solidFill>
                  <a:srgbClr val="006699"/>
                </a:solidFill>
              </a:rPr>
              <a:pPr/>
              <a:t>‹#›</a:t>
            </a:fld>
            <a:endParaRPr lang="en-US" altLang="ko-KR">
              <a:solidFill>
                <a:srgbClr val="006699"/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B112D-7584-41B1-AD2E-4083E1C30A79}" type="slidenum">
              <a:rPr lang="en-US" altLang="ko-KR">
                <a:solidFill>
                  <a:srgbClr val="006699"/>
                </a:solidFill>
              </a:rPr>
              <a:pPr/>
              <a:t>‹#›</a:t>
            </a:fld>
            <a:endParaRPr lang="en-US" altLang="ko-KR">
              <a:solidFill>
                <a:srgbClr val="006699"/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52DF6-F4AF-4B24-9092-CB6BC4709DC1}" type="slidenum">
              <a:rPr lang="en-US" altLang="ko-KR">
                <a:solidFill>
                  <a:srgbClr val="006699"/>
                </a:solidFill>
              </a:rPr>
              <a:pPr/>
              <a:t>‹#›</a:t>
            </a:fld>
            <a:endParaRPr lang="en-US" altLang="ko-KR">
              <a:solidFill>
                <a:srgbClr val="006699"/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84294-916B-4DA8-9F9E-4D397E46BD42}" type="slidenum">
              <a:rPr lang="en-US" altLang="ko-KR">
                <a:solidFill>
                  <a:srgbClr val="006699"/>
                </a:solidFill>
              </a:rPr>
              <a:pPr/>
              <a:t>‹#›</a:t>
            </a:fld>
            <a:endParaRPr lang="en-US" altLang="ko-KR">
              <a:solidFill>
                <a:srgbClr val="006699"/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EB878-AD3A-4081-B128-C0E661A24C9E}" type="slidenum">
              <a:rPr lang="en-US" altLang="ko-KR">
                <a:solidFill>
                  <a:srgbClr val="006699"/>
                </a:solidFill>
              </a:rPr>
              <a:pPr/>
              <a:t>‹#›</a:t>
            </a:fld>
            <a:endParaRPr lang="en-US" altLang="ko-KR">
              <a:solidFill>
                <a:srgbClr val="006699"/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DC5A49-E512-4D04-A77A-D2B8208AE70A}" type="slidenum">
              <a:rPr lang="en-US" altLang="ko-KR">
                <a:solidFill>
                  <a:srgbClr val="006699"/>
                </a:solidFill>
              </a:rPr>
              <a:pPr/>
              <a:t>‹#›</a:t>
            </a:fld>
            <a:endParaRPr lang="en-US" altLang="ko-KR">
              <a:solidFill>
                <a:srgbClr val="006699"/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3AD1C-F591-4144-83DF-7DF4CD982539}" type="slidenum">
              <a:rPr lang="en-US" altLang="ko-KR">
                <a:solidFill>
                  <a:srgbClr val="006699"/>
                </a:solidFill>
              </a:rPr>
              <a:pPr/>
              <a:t>‹#›</a:t>
            </a:fld>
            <a:endParaRPr lang="en-US" altLang="ko-KR">
              <a:solidFill>
                <a:srgbClr val="006699"/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4C1B3-576B-4252-A070-6C8FB132259C}" type="slidenum">
              <a:rPr lang="en-US" altLang="ko-KR">
                <a:solidFill>
                  <a:srgbClr val="006699"/>
                </a:solidFill>
              </a:rPr>
              <a:pPr/>
              <a:t>‹#›</a:t>
            </a:fld>
            <a:endParaRPr lang="en-US" altLang="ko-KR">
              <a:solidFill>
                <a:srgbClr val="006699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87AE6-44D7-4173-B807-0D946497FCAB}" type="slidenum">
              <a:rPr lang="en-US" altLang="ko-KR">
                <a:solidFill>
                  <a:srgbClr val="006699"/>
                </a:solidFill>
              </a:rPr>
              <a:pPr/>
              <a:t>‹#›</a:t>
            </a:fld>
            <a:endParaRPr lang="en-US" altLang="ko-KR">
              <a:solidFill>
                <a:srgbClr val="006699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87AE6-44D7-4173-B807-0D946497FCA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제목, 텍스트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E44F818-F19E-409F-8E26-5716A1B7A258}" type="slidenum">
              <a:rPr lang="en-US" altLang="ko-KR">
                <a:solidFill>
                  <a:srgbClr val="006699"/>
                </a:solidFill>
              </a:rPr>
              <a:pPr/>
              <a:t>‹#›</a:t>
            </a:fld>
            <a:endParaRPr lang="en-US" altLang="ko-KR">
              <a:solidFill>
                <a:srgbClr val="006699"/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제목, 내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A27B29D-D296-42BD-A9E9-947CA86CEC71}" type="slidenum">
              <a:rPr lang="en-US" altLang="ko-KR">
                <a:solidFill>
                  <a:srgbClr val="006699"/>
                </a:solidFill>
              </a:rPr>
              <a:pPr/>
              <a:t>‹#›</a:t>
            </a:fld>
            <a:endParaRPr lang="en-US" altLang="ko-KR">
              <a:solidFill>
                <a:srgbClr val="006699"/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ChangeArrowheads="1"/>
          </p:cNvSpPr>
          <p:nvPr/>
        </p:nvSpPr>
        <p:spPr bwMode="gray">
          <a:xfrm>
            <a:off x="5641975" y="3249613"/>
            <a:ext cx="3502025" cy="3608387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solidFill>
                <a:srgbClr val="006699"/>
              </a:solidFill>
            </a:endParaRPr>
          </a:p>
        </p:txBody>
      </p:sp>
      <p:sp>
        <p:nvSpPr>
          <p:cNvPr id="3" name="Rectangle 30"/>
          <p:cNvSpPr>
            <a:spLocks noChangeArrowheads="1"/>
          </p:cNvSpPr>
          <p:nvPr/>
        </p:nvSpPr>
        <p:spPr bwMode="gray">
          <a:xfrm>
            <a:off x="4953000" y="0"/>
            <a:ext cx="4191000" cy="1789113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solidFill>
                <a:srgbClr val="006699"/>
              </a:solidFill>
            </a:endParaRP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114800" y="5838825"/>
            <a:ext cx="1079500" cy="633413"/>
            <a:chOff x="2680" y="3678"/>
            <a:chExt cx="680" cy="399"/>
          </a:xfrm>
        </p:grpSpPr>
        <p:sp>
          <p:nvSpPr>
            <p:cNvPr id="5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2400">
                  <a:solidFill>
                    <a:srgbClr val="006699"/>
                  </a:solidFill>
                </a:rPr>
                <a:t>LOGO</a:t>
              </a:r>
            </a:p>
          </p:txBody>
        </p:sp>
        <p:sp>
          <p:nvSpPr>
            <p:cNvPr id="6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>
                <a:defRPr/>
              </a:pPr>
              <a:endParaRPr lang="ko-KR" altLang="en-US">
                <a:solidFill>
                  <a:srgbClr val="006666"/>
                </a:solidFill>
              </a:endParaRPr>
            </a:p>
          </p:txBody>
        </p:sp>
      </p:grpSp>
      <p:pic>
        <p:nvPicPr>
          <p:cNvPr id="7" name="Picture 31" descr="n07"/>
          <p:cNvPicPr>
            <a:picLocks noChangeAspect="1" noChangeArrowheads="1"/>
          </p:cNvPicPr>
          <p:nvPr userDrawn="1"/>
        </p:nvPicPr>
        <p:blipFill>
          <a:blip r:embed="rId2" cstate="print">
            <a:lum bright="54000" contrast="-30000"/>
          </a:blip>
          <a:srcRect/>
          <a:stretch>
            <a:fillRect/>
          </a:stretch>
        </p:blipFill>
        <p:spPr bwMode="auto">
          <a:xfrm>
            <a:off x="0" y="0"/>
            <a:ext cx="5292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33"/>
          <p:cNvSpPr txBox="1">
            <a:spLocks noChangeArrowheads="1"/>
          </p:cNvSpPr>
          <p:nvPr userDrawn="1"/>
        </p:nvSpPr>
        <p:spPr bwMode="auto">
          <a:xfrm>
            <a:off x="7070725" y="6437313"/>
            <a:ext cx="1209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600">
                <a:solidFill>
                  <a:srgbClr val="006666"/>
                </a:solidFill>
              </a:rPr>
              <a:t>ssam.or.k</a:t>
            </a:r>
            <a:r>
              <a:rPr lang="en-US" altLang="ko-KR">
                <a:solidFill>
                  <a:srgbClr val="006699"/>
                </a:solidFill>
              </a:rPr>
              <a:t>r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 altLang="ko-KR">
              <a:solidFill>
                <a:srgbClr val="006699"/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297988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7989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7990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7991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7992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7993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7994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297995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7996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7997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7998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7999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8000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298002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8003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8004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5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298006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8007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8008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6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29801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801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801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7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98014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8015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8016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8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98018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8019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8020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298021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8022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8023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8024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8025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8026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8027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</p:grpSp>
      <p:sp>
        <p:nvSpPr>
          <p:cNvPr id="298028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298029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298030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FE9556A-3439-4300-971A-372F11539E70}" type="slidenum">
              <a:rPr lang="en-US" altLang="ko-KR">
                <a:solidFill>
                  <a:srgbClr val="006699"/>
                </a:solidFill>
              </a:rPr>
              <a:pPr/>
              <a:t>‹#›</a:t>
            </a:fld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29803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9803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ko-KR" altLang="en-US"/>
              <a:t>마스터 부제목 스타일 편집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C597C-5354-467B-8C31-272303075CE5}" type="slidenum">
              <a:rPr lang="en-US" altLang="ko-KR">
                <a:solidFill>
                  <a:srgbClr val="006699"/>
                </a:solidFill>
              </a:rPr>
              <a:pPr/>
              <a:t>‹#›</a:t>
            </a:fld>
            <a:endParaRPr lang="en-US" altLang="ko-KR">
              <a:solidFill>
                <a:srgbClr val="006699"/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377F3F-A4DB-4A37-B419-17CD88057726}" type="slidenum">
              <a:rPr lang="en-US" altLang="ko-KR">
                <a:solidFill>
                  <a:srgbClr val="006699"/>
                </a:solidFill>
              </a:rPr>
              <a:pPr/>
              <a:t>‹#›</a:t>
            </a:fld>
            <a:endParaRPr lang="en-US" altLang="ko-KR">
              <a:solidFill>
                <a:srgbClr val="006699"/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B112D-7584-41B1-AD2E-4083E1C30A79}" type="slidenum">
              <a:rPr lang="en-US" altLang="ko-KR">
                <a:solidFill>
                  <a:srgbClr val="006699"/>
                </a:solidFill>
              </a:rPr>
              <a:pPr/>
              <a:t>‹#›</a:t>
            </a:fld>
            <a:endParaRPr lang="en-US" altLang="ko-KR">
              <a:solidFill>
                <a:srgbClr val="006699"/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52DF6-F4AF-4B24-9092-CB6BC4709DC1}" type="slidenum">
              <a:rPr lang="en-US" altLang="ko-KR">
                <a:solidFill>
                  <a:srgbClr val="006699"/>
                </a:solidFill>
              </a:rPr>
              <a:pPr/>
              <a:t>‹#›</a:t>
            </a:fld>
            <a:endParaRPr lang="en-US" altLang="ko-KR">
              <a:solidFill>
                <a:srgbClr val="006699"/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84294-916B-4DA8-9F9E-4D397E46BD42}" type="slidenum">
              <a:rPr lang="en-US" altLang="ko-KR">
                <a:solidFill>
                  <a:srgbClr val="006699"/>
                </a:solidFill>
              </a:rPr>
              <a:pPr/>
              <a:t>‹#›</a:t>
            </a:fld>
            <a:endParaRPr lang="en-US" altLang="ko-KR">
              <a:solidFill>
                <a:srgbClr val="006699"/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EB878-AD3A-4081-B128-C0E661A24C9E}" type="slidenum">
              <a:rPr lang="en-US" altLang="ko-KR">
                <a:solidFill>
                  <a:srgbClr val="006699"/>
                </a:solidFill>
              </a:rPr>
              <a:pPr/>
              <a:t>‹#›</a:t>
            </a:fld>
            <a:endParaRPr lang="en-US" altLang="ko-KR">
              <a:solidFill>
                <a:srgbClr val="006699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제목, 텍스트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E44F818-F19E-409F-8E26-5716A1B7A25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DC5A49-E512-4D04-A77A-D2B8208AE70A}" type="slidenum">
              <a:rPr lang="en-US" altLang="ko-KR">
                <a:solidFill>
                  <a:srgbClr val="006699"/>
                </a:solidFill>
              </a:rPr>
              <a:pPr/>
              <a:t>‹#›</a:t>
            </a:fld>
            <a:endParaRPr lang="en-US" altLang="ko-KR">
              <a:solidFill>
                <a:srgbClr val="006699"/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3AD1C-F591-4144-83DF-7DF4CD982539}" type="slidenum">
              <a:rPr lang="en-US" altLang="ko-KR">
                <a:solidFill>
                  <a:srgbClr val="006699"/>
                </a:solidFill>
              </a:rPr>
              <a:pPr/>
              <a:t>‹#›</a:t>
            </a:fld>
            <a:endParaRPr lang="en-US" altLang="ko-KR">
              <a:solidFill>
                <a:srgbClr val="006699"/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4C1B3-576B-4252-A070-6C8FB132259C}" type="slidenum">
              <a:rPr lang="en-US" altLang="ko-KR">
                <a:solidFill>
                  <a:srgbClr val="006699"/>
                </a:solidFill>
              </a:rPr>
              <a:pPr/>
              <a:t>‹#›</a:t>
            </a:fld>
            <a:endParaRPr lang="en-US" altLang="ko-KR">
              <a:solidFill>
                <a:srgbClr val="006699"/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87AE6-44D7-4173-B807-0D946497FCAB}" type="slidenum">
              <a:rPr lang="en-US" altLang="ko-KR">
                <a:solidFill>
                  <a:srgbClr val="006699"/>
                </a:solidFill>
              </a:rPr>
              <a:pPr/>
              <a:t>‹#›</a:t>
            </a:fld>
            <a:endParaRPr lang="en-US" altLang="ko-KR">
              <a:solidFill>
                <a:srgbClr val="006699"/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제목, 텍스트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E44F818-F19E-409F-8E26-5716A1B7A258}" type="slidenum">
              <a:rPr lang="en-US" altLang="ko-KR">
                <a:solidFill>
                  <a:srgbClr val="006699"/>
                </a:solidFill>
              </a:rPr>
              <a:pPr/>
              <a:t>‹#›</a:t>
            </a:fld>
            <a:endParaRPr lang="en-US" altLang="ko-KR">
              <a:solidFill>
                <a:srgbClr val="006699"/>
              </a:solidFill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제목, 내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A27B29D-D296-42BD-A9E9-947CA86CEC71}" type="slidenum">
              <a:rPr lang="en-US" altLang="ko-KR">
                <a:solidFill>
                  <a:srgbClr val="006699"/>
                </a:solidFill>
              </a:rPr>
              <a:pPr/>
              <a:t>‹#›</a:t>
            </a:fld>
            <a:endParaRPr lang="en-US" altLang="ko-KR">
              <a:solidFill>
                <a:srgbClr val="006699"/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ChangeArrowheads="1"/>
          </p:cNvSpPr>
          <p:nvPr/>
        </p:nvSpPr>
        <p:spPr bwMode="gray">
          <a:xfrm>
            <a:off x="5641975" y="3249613"/>
            <a:ext cx="3502025" cy="3608387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solidFill>
                <a:srgbClr val="006699"/>
              </a:solidFill>
            </a:endParaRPr>
          </a:p>
        </p:txBody>
      </p:sp>
      <p:sp>
        <p:nvSpPr>
          <p:cNvPr id="3" name="Rectangle 30"/>
          <p:cNvSpPr>
            <a:spLocks noChangeArrowheads="1"/>
          </p:cNvSpPr>
          <p:nvPr/>
        </p:nvSpPr>
        <p:spPr bwMode="gray">
          <a:xfrm>
            <a:off x="4953000" y="0"/>
            <a:ext cx="4191000" cy="1789113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solidFill>
                <a:srgbClr val="006699"/>
              </a:solidFill>
            </a:endParaRP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114800" y="5838825"/>
            <a:ext cx="1079500" cy="633413"/>
            <a:chOff x="2680" y="3678"/>
            <a:chExt cx="680" cy="399"/>
          </a:xfrm>
        </p:grpSpPr>
        <p:sp>
          <p:nvSpPr>
            <p:cNvPr id="5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2400">
                  <a:solidFill>
                    <a:srgbClr val="006699"/>
                  </a:solidFill>
                </a:rPr>
                <a:t>LOGO</a:t>
              </a:r>
            </a:p>
          </p:txBody>
        </p:sp>
        <p:sp>
          <p:nvSpPr>
            <p:cNvPr id="6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>
                <a:defRPr/>
              </a:pPr>
              <a:endParaRPr lang="ko-KR" altLang="en-US">
                <a:solidFill>
                  <a:srgbClr val="006666"/>
                </a:solidFill>
              </a:endParaRPr>
            </a:p>
          </p:txBody>
        </p:sp>
      </p:grpSp>
      <p:pic>
        <p:nvPicPr>
          <p:cNvPr id="7" name="Picture 31" descr="n07"/>
          <p:cNvPicPr>
            <a:picLocks noChangeAspect="1" noChangeArrowheads="1"/>
          </p:cNvPicPr>
          <p:nvPr userDrawn="1"/>
        </p:nvPicPr>
        <p:blipFill>
          <a:blip r:embed="rId2" cstate="print">
            <a:lum bright="54000" contrast="-30000"/>
          </a:blip>
          <a:srcRect/>
          <a:stretch>
            <a:fillRect/>
          </a:stretch>
        </p:blipFill>
        <p:spPr bwMode="auto">
          <a:xfrm>
            <a:off x="0" y="0"/>
            <a:ext cx="5292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33"/>
          <p:cNvSpPr txBox="1">
            <a:spLocks noChangeArrowheads="1"/>
          </p:cNvSpPr>
          <p:nvPr userDrawn="1"/>
        </p:nvSpPr>
        <p:spPr bwMode="auto">
          <a:xfrm>
            <a:off x="7070725" y="6437313"/>
            <a:ext cx="1209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600">
                <a:solidFill>
                  <a:srgbClr val="006666"/>
                </a:solidFill>
              </a:rPr>
              <a:t>ssam.or.k</a:t>
            </a:r>
            <a:r>
              <a:rPr lang="en-US" altLang="ko-KR">
                <a:solidFill>
                  <a:srgbClr val="006699"/>
                </a:solidFill>
              </a:rPr>
              <a:t>r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 altLang="ko-KR">
              <a:solidFill>
                <a:srgbClr val="006699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제목, 내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A27B29D-D296-42BD-A9E9-947CA86CEC7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ChangeArrowheads="1"/>
          </p:cNvSpPr>
          <p:nvPr/>
        </p:nvSpPr>
        <p:spPr bwMode="gray">
          <a:xfrm>
            <a:off x="5641975" y="3249613"/>
            <a:ext cx="3502025" cy="3608387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 b="0">
              <a:ea typeface="굴림" pitchFamily="50" charset="-127"/>
            </a:endParaRPr>
          </a:p>
        </p:txBody>
      </p:sp>
      <p:sp>
        <p:nvSpPr>
          <p:cNvPr id="3" name="Rectangle 30"/>
          <p:cNvSpPr>
            <a:spLocks noChangeArrowheads="1"/>
          </p:cNvSpPr>
          <p:nvPr/>
        </p:nvSpPr>
        <p:spPr bwMode="gray">
          <a:xfrm>
            <a:off x="4953000" y="0"/>
            <a:ext cx="4191000" cy="1789113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ea typeface="굴림" pitchFamily="50" charset="-127"/>
            </a:endParaRP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114800" y="5838825"/>
            <a:ext cx="1079500" cy="633413"/>
            <a:chOff x="2680" y="3678"/>
            <a:chExt cx="680" cy="399"/>
          </a:xfrm>
        </p:grpSpPr>
        <p:sp>
          <p:nvSpPr>
            <p:cNvPr id="5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2400">
                  <a:ea typeface="굴림" pitchFamily="50" charset="-127"/>
                </a:rPr>
                <a:t>LOGO</a:t>
              </a:r>
            </a:p>
          </p:txBody>
        </p:sp>
        <p:sp>
          <p:nvSpPr>
            <p:cNvPr id="6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lang="ko-KR" altLang="en-US" b="0">
                <a:solidFill>
                  <a:schemeClr val="tx2"/>
                </a:solidFill>
                <a:ea typeface="굴림" pitchFamily="50" charset="-127"/>
              </a:endParaRPr>
            </a:p>
          </p:txBody>
        </p:sp>
      </p:grpSp>
      <p:pic>
        <p:nvPicPr>
          <p:cNvPr id="7" name="Picture 31" descr="n07"/>
          <p:cNvPicPr>
            <a:picLocks noChangeAspect="1" noChangeArrowheads="1"/>
          </p:cNvPicPr>
          <p:nvPr userDrawn="1"/>
        </p:nvPicPr>
        <p:blipFill>
          <a:blip r:embed="rId2" cstate="print">
            <a:lum bright="54000" contrast="-30000"/>
          </a:blip>
          <a:srcRect/>
          <a:stretch>
            <a:fillRect/>
          </a:stretch>
        </p:blipFill>
        <p:spPr bwMode="auto">
          <a:xfrm>
            <a:off x="0" y="0"/>
            <a:ext cx="5292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33"/>
          <p:cNvSpPr txBox="1">
            <a:spLocks noChangeArrowheads="1"/>
          </p:cNvSpPr>
          <p:nvPr userDrawn="1"/>
        </p:nvSpPr>
        <p:spPr bwMode="auto">
          <a:xfrm>
            <a:off x="7070725" y="6437313"/>
            <a:ext cx="1209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600">
                <a:solidFill>
                  <a:schemeClr val="tx2"/>
                </a:solidFill>
                <a:ea typeface="굴림" pitchFamily="50" charset="-127"/>
              </a:rPr>
              <a:t>ssam.or.k</a:t>
            </a:r>
            <a:r>
              <a:rPr lang="en-US" altLang="ko-KR" b="0">
                <a:ea typeface="굴림" pitchFamily="50" charset="-127"/>
              </a:rPr>
              <a:t>r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B3DD5-7EC3-4BD5-B7BF-4AB903B11A7F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A47F5-340C-40D1-8F8C-B0797F5A3D3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E8ADD-1F51-4869-8F43-6DD8D8AB49E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1720C-BAD2-49CA-9F10-639F1BF615EE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49E2E-370E-4FA4-AA16-4BF3B66FA00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C597C-5354-467B-8C31-272303075CE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C7A72-32AD-45AC-820C-EDB9CD5933B7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BAE23-2AF1-47E0-93EA-3BE0A7104F74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A864E-0595-4169-A849-C795DB81119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C57F1-C660-402A-B7F7-BF4EB5ED6E8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0D305-4816-481D-A09F-BF9C35D2757E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87E24-DE65-42F8-BA3D-EE638FAF8A0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B3DD5-7EC3-4BD5-B7BF-4AB903B11A7F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A47F5-340C-40D1-8F8C-B0797F5A3D3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E8ADD-1F51-4869-8F43-6DD8D8AB49E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1720C-BAD2-49CA-9F10-639F1BF615EE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377F3F-A4DB-4A37-B419-17CD8805772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49E2E-370E-4FA4-AA16-4BF3B66FA00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C7A72-32AD-45AC-820C-EDB9CD5933B7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BAE23-2AF1-47E0-93EA-3BE0A7104F74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A864E-0595-4169-A849-C795DB81119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C57F1-C660-402A-B7F7-BF4EB5ED6E8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0D305-4816-481D-A09F-BF9C35D2757E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87E24-DE65-42F8-BA3D-EE638FAF8A0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B3DD5-7EC3-4BD5-B7BF-4AB903B11A7F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A47F5-340C-40D1-8F8C-B0797F5A3D3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E8ADD-1F51-4869-8F43-6DD8D8AB49E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B112D-7584-41B1-AD2E-4083E1C30A7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1720C-BAD2-49CA-9F10-639F1BF615EE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49E2E-370E-4FA4-AA16-4BF3B66FA00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C7A72-32AD-45AC-820C-EDB9CD5933B7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BAE23-2AF1-47E0-93EA-3BE0A7104F74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A864E-0595-4169-A849-C795DB81119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C57F1-C660-402A-B7F7-BF4EB5ED6E8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0D305-4816-481D-A09F-BF9C35D2757E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87E24-DE65-42F8-BA3D-EE638FAF8A0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B3DD5-7EC3-4BD5-B7BF-4AB903B11A7F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A47F5-340C-40D1-8F8C-B0797F5A3D3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52DF6-F4AF-4B24-9092-CB6BC4709DC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E8ADD-1F51-4869-8F43-6DD8D8AB49E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1720C-BAD2-49CA-9F10-639F1BF615EE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49E2E-370E-4FA4-AA16-4BF3B66FA00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C7A72-32AD-45AC-820C-EDB9CD5933B7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BAE23-2AF1-47E0-93EA-3BE0A7104F74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A864E-0595-4169-A849-C795DB81119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C57F1-C660-402A-B7F7-BF4EB5ED6E8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0D305-4816-481D-A09F-BF9C35D2757E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87E24-DE65-42F8-BA3D-EE638FAF8A0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297988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7989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7990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7991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7992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7993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7994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297995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7996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7997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7998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7999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8000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298002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8003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8004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5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298006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8007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8008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6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29801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801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801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7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98014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8015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8016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8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98018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8019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8020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298021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8022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8023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8024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8025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8026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8027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</p:grpSp>
      <p:sp>
        <p:nvSpPr>
          <p:cNvPr id="298028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298029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298030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FE9556A-3439-4300-971A-372F11539E70}" type="slidenum">
              <a:rPr lang="en-US" altLang="ko-KR">
                <a:solidFill>
                  <a:srgbClr val="006699"/>
                </a:solidFill>
              </a:rPr>
              <a:pPr/>
              <a:t>‹#›</a:t>
            </a:fld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29803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9803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ko-KR" altLang="en-US"/>
              <a:t>마스터 부제목 스타일 편집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84294-916B-4DA8-9F9E-4D397E46BD4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C597C-5354-467B-8C31-272303075CE5}" type="slidenum">
              <a:rPr lang="en-US" altLang="ko-KR">
                <a:solidFill>
                  <a:srgbClr val="006699"/>
                </a:solidFill>
              </a:rPr>
              <a:pPr/>
              <a:t>‹#›</a:t>
            </a:fld>
            <a:endParaRPr lang="en-US" altLang="ko-KR">
              <a:solidFill>
                <a:srgbClr val="006699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377F3F-A4DB-4A37-B419-17CD88057726}" type="slidenum">
              <a:rPr lang="en-US" altLang="ko-KR">
                <a:solidFill>
                  <a:srgbClr val="006699"/>
                </a:solidFill>
              </a:rPr>
              <a:pPr/>
              <a:t>‹#›</a:t>
            </a:fld>
            <a:endParaRPr lang="en-US" altLang="ko-KR">
              <a:solidFill>
                <a:srgbClr val="006699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B112D-7584-41B1-AD2E-4083E1C30A79}" type="slidenum">
              <a:rPr lang="en-US" altLang="ko-KR">
                <a:solidFill>
                  <a:srgbClr val="006699"/>
                </a:solidFill>
              </a:rPr>
              <a:pPr/>
              <a:t>‹#›</a:t>
            </a:fld>
            <a:endParaRPr lang="en-US" altLang="ko-KR">
              <a:solidFill>
                <a:srgbClr val="006699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52DF6-F4AF-4B24-9092-CB6BC4709DC1}" type="slidenum">
              <a:rPr lang="en-US" altLang="ko-KR">
                <a:solidFill>
                  <a:srgbClr val="006699"/>
                </a:solidFill>
              </a:rPr>
              <a:pPr/>
              <a:t>‹#›</a:t>
            </a:fld>
            <a:endParaRPr lang="en-US" altLang="ko-KR">
              <a:solidFill>
                <a:srgbClr val="006699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84294-916B-4DA8-9F9E-4D397E46BD42}" type="slidenum">
              <a:rPr lang="en-US" altLang="ko-KR">
                <a:solidFill>
                  <a:srgbClr val="006699"/>
                </a:solidFill>
              </a:rPr>
              <a:pPr/>
              <a:t>‹#›</a:t>
            </a:fld>
            <a:endParaRPr lang="en-US" altLang="ko-KR">
              <a:solidFill>
                <a:srgbClr val="006699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EB878-AD3A-4081-B128-C0E661A24C9E}" type="slidenum">
              <a:rPr lang="en-US" altLang="ko-KR">
                <a:solidFill>
                  <a:srgbClr val="006699"/>
                </a:solidFill>
              </a:rPr>
              <a:pPr/>
              <a:t>‹#›</a:t>
            </a:fld>
            <a:endParaRPr lang="en-US" altLang="ko-KR">
              <a:solidFill>
                <a:srgbClr val="006699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DC5A49-E512-4D04-A77A-D2B8208AE70A}" type="slidenum">
              <a:rPr lang="en-US" altLang="ko-KR">
                <a:solidFill>
                  <a:srgbClr val="006699"/>
                </a:solidFill>
              </a:rPr>
              <a:pPr/>
              <a:t>‹#›</a:t>
            </a:fld>
            <a:endParaRPr lang="en-US" altLang="ko-KR">
              <a:solidFill>
                <a:srgbClr val="006699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3AD1C-F591-4144-83DF-7DF4CD982539}" type="slidenum">
              <a:rPr lang="en-US" altLang="ko-KR">
                <a:solidFill>
                  <a:srgbClr val="006699"/>
                </a:solidFill>
              </a:rPr>
              <a:pPr/>
              <a:t>‹#›</a:t>
            </a:fld>
            <a:endParaRPr lang="en-US" altLang="ko-KR">
              <a:solidFill>
                <a:srgbClr val="006699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4C1B3-576B-4252-A070-6C8FB132259C}" type="slidenum">
              <a:rPr lang="en-US" altLang="ko-KR">
                <a:solidFill>
                  <a:srgbClr val="006699"/>
                </a:solidFill>
              </a:rPr>
              <a:pPr/>
              <a:t>‹#›</a:t>
            </a:fld>
            <a:endParaRPr lang="en-US" altLang="ko-KR">
              <a:solidFill>
                <a:srgbClr val="006699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87AE6-44D7-4173-B807-0D946497FCAB}" type="slidenum">
              <a:rPr lang="en-US" altLang="ko-KR">
                <a:solidFill>
                  <a:srgbClr val="006699"/>
                </a:solidFill>
              </a:rPr>
              <a:pPr/>
              <a:t>‹#›</a:t>
            </a:fld>
            <a:endParaRPr lang="en-US" altLang="ko-KR">
              <a:solidFill>
                <a:srgbClr val="006699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EB878-AD3A-4081-B128-C0E661A24C9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제목, 텍스트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E44F818-F19E-409F-8E26-5716A1B7A258}" type="slidenum">
              <a:rPr lang="en-US" altLang="ko-KR">
                <a:solidFill>
                  <a:srgbClr val="006699"/>
                </a:solidFill>
              </a:rPr>
              <a:pPr/>
              <a:t>‹#›</a:t>
            </a:fld>
            <a:endParaRPr lang="en-US" altLang="ko-KR">
              <a:solidFill>
                <a:srgbClr val="006699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제목, 내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A27B29D-D296-42BD-A9E9-947CA86CEC71}" type="slidenum">
              <a:rPr lang="en-US" altLang="ko-KR">
                <a:solidFill>
                  <a:srgbClr val="006699"/>
                </a:solidFill>
              </a:rPr>
              <a:pPr/>
              <a:t>‹#›</a:t>
            </a:fld>
            <a:endParaRPr lang="en-US" altLang="ko-KR">
              <a:solidFill>
                <a:srgbClr val="006699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ChangeArrowheads="1"/>
          </p:cNvSpPr>
          <p:nvPr/>
        </p:nvSpPr>
        <p:spPr bwMode="gray">
          <a:xfrm>
            <a:off x="5641975" y="3249613"/>
            <a:ext cx="3502025" cy="3608387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solidFill>
                <a:srgbClr val="006699"/>
              </a:solidFill>
            </a:endParaRPr>
          </a:p>
        </p:txBody>
      </p:sp>
      <p:sp>
        <p:nvSpPr>
          <p:cNvPr id="3" name="Rectangle 30"/>
          <p:cNvSpPr>
            <a:spLocks noChangeArrowheads="1"/>
          </p:cNvSpPr>
          <p:nvPr/>
        </p:nvSpPr>
        <p:spPr bwMode="gray">
          <a:xfrm>
            <a:off x="4953000" y="0"/>
            <a:ext cx="4191000" cy="1789113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solidFill>
                <a:srgbClr val="006699"/>
              </a:solidFill>
            </a:endParaRP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114800" y="5838825"/>
            <a:ext cx="1079500" cy="633413"/>
            <a:chOff x="2680" y="3678"/>
            <a:chExt cx="680" cy="399"/>
          </a:xfrm>
        </p:grpSpPr>
        <p:sp>
          <p:nvSpPr>
            <p:cNvPr id="5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2400">
                  <a:solidFill>
                    <a:srgbClr val="006699"/>
                  </a:solidFill>
                </a:rPr>
                <a:t>LOGO</a:t>
              </a:r>
            </a:p>
          </p:txBody>
        </p:sp>
        <p:sp>
          <p:nvSpPr>
            <p:cNvPr id="6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>
                <a:defRPr/>
              </a:pPr>
              <a:endParaRPr lang="ko-KR" altLang="en-US">
                <a:solidFill>
                  <a:srgbClr val="006666"/>
                </a:solidFill>
              </a:endParaRPr>
            </a:p>
          </p:txBody>
        </p:sp>
      </p:grpSp>
      <p:pic>
        <p:nvPicPr>
          <p:cNvPr id="7" name="Picture 31" descr="n07"/>
          <p:cNvPicPr>
            <a:picLocks noChangeAspect="1" noChangeArrowheads="1"/>
          </p:cNvPicPr>
          <p:nvPr userDrawn="1"/>
        </p:nvPicPr>
        <p:blipFill>
          <a:blip r:embed="rId2" cstate="print">
            <a:lum bright="54000" contrast="-30000"/>
          </a:blip>
          <a:srcRect/>
          <a:stretch>
            <a:fillRect/>
          </a:stretch>
        </p:blipFill>
        <p:spPr bwMode="auto">
          <a:xfrm>
            <a:off x="0" y="0"/>
            <a:ext cx="5292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33"/>
          <p:cNvSpPr txBox="1">
            <a:spLocks noChangeArrowheads="1"/>
          </p:cNvSpPr>
          <p:nvPr userDrawn="1"/>
        </p:nvSpPr>
        <p:spPr bwMode="auto">
          <a:xfrm>
            <a:off x="7070725" y="6437313"/>
            <a:ext cx="1209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600">
                <a:solidFill>
                  <a:srgbClr val="006666"/>
                </a:solidFill>
              </a:rPr>
              <a:t>ssam.or.k</a:t>
            </a:r>
            <a:r>
              <a:rPr lang="en-US" altLang="ko-KR">
                <a:solidFill>
                  <a:srgbClr val="006699"/>
                </a:solidFill>
              </a:rPr>
              <a:t>r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 altLang="ko-KR">
              <a:solidFill>
                <a:srgbClr val="006699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8BBC85C-1B56-4261-8DDD-920E67EF8B76}" type="datetimeFigureOut">
              <a:rPr lang="ko-KR" altLang="en-US"/>
              <a:pPr>
                <a:defRPr/>
              </a:pPr>
              <a:t>2013-11-16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9BBE5CFD-549E-4B13-AC9C-92F9230697B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F743D1C2-9CDF-4B74-AA34-A0F67DEDA324}" type="datetimeFigureOut">
              <a:rPr lang="ko-KR" altLang="en-US"/>
              <a:pPr>
                <a:defRPr/>
              </a:pPr>
              <a:t>2013-11-16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590E05C-97D4-4B00-A917-B27D059F8D5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36BC4C2B-0DF6-4BCF-9DE1-FAF1C787AB57}" type="datetimeFigureOut">
              <a:rPr lang="ko-KR" altLang="en-US"/>
              <a:pPr>
                <a:defRPr/>
              </a:pPr>
              <a:t>2013-11-16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5A465A38-9F15-41B8-9963-A656A5E81DB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0B7915E0-3E1A-442A-8981-CD52CE80CAFC}" type="datetimeFigureOut">
              <a:rPr lang="ko-KR" altLang="en-US"/>
              <a:pPr>
                <a:defRPr/>
              </a:pPr>
              <a:t>2013-11-16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B2CC9DE6-E43D-448D-BED2-8AFBBE7BEDA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69BC217A-0631-4AA1-9694-8F89091940D3}" type="datetimeFigureOut">
              <a:rPr lang="ko-KR" altLang="en-US"/>
              <a:pPr>
                <a:defRPr/>
              </a:pPr>
              <a:t>2013-11-16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7B97B6F2-3903-40C9-93AC-2C787BE5C5F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656C25F6-CE25-4706-A3EF-73A0FEA7B5CA}" type="datetimeFigureOut">
              <a:rPr lang="ko-KR" altLang="en-US"/>
              <a:pPr>
                <a:defRPr/>
              </a:pPr>
              <a:t>2013-11-16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82624118-CFA7-4F33-AB69-95930FC8621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AE350A5-BDB7-4FCE-8B09-399D25A47B93}" type="datetimeFigureOut">
              <a:rPr lang="ko-KR" altLang="en-US"/>
              <a:pPr>
                <a:defRPr/>
              </a:pPr>
              <a:t>2013-11-16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9DBB3CB0-9A4A-400B-9FC7-B8B0B4F9A95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DC5A49-E512-4D04-A77A-D2B8208AE70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EB96736E-2DAA-4478-8EB9-71014DF6D2FE}" type="datetimeFigureOut">
              <a:rPr lang="ko-KR" altLang="en-US"/>
              <a:pPr>
                <a:defRPr/>
              </a:pPr>
              <a:t>2013-11-16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E8113F43-EC39-4E5B-963D-BD4A5FB447B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512C089-BD3A-4700-B88F-3E0AE59FF9A3}" type="datetimeFigureOut">
              <a:rPr lang="ko-KR" altLang="en-US"/>
              <a:pPr>
                <a:defRPr/>
              </a:pPr>
              <a:t>2013-11-16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7EC1FCBE-250B-4746-B837-524F707D229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9DA17DBB-9279-4452-B709-4164551E76BE}" type="datetimeFigureOut">
              <a:rPr lang="ko-KR" altLang="en-US"/>
              <a:pPr>
                <a:defRPr/>
              </a:pPr>
              <a:t>2013-11-16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80526323-919D-497D-9C0B-A37C9A92C74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DE9B606C-F063-42C8-81C4-9A43399A9320}" type="datetimeFigureOut">
              <a:rPr lang="ko-KR" altLang="en-US"/>
              <a:pPr>
                <a:defRPr/>
              </a:pPr>
              <a:t>2013-11-16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956ECB11-DA18-4D10-B53C-35AE65B248E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03.png"/>
          <p:cNvPicPr>
            <a:picLocks noChangeAspect="1"/>
          </p:cNvPicPr>
          <p:nvPr userDrawn="1"/>
        </p:nvPicPr>
        <p:blipFill>
          <a:blip r:embed="rId2" cstate="print">
            <a:lum bright="20000"/>
            <a:grayscl/>
          </a:blip>
          <a:srcRect/>
          <a:stretch>
            <a:fillRect/>
          </a:stretch>
        </p:blipFill>
        <p:spPr bwMode="auto">
          <a:xfrm>
            <a:off x="7956550" y="6564313"/>
            <a:ext cx="1084263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6"/>
          <p:cNvSpPr txBox="1">
            <a:spLocks noChangeArrowheads="1"/>
          </p:cNvSpPr>
          <p:nvPr userDrawn="1"/>
        </p:nvSpPr>
        <p:spPr bwMode="auto">
          <a:xfrm>
            <a:off x="1588" y="-1588"/>
            <a:ext cx="9142412" cy="190501"/>
          </a:xfrm>
          <a:prstGeom prst="rect">
            <a:avLst/>
          </a:prstGeom>
          <a:solidFill>
            <a:srgbClr val="4B413A">
              <a:alpha val="60000"/>
            </a:srgbClr>
          </a:solidFill>
          <a:ln>
            <a:noFill/>
          </a:ln>
          <a:extLst/>
        </p:spPr>
        <p:txBody>
          <a:bodyPr/>
          <a:lstStyle>
            <a:lvl1pPr eaLnBrk="0" hangingPunct="0">
              <a:defRPr kumimoji="1" sz="1200" b="1">
                <a:solidFill>
                  <a:srgbClr val="666633"/>
                </a:solidFill>
                <a:latin typeface="서울남산체 세로쓰기" pitchFamily="18" charset="-127"/>
                <a:ea typeface="서울남산체 세로쓰기" pitchFamily="18" charset="-127"/>
              </a:defRPr>
            </a:lvl1pPr>
            <a:lvl2pPr marL="742950" indent="-285750" eaLnBrk="0" hangingPunct="0">
              <a:defRPr kumimoji="1" sz="1200" b="1">
                <a:solidFill>
                  <a:srgbClr val="666633"/>
                </a:solidFill>
                <a:latin typeface="서울남산체 세로쓰기" pitchFamily="18" charset="-127"/>
                <a:ea typeface="서울남산체 세로쓰기" pitchFamily="18" charset="-127"/>
              </a:defRPr>
            </a:lvl2pPr>
            <a:lvl3pPr marL="1143000" indent="-228600" eaLnBrk="0" hangingPunct="0">
              <a:defRPr kumimoji="1" sz="1200" b="1">
                <a:solidFill>
                  <a:srgbClr val="666633"/>
                </a:solidFill>
                <a:latin typeface="서울남산체 세로쓰기" pitchFamily="18" charset="-127"/>
                <a:ea typeface="서울남산체 세로쓰기" pitchFamily="18" charset="-127"/>
              </a:defRPr>
            </a:lvl3pPr>
            <a:lvl4pPr marL="1600200" indent="-228600" eaLnBrk="0" hangingPunct="0">
              <a:defRPr kumimoji="1" sz="1200" b="1">
                <a:solidFill>
                  <a:srgbClr val="666633"/>
                </a:solidFill>
                <a:latin typeface="서울남산체 세로쓰기" pitchFamily="18" charset="-127"/>
                <a:ea typeface="서울남산체 세로쓰기" pitchFamily="18" charset="-127"/>
              </a:defRPr>
            </a:lvl4pPr>
            <a:lvl5pPr marL="2057400" indent="-228600" eaLnBrk="0" hangingPunct="0">
              <a:defRPr kumimoji="1" sz="1200" b="1">
                <a:solidFill>
                  <a:srgbClr val="666633"/>
                </a:solidFill>
                <a:latin typeface="서울남산체 세로쓰기" pitchFamily="18" charset="-127"/>
                <a:ea typeface="서울남산체 세로쓰기" pitchFamily="18" charset="-127"/>
              </a:defRPr>
            </a:lvl5pPr>
            <a:lvl6pPr marL="2514600" indent="-228600"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rgbClr val="666633"/>
                </a:solidFill>
                <a:latin typeface="서울남산체 세로쓰기" pitchFamily="18" charset="-127"/>
                <a:ea typeface="서울남산체 세로쓰기" pitchFamily="18" charset="-127"/>
              </a:defRPr>
            </a:lvl6pPr>
            <a:lvl7pPr marL="2971800" indent="-228600"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rgbClr val="666633"/>
                </a:solidFill>
                <a:latin typeface="서울남산체 세로쓰기" pitchFamily="18" charset="-127"/>
                <a:ea typeface="서울남산체 세로쓰기" pitchFamily="18" charset="-127"/>
              </a:defRPr>
            </a:lvl7pPr>
            <a:lvl8pPr marL="3429000" indent="-228600"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rgbClr val="666633"/>
                </a:solidFill>
                <a:latin typeface="서울남산체 세로쓰기" pitchFamily="18" charset="-127"/>
                <a:ea typeface="서울남산체 세로쓰기" pitchFamily="18" charset="-127"/>
              </a:defRPr>
            </a:lvl8pPr>
            <a:lvl9pPr marL="3886200" indent="-228600"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rgbClr val="666633"/>
                </a:solidFill>
                <a:latin typeface="서울남산체 세로쓰기" pitchFamily="18" charset="-127"/>
                <a:ea typeface="서울남산체 세로쓰기" pitchFamily="18" charset="-127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900" b="0" dirty="0" smtClean="0">
              <a:solidFill>
                <a:prstClr val="white"/>
              </a:solidFill>
              <a:latin typeface="맑은 고딕"/>
              <a:ea typeface="맑은 고딕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900" b="0" dirty="0">
              <a:solidFill>
                <a:prstClr val="white"/>
              </a:solidFill>
              <a:latin typeface="맑은 고딕"/>
              <a:ea typeface="맑은 고딕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900" b="0" dirty="0" smtClean="0">
              <a:solidFill>
                <a:prstClr val="white"/>
              </a:solidFill>
              <a:latin typeface="맑은 고딕"/>
              <a:ea typeface="맑은 고딕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900" b="0" dirty="0">
              <a:solidFill>
                <a:prstClr val="white"/>
              </a:solidFill>
              <a:latin typeface="맑은 고딕"/>
              <a:ea typeface="맑은 고딕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900" b="0" dirty="0" smtClean="0">
              <a:solidFill>
                <a:prstClr val="white"/>
              </a:solidFill>
              <a:latin typeface="맑은 고딕"/>
              <a:ea typeface="맑은 고딕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900" b="0" dirty="0">
              <a:solidFill>
                <a:prstClr val="white"/>
              </a:solidFill>
              <a:latin typeface="맑은 고딕"/>
              <a:ea typeface="맑은 고딕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900" b="0" dirty="0" smtClean="0">
              <a:solidFill>
                <a:prstClr val="white"/>
              </a:solidFill>
              <a:latin typeface="맑은 고딕"/>
              <a:ea typeface="맑은 고딕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900" b="0" dirty="0">
              <a:solidFill>
                <a:prstClr val="white"/>
              </a:solidFill>
              <a:latin typeface="맑은 고딕"/>
              <a:ea typeface="맑은 고딕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900" b="0" dirty="0" smtClean="0">
              <a:solidFill>
                <a:prstClr val="white"/>
              </a:solidFill>
              <a:latin typeface="맑은 고딕"/>
              <a:ea typeface="맑은 고딕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900" b="0" dirty="0">
              <a:solidFill>
                <a:prstClr val="white"/>
              </a:solidFill>
              <a:latin typeface="맑은 고딕"/>
              <a:ea typeface="맑은 고딕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900" b="0" dirty="0" smtClean="0">
              <a:solidFill>
                <a:prstClr val="white"/>
              </a:solidFill>
              <a:latin typeface="맑은 고딕"/>
              <a:ea typeface="맑은 고딕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900" b="0" dirty="0">
              <a:solidFill>
                <a:prstClr val="white"/>
              </a:solidFill>
              <a:latin typeface="맑은 고딕"/>
              <a:ea typeface="맑은 고딕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900" b="0" dirty="0" smtClean="0">
              <a:solidFill>
                <a:prstClr val="white"/>
              </a:solidFill>
              <a:latin typeface="맑은 고딕"/>
              <a:ea typeface="맑은 고딕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900" b="0" dirty="0">
              <a:solidFill>
                <a:prstClr val="white"/>
              </a:solidFill>
              <a:latin typeface="맑은 고딕"/>
              <a:ea typeface="맑은 고딕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900" b="0" dirty="0" smtClean="0">
              <a:solidFill>
                <a:prstClr val="white"/>
              </a:solidFill>
              <a:latin typeface="맑은 고딕"/>
              <a:ea typeface="맑은 고딕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900" b="0" dirty="0">
              <a:solidFill>
                <a:prstClr val="white"/>
              </a:solidFill>
              <a:latin typeface="맑은 고딕"/>
              <a:ea typeface="맑은 고딕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900" b="0" dirty="0" smtClean="0">
              <a:solidFill>
                <a:prstClr val="white"/>
              </a:solidFill>
              <a:latin typeface="맑은 고딕"/>
              <a:ea typeface="맑은 고딕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900" b="0" dirty="0">
              <a:solidFill>
                <a:prstClr val="white"/>
              </a:solidFill>
              <a:latin typeface="맑은 고딕"/>
              <a:ea typeface="맑은 고딕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900" b="0" dirty="0" smtClean="0">
              <a:solidFill>
                <a:prstClr val="white"/>
              </a:solidFill>
              <a:latin typeface="맑은 고딕"/>
              <a:ea typeface="맑은 고딕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900" b="0" dirty="0">
              <a:solidFill>
                <a:prstClr val="white"/>
              </a:solidFill>
              <a:latin typeface="맑은 고딕"/>
              <a:ea typeface="맑은 고딕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900" b="0" dirty="0" smtClean="0">
              <a:solidFill>
                <a:prstClr val="white"/>
              </a:solidFill>
              <a:latin typeface="맑은 고딕"/>
              <a:ea typeface="맑은 고딕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900" b="0" dirty="0">
              <a:solidFill>
                <a:prstClr val="white"/>
              </a:solidFill>
              <a:latin typeface="맑은 고딕"/>
              <a:ea typeface="맑은 고딕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900" b="0" dirty="0" smtClean="0">
              <a:solidFill>
                <a:prstClr val="white"/>
              </a:solidFill>
              <a:latin typeface="맑은 고딕"/>
              <a:ea typeface="맑은 고딕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900" b="0" dirty="0">
              <a:solidFill>
                <a:prstClr val="white"/>
              </a:solidFill>
              <a:latin typeface="맑은 고딕"/>
              <a:ea typeface="맑은 고딕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900" b="0" dirty="0" smtClean="0">
              <a:solidFill>
                <a:prstClr val="white"/>
              </a:solidFill>
              <a:latin typeface="맑은 고딕"/>
              <a:ea typeface="맑은 고딕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900" b="0" dirty="0">
              <a:solidFill>
                <a:prstClr val="white"/>
              </a:solidFill>
              <a:latin typeface="맑은 고딕"/>
              <a:ea typeface="맑은 고딕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900" b="0" dirty="0" smtClean="0">
              <a:solidFill>
                <a:prstClr val="white"/>
              </a:solidFill>
              <a:latin typeface="맑은 고딕"/>
              <a:ea typeface="맑은 고딕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900" b="0" dirty="0">
              <a:solidFill>
                <a:prstClr val="white"/>
              </a:solidFill>
              <a:latin typeface="맑은 고딕"/>
              <a:ea typeface="맑은 고딕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900" b="0" dirty="0" smtClean="0">
              <a:solidFill>
                <a:prstClr val="white"/>
              </a:solidFill>
              <a:latin typeface="맑은 고딕"/>
              <a:ea typeface="맑은 고딕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900" b="0" dirty="0">
              <a:solidFill>
                <a:prstClr val="white"/>
              </a:solidFill>
              <a:latin typeface="맑은 고딕"/>
              <a:ea typeface="맑은 고딕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900" b="0" dirty="0" smtClean="0">
              <a:solidFill>
                <a:prstClr val="white"/>
              </a:solidFill>
              <a:latin typeface="맑은 고딕"/>
              <a:ea typeface="맑은 고딕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900" b="0" dirty="0">
              <a:solidFill>
                <a:prstClr val="white"/>
              </a:solidFill>
              <a:latin typeface="맑은 고딕"/>
              <a:ea typeface="맑은 고딕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900" b="0" dirty="0" smtClean="0">
              <a:solidFill>
                <a:prstClr val="white"/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297988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7989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7990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7991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7992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7993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7994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297995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7996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7997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7998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7999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8000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298002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8003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8004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5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298006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8007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8008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6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29801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801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801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7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98014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8015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8016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8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98018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8019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8020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298021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8022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8023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8024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8025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8026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8027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</p:grpSp>
      <p:sp>
        <p:nvSpPr>
          <p:cNvPr id="298028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298029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298030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FE9556A-3439-4300-971A-372F11539E70}" type="slidenum">
              <a:rPr lang="en-US" altLang="ko-KR">
                <a:solidFill>
                  <a:srgbClr val="006699"/>
                </a:solidFill>
              </a:rPr>
              <a:pPr/>
              <a:t>‹#›</a:t>
            </a:fld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29803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9803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ko-KR" altLang="en-US"/>
              <a:t>마스터 부제목 스타일 편집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C597C-5354-467B-8C31-272303075CE5}" type="slidenum">
              <a:rPr lang="en-US" altLang="ko-KR">
                <a:solidFill>
                  <a:srgbClr val="006699"/>
                </a:solidFill>
              </a:rPr>
              <a:pPr/>
              <a:t>‹#›</a:t>
            </a:fld>
            <a:endParaRPr lang="en-US" altLang="ko-KR">
              <a:solidFill>
                <a:srgbClr val="006699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377F3F-A4DB-4A37-B419-17CD88057726}" type="slidenum">
              <a:rPr lang="en-US" altLang="ko-KR">
                <a:solidFill>
                  <a:srgbClr val="006699"/>
                </a:solidFill>
              </a:rPr>
              <a:pPr/>
              <a:t>‹#›</a:t>
            </a:fld>
            <a:endParaRPr lang="en-US" altLang="ko-KR">
              <a:solidFill>
                <a:srgbClr val="006699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B112D-7584-41B1-AD2E-4083E1C30A79}" type="slidenum">
              <a:rPr lang="en-US" altLang="ko-KR">
                <a:solidFill>
                  <a:srgbClr val="006699"/>
                </a:solidFill>
              </a:rPr>
              <a:pPr/>
              <a:t>‹#›</a:t>
            </a:fld>
            <a:endParaRPr lang="en-US" altLang="ko-KR">
              <a:solidFill>
                <a:srgbClr val="006699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52DF6-F4AF-4B24-9092-CB6BC4709DC1}" type="slidenum">
              <a:rPr lang="en-US" altLang="ko-KR">
                <a:solidFill>
                  <a:srgbClr val="006699"/>
                </a:solidFill>
              </a:rPr>
              <a:pPr/>
              <a:t>‹#›</a:t>
            </a:fld>
            <a:endParaRPr lang="en-US" altLang="ko-KR">
              <a:solidFill>
                <a:srgbClr val="006699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3AD1C-F591-4144-83DF-7DF4CD98253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84294-916B-4DA8-9F9E-4D397E46BD42}" type="slidenum">
              <a:rPr lang="en-US" altLang="ko-KR">
                <a:solidFill>
                  <a:srgbClr val="006699"/>
                </a:solidFill>
              </a:rPr>
              <a:pPr/>
              <a:t>‹#›</a:t>
            </a:fld>
            <a:endParaRPr lang="en-US" altLang="ko-KR">
              <a:solidFill>
                <a:srgbClr val="006699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EB878-AD3A-4081-B128-C0E661A24C9E}" type="slidenum">
              <a:rPr lang="en-US" altLang="ko-KR">
                <a:solidFill>
                  <a:srgbClr val="006699"/>
                </a:solidFill>
              </a:rPr>
              <a:pPr/>
              <a:t>‹#›</a:t>
            </a:fld>
            <a:endParaRPr lang="en-US" altLang="ko-KR">
              <a:solidFill>
                <a:srgbClr val="006699"/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DC5A49-E512-4D04-A77A-D2B8208AE70A}" type="slidenum">
              <a:rPr lang="en-US" altLang="ko-KR">
                <a:solidFill>
                  <a:srgbClr val="006699"/>
                </a:solidFill>
              </a:rPr>
              <a:pPr/>
              <a:t>‹#›</a:t>
            </a:fld>
            <a:endParaRPr lang="en-US" altLang="ko-KR">
              <a:solidFill>
                <a:srgbClr val="006699"/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3AD1C-F591-4144-83DF-7DF4CD982539}" type="slidenum">
              <a:rPr lang="en-US" altLang="ko-KR">
                <a:solidFill>
                  <a:srgbClr val="006699"/>
                </a:solidFill>
              </a:rPr>
              <a:pPr/>
              <a:t>‹#›</a:t>
            </a:fld>
            <a:endParaRPr lang="en-US" altLang="ko-KR">
              <a:solidFill>
                <a:srgbClr val="006699"/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4C1B3-576B-4252-A070-6C8FB132259C}" type="slidenum">
              <a:rPr lang="en-US" altLang="ko-KR">
                <a:solidFill>
                  <a:srgbClr val="006699"/>
                </a:solidFill>
              </a:rPr>
              <a:pPr/>
              <a:t>‹#›</a:t>
            </a:fld>
            <a:endParaRPr lang="en-US" altLang="ko-KR">
              <a:solidFill>
                <a:srgbClr val="006699"/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87AE6-44D7-4173-B807-0D946497FCAB}" type="slidenum">
              <a:rPr lang="en-US" altLang="ko-KR">
                <a:solidFill>
                  <a:srgbClr val="006699"/>
                </a:solidFill>
              </a:rPr>
              <a:pPr/>
              <a:t>‹#›</a:t>
            </a:fld>
            <a:endParaRPr lang="en-US" altLang="ko-KR">
              <a:solidFill>
                <a:srgbClr val="006699"/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제목, 텍스트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E44F818-F19E-409F-8E26-5716A1B7A258}" type="slidenum">
              <a:rPr lang="en-US" altLang="ko-KR">
                <a:solidFill>
                  <a:srgbClr val="006699"/>
                </a:solidFill>
              </a:rPr>
              <a:pPr/>
              <a:t>‹#›</a:t>
            </a:fld>
            <a:endParaRPr lang="en-US" altLang="ko-KR">
              <a:solidFill>
                <a:srgbClr val="006699"/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제목, 내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A27B29D-D296-42BD-A9E9-947CA86CEC71}" type="slidenum">
              <a:rPr lang="en-US" altLang="ko-KR">
                <a:solidFill>
                  <a:srgbClr val="006699"/>
                </a:solidFill>
              </a:rPr>
              <a:pPr/>
              <a:t>‹#›</a:t>
            </a:fld>
            <a:endParaRPr lang="en-US" altLang="ko-KR">
              <a:solidFill>
                <a:srgbClr val="006699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ChangeArrowheads="1"/>
          </p:cNvSpPr>
          <p:nvPr/>
        </p:nvSpPr>
        <p:spPr bwMode="gray">
          <a:xfrm>
            <a:off x="5641975" y="3249613"/>
            <a:ext cx="3502025" cy="3608387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solidFill>
                <a:srgbClr val="006699"/>
              </a:solidFill>
            </a:endParaRPr>
          </a:p>
        </p:txBody>
      </p:sp>
      <p:sp>
        <p:nvSpPr>
          <p:cNvPr id="3" name="Rectangle 30"/>
          <p:cNvSpPr>
            <a:spLocks noChangeArrowheads="1"/>
          </p:cNvSpPr>
          <p:nvPr/>
        </p:nvSpPr>
        <p:spPr bwMode="gray">
          <a:xfrm>
            <a:off x="4953000" y="0"/>
            <a:ext cx="4191000" cy="1789113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solidFill>
                <a:srgbClr val="006699"/>
              </a:solidFill>
            </a:endParaRP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114800" y="5838825"/>
            <a:ext cx="1079500" cy="633413"/>
            <a:chOff x="2680" y="3678"/>
            <a:chExt cx="680" cy="399"/>
          </a:xfrm>
        </p:grpSpPr>
        <p:sp>
          <p:nvSpPr>
            <p:cNvPr id="5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2400">
                  <a:solidFill>
                    <a:srgbClr val="006699"/>
                  </a:solidFill>
                </a:rPr>
                <a:t>LOGO</a:t>
              </a:r>
            </a:p>
          </p:txBody>
        </p:sp>
        <p:sp>
          <p:nvSpPr>
            <p:cNvPr id="6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>
                <a:defRPr/>
              </a:pPr>
              <a:endParaRPr lang="ko-KR" altLang="en-US">
                <a:solidFill>
                  <a:srgbClr val="006666"/>
                </a:solidFill>
              </a:endParaRPr>
            </a:p>
          </p:txBody>
        </p:sp>
      </p:grpSp>
      <p:pic>
        <p:nvPicPr>
          <p:cNvPr id="7" name="Picture 31" descr="n07"/>
          <p:cNvPicPr>
            <a:picLocks noChangeAspect="1" noChangeArrowheads="1"/>
          </p:cNvPicPr>
          <p:nvPr userDrawn="1"/>
        </p:nvPicPr>
        <p:blipFill>
          <a:blip r:embed="rId2" cstate="print">
            <a:lum bright="54000" contrast="-30000"/>
          </a:blip>
          <a:srcRect/>
          <a:stretch>
            <a:fillRect/>
          </a:stretch>
        </p:blipFill>
        <p:spPr bwMode="auto">
          <a:xfrm>
            <a:off x="0" y="0"/>
            <a:ext cx="5292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33"/>
          <p:cNvSpPr txBox="1">
            <a:spLocks noChangeArrowheads="1"/>
          </p:cNvSpPr>
          <p:nvPr userDrawn="1"/>
        </p:nvSpPr>
        <p:spPr bwMode="auto">
          <a:xfrm>
            <a:off x="7070725" y="6437313"/>
            <a:ext cx="1209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600">
                <a:solidFill>
                  <a:srgbClr val="006666"/>
                </a:solidFill>
              </a:rPr>
              <a:t>ssam.or.k</a:t>
            </a:r>
            <a:r>
              <a:rPr lang="en-US" altLang="ko-KR">
                <a:solidFill>
                  <a:srgbClr val="006699"/>
                </a:solidFill>
              </a:rPr>
              <a:t>r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 altLang="ko-KR">
              <a:solidFill>
                <a:srgbClr val="006699"/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297988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7989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7990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7991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7992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7993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7994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297995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7996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7997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7998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7999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8000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298002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8003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8004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5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298006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8007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8008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6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29801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801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801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7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98014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8015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8016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8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98018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8019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8020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298021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8022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8023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8024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8025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8026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8027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</p:grpSp>
      <p:sp>
        <p:nvSpPr>
          <p:cNvPr id="298028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298029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298030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FE9556A-3439-4300-971A-372F11539E70}" type="slidenum">
              <a:rPr lang="en-US" altLang="ko-KR">
                <a:solidFill>
                  <a:srgbClr val="006699"/>
                </a:solidFill>
              </a:rPr>
              <a:pPr/>
              <a:t>‹#›</a:t>
            </a:fld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29803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9803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ko-KR" altLang="en-US"/>
              <a:t>마스터 부제목 스타일 편집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62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296963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296964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9696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9696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9696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29696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29696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9697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9697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9697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9697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9697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grpSp>
            <p:nvGrpSpPr>
              <p:cNvPr id="296975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9697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9697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9697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296979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96980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96981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96982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296983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9698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9698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9698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296987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96988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96989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96990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29699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699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699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699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699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699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699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699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699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700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700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700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700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700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9700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97006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9700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/>
            </a:lvl1pPr>
          </a:lstStyle>
          <a:p>
            <a:endParaRPr lang="en-US" altLang="ko-KR"/>
          </a:p>
        </p:txBody>
      </p:sp>
      <p:sp>
        <p:nvSpPr>
          <p:cNvPr id="29700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endParaRPr lang="en-US" altLang="ko-KR"/>
          </a:p>
        </p:txBody>
      </p:sp>
      <p:sp>
        <p:nvSpPr>
          <p:cNvPr id="29700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FE8A938A-DA2B-4843-8A0E-DC01AFED4A1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</p:sldLayoutIdLst>
  <p:timing>
    <p:tnLst>
      <p:par>
        <p:cTn id="1" dur="indefinite" restart="never" nodeType="tmRoot"/>
      </p:par>
    </p:tnLst>
  </p:timing>
  <p:txStyles>
    <p:titleStyle>
      <a:lvl1pPr algn="ctr" rtl="0" fontAlgn="base" latinLnBrk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2pPr>
      <a:lvl3pPr algn="ctr" rtl="0" fontAlgn="base" latinLnBrk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3pPr>
      <a:lvl4pPr algn="ctr" rtl="0" fontAlgn="base" latinLnBrk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4pPr>
      <a:lvl5pPr algn="ctr" rtl="0" fontAlgn="base" latinLnBrk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296963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9696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696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696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29696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9697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697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697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697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697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grpSp>
            <p:nvGrpSpPr>
              <p:cNvPr id="5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9697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>
                    <a:solidFill>
                      <a:srgbClr val="006699"/>
                    </a:solidFill>
                  </a:endParaRPr>
                </a:p>
              </p:txBody>
            </p:sp>
            <p:sp>
              <p:nvSpPr>
                <p:cNvPr id="29697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>
                    <a:solidFill>
                      <a:srgbClr val="006699"/>
                    </a:solidFill>
                  </a:endParaRPr>
                </a:p>
              </p:txBody>
            </p:sp>
            <p:sp>
              <p:nvSpPr>
                <p:cNvPr id="29697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>
                    <a:solidFill>
                      <a:srgbClr val="006699"/>
                    </a:solidFill>
                  </a:endParaRPr>
                </a:p>
              </p:txBody>
            </p:sp>
          </p:grp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96980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6981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6982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9698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698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698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96988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6989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6990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29699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699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699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699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699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699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699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699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699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700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700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700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700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700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</p:grpSp>
      <p:sp>
        <p:nvSpPr>
          <p:cNvPr id="29700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97006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9700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29700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29700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FE8A938A-DA2B-4843-8A0E-DC01AFED4A1F}" type="slidenum">
              <a:rPr lang="en-US" altLang="ko-KR">
                <a:solidFill>
                  <a:srgbClr val="006699"/>
                </a:solidFill>
              </a:rPr>
              <a:pPr/>
              <a:t>‹#›</a:t>
            </a:fld>
            <a:endParaRPr lang="en-US" altLang="ko-KR">
              <a:solidFill>
                <a:srgbClr val="0066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</p:sldLayoutIdLst>
  <p:timing>
    <p:tnLst>
      <p:par>
        <p:cTn id="1" dur="indefinite" restart="never" nodeType="tmRoot"/>
      </p:par>
    </p:tnLst>
  </p:timing>
  <p:txStyles>
    <p:titleStyle>
      <a:lvl1pPr algn="ctr" rtl="0" fontAlgn="base" latinLnBrk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2pPr>
      <a:lvl3pPr algn="ctr" rtl="0" fontAlgn="base" latinLnBrk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3pPr>
      <a:lvl4pPr algn="ctr" rtl="0" fontAlgn="base" latinLnBrk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4pPr>
      <a:lvl5pPr algn="ctr" rtl="0" fontAlgn="base" latinLnBrk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67A81F26-49B2-4A19-B5A2-9239423915B4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67A81F26-49B2-4A19-B5A2-9239423915B4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67A81F26-49B2-4A19-B5A2-9239423915B4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67A81F26-49B2-4A19-B5A2-9239423915B4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296963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9696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696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696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29696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9697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697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697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697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697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grpSp>
            <p:nvGrpSpPr>
              <p:cNvPr id="5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9697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>
                    <a:solidFill>
                      <a:srgbClr val="006699"/>
                    </a:solidFill>
                  </a:endParaRPr>
                </a:p>
              </p:txBody>
            </p:sp>
            <p:sp>
              <p:nvSpPr>
                <p:cNvPr id="29697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>
                    <a:solidFill>
                      <a:srgbClr val="006699"/>
                    </a:solidFill>
                  </a:endParaRPr>
                </a:p>
              </p:txBody>
            </p:sp>
            <p:sp>
              <p:nvSpPr>
                <p:cNvPr id="29697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>
                    <a:solidFill>
                      <a:srgbClr val="006699"/>
                    </a:solidFill>
                  </a:endParaRPr>
                </a:p>
              </p:txBody>
            </p:sp>
          </p:grp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96980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6981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6982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9698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698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698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96988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6989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6990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29699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699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699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699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699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699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699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699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699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700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700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700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700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700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</p:grpSp>
      <p:sp>
        <p:nvSpPr>
          <p:cNvPr id="29700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97006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9700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29700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29700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FE8A938A-DA2B-4843-8A0E-DC01AFED4A1F}" type="slidenum">
              <a:rPr lang="en-US" altLang="ko-KR">
                <a:solidFill>
                  <a:srgbClr val="006699"/>
                </a:solidFill>
              </a:rPr>
              <a:pPr/>
              <a:t>‹#›</a:t>
            </a:fld>
            <a:endParaRPr lang="en-US" altLang="ko-KR">
              <a:solidFill>
                <a:srgbClr val="0066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</p:sldLayoutIdLst>
  <p:timing>
    <p:tnLst>
      <p:par>
        <p:cTn id="1" dur="indefinite" restart="never" nodeType="tmRoot"/>
      </p:par>
    </p:tnLst>
  </p:timing>
  <p:txStyles>
    <p:titleStyle>
      <a:lvl1pPr algn="ctr" rtl="0" fontAlgn="base" latinLnBrk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2pPr>
      <a:lvl3pPr algn="ctr" rtl="0" fontAlgn="base" latinLnBrk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3pPr>
      <a:lvl4pPr algn="ctr" rtl="0" fontAlgn="base" latinLnBrk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4pPr>
      <a:lvl5pPr algn="ctr" rtl="0" fontAlgn="base" latinLnBrk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3315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defRPr>
            </a:lvl1pPr>
          </a:lstStyle>
          <a:p>
            <a:pPr>
              <a:defRPr/>
            </a:pPr>
            <a:fld id="{EBF2F368-1729-4A4A-AD3F-48117FE6AEA7}" type="datetimeFigureOut">
              <a:rPr lang="ko-KR" altLang="en-US"/>
              <a:pPr>
                <a:defRPr/>
              </a:pPr>
              <a:t>2013-11-16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defRPr>
            </a:lvl1pPr>
          </a:lstStyle>
          <a:p>
            <a:pPr>
              <a:defRPr/>
            </a:pPr>
            <a:fld id="{6885F358-E6E2-447E-A5B3-382DB8671C9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296963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9696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696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696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29696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9697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697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697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697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697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grpSp>
            <p:nvGrpSpPr>
              <p:cNvPr id="5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9697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>
                    <a:solidFill>
                      <a:srgbClr val="006699"/>
                    </a:solidFill>
                  </a:endParaRPr>
                </a:p>
              </p:txBody>
            </p:sp>
            <p:sp>
              <p:nvSpPr>
                <p:cNvPr id="29697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>
                    <a:solidFill>
                      <a:srgbClr val="006699"/>
                    </a:solidFill>
                  </a:endParaRPr>
                </a:p>
              </p:txBody>
            </p:sp>
            <p:sp>
              <p:nvSpPr>
                <p:cNvPr id="29697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>
                    <a:solidFill>
                      <a:srgbClr val="006699"/>
                    </a:solidFill>
                  </a:endParaRPr>
                </a:p>
              </p:txBody>
            </p:sp>
          </p:grp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96980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6981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6982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9698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698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698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96988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6989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6990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29699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699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699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699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699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699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699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699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699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700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700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700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700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700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</p:grpSp>
      <p:sp>
        <p:nvSpPr>
          <p:cNvPr id="29700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97006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9700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29700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29700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FE8A938A-DA2B-4843-8A0E-DC01AFED4A1F}" type="slidenum">
              <a:rPr lang="en-US" altLang="ko-KR">
                <a:solidFill>
                  <a:srgbClr val="006699"/>
                </a:solidFill>
              </a:rPr>
              <a:pPr/>
              <a:t>‹#›</a:t>
            </a:fld>
            <a:endParaRPr lang="en-US" altLang="ko-KR">
              <a:solidFill>
                <a:srgbClr val="0066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</p:sldLayoutIdLst>
  <p:timing>
    <p:tnLst>
      <p:par>
        <p:cTn id="1" dur="indefinite" restart="never" nodeType="tmRoot"/>
      </p:par>
    </p:tnLst>
  </p:timing>
  <p:txStyles>
    <p:titleStyle>
      <a:lvl1pPr algn="ctr" rtl="0" fontAlgn="base" latinLnBrk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2pPr>
      <a:lvl3pPr algn="ctr" rtl="0" fontAlgn="base" latinLnBrk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3pPr>
      <a:lvl4pPr algn="ctr" rtl="0" fontAlgn="base" latinLnBrk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4pPr>
      <a:lvl5pPr algn="ctr" rtl="0" fontAlgn="base" latinLnBrk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296963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9696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696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696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29696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9697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697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697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697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697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grpSp>
            <p:nvGrpSpPr>
              <p:cNvPr id="5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9697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>
                    <a:solidFill>
                      <a:srgbClr val="006699"/>
                    </a:solidFill>
                  </a:endParaRPr>
                </a:p>
              </p:txBody>
            </p:sp>
            <p:sp>
              <p:nvSpPr>
                <p:cNvPr id="29697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>
                    <a:solidFill>
                      <a:srgbClr val="006699"/>
                    </a:solidFill>
                  </a:endParaRPr>
                </a:p>
              </p:txBody>
            </p:sp>
            <p:sp>
              <p:nvSpPr>
                <p:cNvPr id="29697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>
                    <a:solidFill>
                      <a:srgbClr val="006699"/>
                    </a:solidFill>
                  </a:endParaRPr>
                </a:p>
              </p:txBody>
            </p:sp>
          </p:grp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96980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6981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6982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9698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698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698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96988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6989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  <p:sp>
            <p:nvSpPr>
              <p:cNvPr id="296990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29699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699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699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699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699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699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699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699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699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700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700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700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700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  <p:sp>
          <p:nvSpPr>
            <p:cNvPr id="29700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6699"/>
                </a:solidFill>
              </a:endParaRPr>
            </a:p>
          </p:txBody>
        </p:sp>
      </p:grpSp>
      <p:sp>
        <p:nvSpPr>
          <p:cNvPr id="29700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97006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9700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29700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endParaRPr lang="en-US" altLang="ko-KR">
              <a:solidFill>
                <a:srgbClr val="006699"/>
              </a:solidFill>
            </a:endParaRPr>
          </a:p>
        </p:txBody>
      </p:sp>
      <p:sp>
        <p:nvSpPr>
          <p:cNvPr id="29700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FE8A938A-DA2B-4843-8A0E-DC01AFED4A1F}" type="slidenum">
              <a:rPr lang="en-US" altLang="ko-KR">
                <a:solidFill>
                  <a:srgbClr val="006699"/>
                </a:solidFill>
              </a:rPr>
              <a:pPr/>
              <a:t>‹#›</a:t>
            </a:fld>
            <a:endParaRPr lang="en-US" altLang="ko-KR">
              <a:solidFill>
                <a:srgbClr val="0066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</p:sldLayoutIdLst>
  <p:timing>
    <p:tnLst>
      <p:par>
        <p:cTn id="1" dur="indefinite" restart="never" nodeType="tmRoot"/>
      </p:par>
    </p:tnLst>
  </p:timing>
  <p:txStyles>
    <p:titleStyle>
      <a:lvl1pPr algn="ctr" rtl="0" fontAlgn="base" latinLnBrk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2pPr>
      <a:lvl3pPr algn="ctr" rtl="0" fontAlgn="base" latinLnBrk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3pPr>
      <a:lvl4pPr algn="ctr" rtl="0" fontAlgn="base" latinLnBrk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4pPr>
      <a:lvl5pPr algn="ctr" rtl="0" fontAlgn="base" latinLnBrk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clee@dankook.ac.k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naver.com/main/read.nhn?mode=LPOD&amp;mid=tvh&amp;oid=055&amp;aid=0000219825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serviceapi.nmv.naver.com/flash/NFPlayer.swf?vid=54F9B432F59AF2550F247D907D6D2978DC29&amp;outKey=V1253e5909e0abf3cf6621a9eef5b823a7dd4717c5ea5c6e0d5001a9eef5b823a7dd4" TargetMode="Externa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&#44608;&#51008;&#51116;\Desktop\&#48169;&#44288;&#51088;&#54952;&#44284;%20&#46041;&#50689;&#49345;_0001_1.wmv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____1.xls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1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____2.xls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2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____3.xls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3.v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14.xml"/><Relationship Id="rId1" Type="http://schemas.openxmlformats.org/officeDocument/2006/relationships/audio" Target="../media/audio3.wav"/><Relationship Id="rId6" Type="http://schemas.openxmlformats.org/officeDocument/2006/relationships/image" Target="../media/image32.jpeg"/><Relationship Id="rId5" Type="http://schemas.openxmlformats.org/officeDocument/2006/relationships/image" Target="../media/image31.emf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0.wmf"/><Relationship Id="rId4" Type="http://schemas.openxmlformats.org/officeDocument/2006/relationships/image" Target="../media/image49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6.wmf"/><Relationship Id="rId5" Type="http://schemas.openxmlformats.org/officeDocument/2006/relationships/image" Target="../media/image55.png"/><Relationship Id="rId4" Type="http://schemas.openxmlformats.org/officeDocument/2006/relationships/image" Target="../media/image54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8.png"/><Relationship Id="rId7" Type="http://schemas.openxmlformats.org/officeDocument/2006/relationships/image" Target="../media/image61.wm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wmf"/><Relationship Id="rId4" Type="http://schemas.openxmlformats.org/officeDocument/2006/relationships/image" Target="../media/image5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hyperlink" Target="http://www.mallmake.co.kr/base/img/ssam/flash/babyfish.swf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hyperlink" Target="http://serviceapi.nmv.naver.com/flash/NFPlayer.swf?vid=039C1C99DD1F5879C4BD9B4AE236E28DA6E2&amp;outKey=V123660736a1aba6bb91e4304ca058cc3ad52a16ed8f624b70cbc4304ca058cc3ad5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-540568" y="981075"/>
            <a:ext cx="8136903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ko-KR" sz="20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2013 </a:t>
            </a:r>
            <a:r>
              <a:rPr lang="ko-KR" altLang="en-US" sz="2000" b="1" dirty="0" err="1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한사랑교회학교</a:t>
            </a:r>
            <a:r>
              <a:rPr lang="ko-KR" altLang="en-US" sz="20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교사강습회</a:t>
            </a:r>
            <a:endParaRPr lang="en-US" altLang="ko-KR" sz="2000" b="1" dirty="0" smtClean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spcBef>
                <a:spcPct val="20000"/>
              </a:spcBef>
            </a:pPr>
            <a:r>
              <a:rPr lang="ko-KR" altLang="en-US" sz="40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교사를 </a:t>
            </a:r>
            <a:r>
              <a:rPr lang="ko-KR" altLang="en-US" sz="4000" b="1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위한</a:t>
            </a:r>
            <a:endParaRPr lang="en-US" altLang="ko-KR" sz="4000" b="1" dirty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ko-KR" altLang="en-US" sz="40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학교폭력</a:t>
            </a:r>
            <a:r>
              <a:rPr lang="en-US" altLang="ko-KR" sz="40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4000" b="1" dirty="0" err="1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성매매</a:t>
            </a:r>
            <a:r>
              <a:rPr lang="ko-KR" altLang="en-US" sz="40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40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예방교육 </a:t>
            </a:r>
            <a:endParaRPr lang="en-US" altLang="ko-KR" sz="4000" b="1" dirty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339" name="직사각형 3"/>
          <p:cNvSpPr>
            <a:spLocks noChangeArrowheads="1"/>
          </p:cNvSpPr>
          <p:nvPr/>
        </p:nvSpPr>
        <p:spPr bwMode="auto">
          <a:xfrm>
            <a:off x="-180528" y="3356992"/>
            <a:ext cx="7633146" cy="110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dirty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일시 </a:t>
            </a:r>
            <a:r>
              <a:rPr lang="en-US" altLang="ko-KR" sz="2000" b="1" dirty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en-US" altLang="ko-KR" sz="2000" b="1" dirty="0" smtClean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2013. 11. 17</a:t>
            </a:r>
            <a:r>
              <a:rPr lang="ko-KR" altLang="en-US" sz="2000" b="1" dirty="0" smtClean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주일</a:t>
            </a:r>
            <a:r>
              <a:rPr lang="en-US" altLang="ko-KR" sz="2000" b="1" dirty="0" smtClean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. 13:30</a:t>
            </a:r>
            <a:endParaRPr lang="en-US" altLang="ko-KR" sz="2000" b="1" dirty="0">
              <a:solidFill>
                <a:srgbClr val="00B05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ko-KR" sz="2000" b="1" dirty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dirty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장소 </a:t>
            </a:r>
            <a:r>
              <a:rPr lang="en-US" altLang="ko-KR" sz="2000" b="1" dirty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000" b="1" dirty="0" err="1" smtClean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한사랑교회</a:t>
            </a:r>
            <a:r>
              <a:rPr lang="ko-KR" altLang="en-US" sz="2000" b="1" dirty="0" smtClean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 회의실</a:t>
            </a:r>
            <a:endParaRPr lang="en-US" altLang="ko-KR" sz="2000" b="1" dirty="0">
              <a:solidFill>
                <a:srgbClr val="00B05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ko-KR" altLang="en-US" b="1" dirty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b="1" dirty="0">
              <a:solidFill>
                <a:srgbClr val="0000CC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340" name="직사각형 4"/>
          <p:cNvSpPr>
            <a:spLocks noChangeArrowheads="1"/>
          </p:cNvSpPr>
          <p:nvPr/>
        </p:nvSpPr>
        <p:spPr bwMode="auto">
          <a:xfrm>
            <a:off x="-612576" y="4724400"/>
            <a:ext cx="8568953" cy="1434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ko-KR" altLang="en-US" sz="2000" b="1" dirty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이 명 천</a:t>
            </a:r>
            <a:r>
              <a:rPr lang="en-US" altLang="ko-KR" sz="2000" b="1" dirty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단국대학교 </a:t>
            </a:r>
            <a:r>
              <a:rPr lang="en-US" altLang="ko-KR" sz="2000" b="1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/ </a:t>
            </a:r>
            <a:r>
              <a:rPr lang="en-US" altLang="ko-KR" sz="2000" b="1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  <a:hlinkClick r:id="rId3"/>
              </a:rPr>
              <a:t>mclee@dankook.ac.kr</a:t>
            </a:r>
            <a:r>
              <a:rPr lang="en-US" altLang="ko-KR" sz="2000" b="1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342900" indent="-342900" algn="ctr">
              <a:spcBef>
                <a:spcPct val="20000"/>
              </a:spcBef>
            </a:pPr>
            <a:endParaRPr lang="en-US" altLang="ko-KR" sz="2000" b="1" dirty="0">
              <a:solidFill>
                <a:srgbClr val="0000CC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altLang="ko-KR" sz="1200" b="1" dirty="0" smtClean="0">
                <a:solidFill>
                  <a:srgbClr val="009900"/>
                </a:solidFill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ko-KR" altLang="en-US" sz="1200" b="1" dirty="0">
                <a:solidFill>
                  <a:srgbClr val="009900"/>
                </a:solidFill>
                <a:latin typeface="맑은 고딕" pitchFamily="50" charset="-127"/>
                <a:ea typeface="맑은 고딕" pitchFamily="50" charset="-127"/>
              </a:rPr>
              <a:t>본 자료는 </a:t>
            </a:r>
            <a:r>
              <a:rPr lang="ko-KR" altLang="en-US" sz="1200" b="1" dirty="0" smtClean="0">
                <a:solidFill>
                  <a:srgbClr val="009900"/>
                </a:solidFill>
                <a:latin typeface="맑은 고딕" pitchFamily="50" charset="-127"/>
                <a:ea typeface="맑은 고딕" pitchFamily="50" charset="-127"/>
              </a:rPr>
              <a:t>청소년폭력예방재단</a:t>
            </a:r>
            <a:r>
              <a:rPr lang="en-US" altLang="ko-KR" sz="1200" b="1" dirty="0" smtClean="0">
                <a:solidFill>
                  <a:srgbClr val="009900"/>
                </a:solidFill>
                <a:latin typeface="맑은 고딕" pitchFamily="50" charset="-127"/>
                <a:ea typeface="맑은 고딕" pitchFamily="50" charset="-127"/>
              </a:rPr>
              <a:t>(2013), </a:t>
            </a:r>
            <a:r>
              <a:rPr lang="ko-KR" altLang="en-US" sz="1200" b="1" dirty="0" smtClean="0">
                <a:solidFill>
                  <a:srgbClr val="009900"/>
                </a:solidFill>
                <a:latin typeface="맑은 고딕" pitchFamily="50" charset="-127"/>
                <a:ea typeface="맑은 고딕" pitchFamily="50" charset="-127"/>
              </a:rPr>
              <a:t>주종미교수</a:t>
            </a:r>
            <a:r>
              <a:rPr lang="en-US" altLang="ko-KR" sz="1200" b="1" dirty="0" smtClean="0">
                <a:solidFill>
                  <a:srgbClr val="009900"/>
                </a:solidFill>
                <a:latin typeface="맑은 고딕" pitchFamily="50" charset="-127"/>
                <a:ea typeface="맑은 고딕" pitchFamily="50" charset="-127"/>
              </a:rPr>
              <a:t>(2012), ssam.or.kr(2013)</a:t>
            </a:r>
            <a:r>
              <a:rPr lang="ko-KR" altLang="en-US" sz="1200" b="1" dirty="0" smtClean="0">
                <a:solidFill>
                  <a:srgbClr val="009900"/>
                </a:solidFill>
                <a:latin typeface="맑은 고딕" pitchFamily="50" charset="-127"/>
                <a:ea typeface="맑은 고딕" pitchFamily="50" charset="-127"/>
              </a:rPr>
              <a:t>의 </a:t>
            </a:r>
            <a:endParaRPr lang="en-US" altLang="ko-KR" sz="1200" b="1" dirty="0" smtClean="0">
              <a:solidFill>
                <a:srgbClr val="0099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ko-KR" altLang="en-US" sz="1200" b="1" dirty="0" smtClean="0">
                <a:solidFill>
                  <a:srgbClr val="009900"/>
                </a:solidFill>
                <a:latin typeface="맑은 고딕" pitchFamily="50" charset="-127"/>
                <a:ea typeface="맑은 고딕" pitchFamily="50" charset="-127"/>
              </a:rPr>
              <a:t>자료를 중심으로 발표자가 수정</a:t>
            </a:r>
            <a:r>
              <a:rPr lang="en-US" altLang="ko-KR" sz="1200" b="1" dirty="0" smtClean="0">
                <a:solidFill>
                  <a:srgbClr val="0099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200" b="1" dirty="0" smtClean="0">
                <a:solidFill>
                  <a:srgbClr val="009900"/>
                </a:solidFill>
                <a:latin typeface="맑은 고딕" pitchFamily="50" charset="-127"/>
                <a:ea typeface="맑은 고딕" pitchFamily="50" charset="-127"/>
              </a:rPr>
              <a:t>보완하여 </a:t>
            </a:r>
            <a:r>
              <a:rPr lang="ko-KR" altLang="en-US" sz="1200" b="1" dirty="0">
                <a:solidFill>
                  <a:srgbClr val="009900"/>
                </a:solidFill>
                <a:latin typeface="맑은 고딕" pitchFamily="50" charset="-127"/>
                <a:ea typeface="맑은 고딕" pitchFamily="50" charset="-127"/>
              </a:rPr>
              <a:t>재구성한 </a:t>
            </a:r>
            <a:r>
              <a:rPr lang="ko-KR" altLang="en-US" sz="1200" b="1" dirty="0" smtClean="0">
                <a:solidFill>
                  <a:srgbClr val="009900"/>
                </a:solidFill>
                <a:latin typeface="맑은 고딕" pitchFamily="50" charset="-127"/>
                <a:ea typeface="맑은 고딕" pitchFamily="50" charset="-127"/>
              </a:rPr>
              <a:t>것임</a:t>
            </a:r>
            <a:r>
              <a:rPr lang="en-US" altLang="ko-KR" sz="1200" b="1" dirty="0" smtClean="0">
                <a:solidFill>
                  <a:srgbClr val="009900"/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  <a:endParaRPr lang="en-US" altLang="ko-KR" sz="1200" b="1" dirty="0">
              <a:solidFill>
                <a:srgbClr val="0099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ko-KR" altLang="en-US" sz="1200" b="1" dirty="0">
                <a:solidFill>
                  <a:srgbClr val="0099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200" b="1" dirty="0">
              <a:solidFill>
                <a:srgbClr val="0099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4341" name="Picture 2" descr="EMB00000c2c1bd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3789040"/>
            <a:ext cx="2339975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cfile210.uf.daum.net/image/135546014C19C1D4428D4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0"/>
            <a:ext cx="2339752" cy="364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blogimg.ohmynews.com/attach/22451/137625099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3501008"/>
            <a:ext cx="2339752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42913" y="476672"/>
            <a:ext cx="8593583" cy="940966"/>
          </a:xfrm>
        </p:spPr>
        <p:txBody>
          <a:bodyPr/>
          <a:lstStyle/>
          <a:p>
            <a:r>
              <a:rPr lang="en-US" altLang="ko-KR" sz="4800" dirty="0" smtClean="0">
                <a:solidFill>
                  <a:srgbClr val="000000"/>
                </a:solidFill>
                <a:latin typeface="Rix다람쥐 M" pitchFamily="18" charset="-127"/>
                <a:ea typeface="Rix다람쥐 M" pitchFamily="18" charset="-127"/>
              </a:rPr>
              <a:t/>
            </a:r>
            <a:br>
              <a:rPr lang="en-US" altLang="ko-KR" sz="4800" dirty="0" smtClean="0">
                <a:solidFill>
                  <a:srgbClr val="000000"/>
                </a:solidFill>
                <a:latin typeface="Rix다람쥐 M" pitchFamily="18" charset="-127"/>
                <a:ea typeface="Rix다람쥐 M" pitchFamily="18" charset="-127"/>
              </a:rPr>
            </a:br>
            <a:r>
              <a:rPr lang="ko-KR" altLang="en-US" sz="4800" dirty="0" smtClean="0">
                <a:solidFill>
                  <a:srgbClr val="000000"/>
                </a:solidFill>
                <a:latin typeface="Rix다람쥐 M" pitchFamily="18" charset="-127"/>
                <a:ea typeface="Rix다람쥐 M" pitchFamily="18" charset="-127"/>
              </a:rPr>
              <a:t> 학교폭력에 대한 잘못된 인식</a:t>
            </a:r>
            <a:endParaRPr lang="ko-KR" altLang="en-US" sz="4800" dirty="0">
              <a:solidFill>
                <a:srgbClr val="000000"/>
              </a:solidFill>
              <a:latin typeface="Rix다람쥐 M" pitchFamily="18" charset="-127"/>
              <a:ea typeface="Rix다람쥐 M" pitchFamily="18" charset="-127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456113"/>
          </a:xfrm>
        </p:spPr>
        <p:txBody>
          <a:bodyPr/>
          <a:lstStyle/>
          <a:p>
            <a:pPr>
              <a:buNone/>
            </a:pPr>
            <a:r>
              <a:rPr lang="ko-KR" altLang="en-US" sz="4400" b="1" dirty="0" smtClean="0">
                <a:solidFill>
                  <a:srgbClr val="C00000"/>
                </a:solidFill>
                <a:latin typeface="Rix다람쥐 M" pitchFamily="18" charset="-127"/>
                <a:ea typeface="Rix다람쥐 M" pitchFamily="18" charset="-127"/>
              </a:rPr>
              <a:t>셋</a:t>
            </a:r>
            <a:r>
              <a:rPr lang="en-US" altLang="ko-KR" sz="4400" b="1" dirty="0" smtClean="0">
                <a:solidFill>
                  <a:srgbClr val="C00000"/>
                </a:solidFill>
                <a:latin typeface="Rix다람쥐 M" pitchFamily="18" charset="-127"/>
                <a:ea typeface="Rix다람쥐 M" pitchFamily="18" charset="-127"/>
              </a:rPr>
              <a:t>,</a:t>
            </a:r>
          </a:p>
          <a:p>
            <a:pPr>
              <a:buNone/>
            </a:pPr>
            <a:endParaRPr lang="en-US" altLang="ko-KR" sz="4400" dirty="0" smtClean="0">
              <a:latin typeface="Rix다람쥐 M" pitchFamily="18" charset="-127"/>
              <a:ea typeface="Rix다람쥐 M" pitchFamily="18" charset="-127"/>
            </a:endParaRPr>
          </a:p>
          <a:p>
            <a:pPr>
              <a:buNone/>
            </a:pPr>
            <a:r>
              <a:rPr lang="ko-KR" altLang="en-US" sz="4400" b="1" dirty="0" smtClean="0">
                <a:latin typeface="Rix다람쥐 M" pitchFamily="18" charset="-127"/>
                <a:ea typeface="Rix다람쥐 M" pitchFamily="18" charset="-127"/>
              </a:rPr>
              <a:t>눈에는 눈</a:t>
            </a:r>
            <a:r>
              <a:rPr lang="en-US" altLang="ko-KR" sz="4400" b="1" dirty="0" smtClean="0">
                <a:latin typeface="Rix다람쥐 M" pitchFamily="18" charset="-127"/>
                <a:ea typeface="Rix다람쥐 M" pitchFamily="18" charset="-127"/>
              </a:rPr>
              <a:t>? </a:t>
            </a:r>
            <a:endParaRPr lang="en-US" altLang="ko-KR" sz="4400" b="1" dirty="0">
              <a:latin typeface="Rix다람쥐 M" pitchFamily="18" charset="-127"/>
              <a:ea typeface="Rix다람쥐 M" pitchFamily="18" charset="-127"/>
            </a:endParaRPr>
          </a:p>
          <a:p>
            <a:pPr>
              <a:buNone/>
            </a:pPr>
            <a:r>
              <a:rPr lang="ko-KR" altLang="en-US" sz="4400" b="1" dirty="0" smtClean="0">
                <a:latin typeface="Rix다람쥐 M" pitchFamily="18" charset="-127"/>
                <a:ea typeface="Rix다람쥐 M" pitchFamily="18" charset="-127"/>
              </a:rPr>
              <a:t>이에는 이</a:t>
            </a:r>
            <a:r>
              <a:rPr lang="en-US" altLang="ko-KR" sz="4400" b="1" dirty="0" smtClean="0">
                <a:latin typeface="Rix다람쥐 M" pitchFamily="18" charset="-127"/>
                <a:ea typeface="Rix다람쥐 M" pitchFamily="18" charset="-127"/>
              </a:rPr>
              <a:t>?</a:t>
            </a:r>
          </a:p>
          <a:p>
            <a:pPr>
              <a:buNone/>
            </a:pPr>
            <a:r>
              <a:rPr lang="ko-KR" altLang="en-US" sz="4800" b="1" dirty="0" smtClean="0">
                <a:solidFill>
                  <a:srgbClr val="C00000"/>
                </a:solidFill>
                <a:latin typeface="Rix다람쥐 M" pitchFamily="18" charset="-127"/>
                <a:ea typeface="Rix다람쥐 M" pitchFamily="18" charset="-127"/>
              </a:rPr>
              <a:t>폭력에는 폭력</a:t>
            </a:r>
            <a:r>
              <a:rPr lang="en-US" altLang="ko-KR" sz="4800" b="1" dirty="0" smtClean="0">
                <a:solidFill>
                  <a:srgbClr val="C00000"/>
                </a:solidFill>
                <a:latin typeface="Rix다람쥐 M" pitchFamily="18" charset="-127"/>
                <a:ea typeface="Rix다람쥐 M" pitchFamily="18" charset="-127"/>
              </a:rPr>
              <a:t>?</a:t>
            </a:r>
            <a:endParaRPr lang="en-US" altLang="ko-KR" sz="4800" b="1" dirty="0">
              <a:solidFill>
                <a:srgbClr val="C00000"/>
              </a:solidFill>
              <a:latin typeface="Rix다람쥐 M" pitchFamily="18" charset="-127"/>
              <a:ea typeface="Rix다람쥐 M" pitchFamily="18" charset="-127"/>
            </a:endParaRPr>
          </a:p>
          <a:p>
            <a:pPr>
              <a:buNone/>
            </a:pPr>
            <a:endParaRPr lang="en-US" altLang="ko-KR" sz="6000" b="1" dirty="0" smtClean="0">
              <a:latin typeface="헤움호두까끼152" pitchFamily="18" charset="-127"/>
              <a:ea typeface="헤움호두까끼152" pitchFamily="18" charset="-127"/>
            </a:endParaRPr>
          </a:p>
          <a:p>
            <a:pPr>
              <a:buNone/>
            </a:pPr>
            <a:endParaRPr lang="ko-KR" altLang="en-US" sz="6000" b="1" dirty="0">
              <a:latin typeface="헤움호두까끼152" pitchFamily="18" charset="-127"/>
              <a:ea typeface="헤움호두까끼152" pitchFamily="18" charset="-127"/>
            </a:endParaRPr>
          </a:p>
        </p:txBody>
      </p:sp>
      <p:pic>
        <p:nvPicPr>
          <p:cNvPr id="429061" name="Picture 5" descr="C:\Documents and Settings\망내밤비♡\Local Settings\Temporary Internet Files\Content.IE5\HRZWDC3R\MC90035364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348880"/>
            <a:ext cx="4392487" cy="3956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0"/>
            <a:ext cx="8243887" cy="1656184"/>
          </a:xfrm>
        </p:spPr>
        <p:txBody>
          <a:bodyPr/>
          <a:lstStyle/>
          <a:p>
            <a:r>
              <a:rPr lang="en-US" altLang="ko-KR" sz="4800" dirty="0" smtClean="0">
                <a:solidFill>
                  <a:srgbClr val="000000"/>
                </a:solidFill>
                <a:latin typeface="Rix다람쥐 M" pitchFamily="18" charset="-127"/>
                <a:ea typeface="Rix다람쥐 M" pitchFamily="18" charset="-127"/>
              </a:rPr>
              <a:t/>
            </a:r>
            <a:br>
              <a:rPr lang="en-US" altLang="ko-KR" sz="4800" dirty="0" smtClean="0">
                <a:solidFill>
                  <a:srgbClr val="000000"/>
                </a:solidFill>
                <a:latin typeface="Rix다람쥐 M" pitchFamily="18" charset="-127"/>
                <a:ea typeface="Rix다람쥐 M" pitchFamily="18" charset="-127"/>
              </a:rPr>
            </a:br>
            <a:r>
              <a:rPr lang="ko-KR" altLang="en-US" sz="4800" dirty="0" smtClean="0">
                <a:solidFill>
                  <a:srgbClr val="000000"/>
                </a:solidFill>
                <a:latin typeface="Rix다람쥐 M" pitchFamily="18" charset="-127"/>
                <a:ea typeface="Rix다람쥐 M" pitchFamily="18" charset="-127"/>
              </a:rPr>
              <a:t> </a:t>
            </a:r>
            <a:r>
              <a:rPr lang="ko-KR" altLang="en-US" sz="4800" dirty="0" err="1" smtClean="0">
                <a:solidFill>
                  <a:srgbClr val="000000"/>
                </a:solidFill>
                <a:latin typeface="Rix다람쥐 M" pitchFamily="18" charset="-127"/>
                <a:ea typeface="Rix다람쥐 M" pitchFamily="18" charset="-127"/>
              </a:rPr>
              <a:t>학교폭력에대한</a:t>
            </a:r>
            <a:r>
              <a:rPr lang="ko-KR" altLang="en-US" sz="4800" dirty="0" smtClean="0">
                <a:solidFill>
                  <a:srgbClr val="000000"/>
                </a:solidFill>
                <a:latin typeface="Rix다람쥐 M" pitchFamily="18" charset="-127"/>
                <a:ea typeface="Rix다람쥐 M" pitchFamily="18" charset="-127"/>
              </a:rPr>
              <a:t> 잘못된 인식</a:t>
            </a:r>
            <a:endParaRPr lang="ko-KR" altLang="en-US" sz="4800" dirty="0">
              <a:solidFill>
                <a:srgbClr val="000000"/>
              </a:solidFill>
              <a:latin typeface="Rix다람쥐 M" pitchFamily="18" charset="-127"/>
              <a:ea typeface="Rix다람쥐 M" pitchFamily="18" charset="-127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456113"/>
          </a:xfrm>
        </p:spPr>
        <p:txBody>
          <a:bodyPr/>
          <a:lstStyle/>
          <a:p>
            <a:pPr>
              <a:buNone/>
            </a:pPr>
            <a:r>
              <a:rPr lang="ko-KR" altLang="en-US" sz="4400" b="1" dirty="0">
                <a:solidFill>
                  <a:srgbClr val="C00000"/>
                </a:solidFill>
                <a:latin typeface="Rix다람쥐 M" pitchFamily="18" charset="-127"/>
                <a:ea typeface="Rix다람쥐 M" pitchFamily="18" charset="-127"/>
              </a:rPr>
              <a:t>넷</a:t>
            </a:r>
            <a:r>
              <a:rPr lang="en-US" altLang="ko-KR" sz="4400" b="1" dirty="0" smtClean="0">
                <a:solidFill>
                  <a:srgbClr val="C00000"/>
                </a:solidFill>
                <a:latin typeface="Rix다람쥐 M" pitchFamily="18" charset="-127"/>
                <a:ea typeface="Rix다람쥐 M" pitchFamily="18" charset="-127"/>
              </a:rPr>
              <a:t>,</a:t>
            </a:r>
          </a:p>
          <a:p>
            <a:pPr>
              <a:buNone/>
            </a:pPr>
            <a:endParaRPr lang="en-US" altLang="ko-KR" sz="4000" dirty="0" smtClean="0">
              <a:latin typeface="Rix다람쥐 M" pitchFamily="18" charset="-127"/>
              <a:ea typeface="Rix다람쥐 M" pitchFamily="18" charset="-127"/>
            </a:endParaRPr>
          </a:p>
          <a:p>
            <a:pPr>
              <a:buNone/>
            </a:pPr>
            <a:r>
              <a:rPr lang="ko-KR" altLang="en-US" sz="5400" b="1" dirty="0" smtClean="0">
                <a:latin typeface="Rix다람쥐 M" pitchFamily="18" charset="-127"/>
                <a:ea typeface="Rix다람쥐 M" pitchFamily="18" charset="-127"/>
              </a:rPr>
              <a:t>조용</a:t>
            </a:r>
            <a:r>
              <a:rPr lang="ko-KR" altLang="en-US" sz="5400" b="1" dirty="0">
                <a:latin typeface="Rix다람쥐 M" pitchFamily="18" charset="-127"/>
                <a:ea typeface="Rix다람쥐 M" pitchFamily="18" charset="-127"/>
              </a:rPr>
              <a:t>히</a:t>
            </a:r>
            <a:r>
              <a:rPr lang="ko-KR" altLang="en-US" sz="5400" b="1" dirty="0" smtClean="0">
                <a:latin typeface="Rix다람쥐 M" pitchFamily="18" charset="-127"/>
                <a:ea typeface="Rix다람쥐 M" pitchFamily="18" charset="-127"/>
              </a:rPr>
              <a:t> 참으면 되겠지</a:t>
            </a:r>
            <a:r>
              <a:rPr lang="en-US" altLang="ko-KR" sz="5400" b="1" dirty="0" smtClean="0">
                <a:latin typeface="Rix다람쥐 M" pitchFamily="18" charset="-127"/>
                <a:ea typeface="Rix다람쥐 M" pitchFamily="18" charset="-127"/>
              </a:rPr>
              <a:t>…?</a:t>
            </a:r>
            <a:endParaRPr lang="ko-KR" altLang="en-US" sz="5400" b="1" dirty="0">
              <a:latin typeface="Rix다람쥐 M" pitchFamily="18" charset="-127"/>
              <a:ea typeface="Rix다람쥐 M" pitchFamily="18" charset="-127"/>
            </a:endParaRPr>
          </a:p>
        </p:txBody>
      </p:sp>
      <p:pic>
        <p:nvPicPr>
          <p:cNvPr id="430082" name="Picture 2" descr="C:\Documents and Settings\망내밤비♡\Local Settings\Temporary Internet Files\Content.IE5\3EK5NN15\MC900440676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115143"/>
            <a:ext cx="2742857" cy="2742857"/>
          </a:xfrm>
          <a:prstGeom prst="rect">
            <a:avLst/>
          </a:prstGeom>
          <a:noFill/>
        </p:spPr>
      </p:pic>
      <p:pic>
        <p:nvPicPr>
          <p:cNvPr id="430083" name="Picture 3" descr="C:\Documents and Settings\망내밤비♡\Local Settings\Temporary Internet Files\Content.IE5\GGZVK18B\MC90044067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115143"/>
            <a:ext cx="2742857" cy="2742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620688"/>
            <a:ext cx="8353425" cy="5329262"/>
          </a:xfrm>
        </p:spPr>
        <p:txBody>
          <a:bodyPr/>
          <a:lstStyle/>
          <a:p>
            <a:r>
              <a:rPr lang="ko-KR" altLang="en-US" sz="4800" dirty="0" smtClean="0">
                <a:solidFill>
                  <a:schemeClr val="tx2"/>
                </a:solidFill>
                <a:latin typeface="Rix다람쥐 M" pitchFamily="18" charset="-127"/>
                <a:ea typeface="Rix다람쥐 M" pitchFamily="18" charset="-127"/>
              </a:rPr>
              <a:t>학교폭력</a:t>
            </a:r>
            <a:r>
              <a:rPr lang="en-US" altLang="ko-KR" sz="4800" dirty="0" smtClean="0">
                <a:solidFill>
                  <a:schemeClr val="tx2"/>
                </a:solidFill>
                <a:latin typeface="Rix다람쥐 M" pitchFamily="18" charset="-127"/>
                <a:ea typeface="Rix다람쥐 M" pitchFamily="18" charset="-127"/>
              </a:rPr>
              <a:t>, </a:t>
            </a:r>
            <a:r>
              <a:rPr lang="ko-KR" altLang="en-US" sz="4800" dirty="0" smtClean="0">
                <a:solidFill>
                  <a:schemeClr val="tx2"/>
                </a:solidFill>
                <a:latin typeface="Rix다람쥐 M" pitchFamily="18" charset="-127"/>
                <a:ea typeface="Rix다람쥐 M" pitchFamily="18" charset="-127"/>
              </a:rPr>
              <a:t> </a:t>
            </a:r>
            <a:r>
              <a:rPr lang="ko-KR" altLang="en-US" sz="4800" dirty="0">
                <a:solidFill>
                  <a:schemeClr val="tx2"/>
                </a:solidFill>
                <a:latin typeface="Rix다람쥐 M" pitchFamily="18" charset="-127"/>
                <a:ea typeface="Rix다람쥐 M" pitchFamily="18" charset="-127"/>
              </a:rPr>
              <a:t>왜 </a:t>
            </a:r>
            <a:r>
              <a:rPr lang="ko-KR" altLang="en-US" sz="4800" dirty="0" smtClean="0">
                <a:solidFill>
                  <a:schemeClr val="tx2"/>
                </a:solidFill>
                <a:latin typeface="Rix다람쥐 M" pitchFamily="18" charset="-127"/>
                <a:ea typeface="Rix다람쥐 M" pitchFamily="18" charset="-127"/>
              </a:rPr>
              <a:t>위험할까요</a:t>
            </a:r>
            <a:r>
              <a:rPr lang="en-US" altLang="ko-KR" sz="4800" dirty="0" smtClean="0">
                <a:solidFill>
                  <a:schemeClr val="tx2"/>
                </a:solidFill>
                <a:latin typeface="Rix다람쥐 M" pitchFamily="18" charset="-127"/>
                <a:ea typeface="Rix다람쥐 M" pitchFamily="18" charset="-127"/>
              </a:rPr>
              <a:t>?</a:t>
            </a:r>
            <a:endParaRPr lang="en-US" altLang="ko-KR" sz="4800" dirty="0">
              <a:solidFill>
                <a:schemeClr val="tx2"/>
              </a:solidFill>
              <a:latin typeface="Rix다람쥐 M" pitchFamily="18" charset="-127"/>
              <a:ea typeface="Rix다람쥐 M" pitchFamily="18" charset="-127"/>
            </a:endParaRPr>
          </a:p>
          <a:p>
            <a:r>
              <a:rPr lang="ko-KR" altLang="en-US" sz="3600" b="0" dirty="0" smtClean="0">
                <a:latin typeface="Rix다람쥐 M" pitchFamily="18" charset="-127"/>
                <a:ea typeface="Rix다람쥐 M" pitchFamily="18" charset="-127"/>
              </a:rPr>
              <a:t>사소하게 </a:t>
            </a:r>
            <a:r>
              <a:rPr lang="ko-KR" altLang="en-US" sz="3600" b="0" dirty="0">
                <a:latin typeface="Rix다람쥐 M" pitchFamily="18" charset="-127"/>
                <a:ea typeface="Rix다람쥐 M" pitchFamily="18" charset="-127"/>
              </a:rPr>
              <a:t>시작된 학교폭력이 </a:t>
            </a:r>
          </a:p>
          <a:p>
            <a:r>
              <a:rPr lang="ko-KR" altLang="en-US" sz="3600" b="0" dirty="0" smtClean="0">
                <a:latin typeface="Rix다람쥐 M" pitchFamily="18" charset="-127"/>
                <a:ea typeface="Rix다람쥐 M" pitchFamily="18" charset="-127"/>
              </a:rPr>
              <a:t>피해학생에게  평생 지울 수 없는</a:t>
            </a:r>
            <a:endParaRPr lang="en-US" altLang="ko-KR" sz="3600" b="0" dirty="0" smtClean="0">
              <a:latin typeface="Rix다람쥐 M" pitchFamily="18" charset="-127"/>
              <a:ea typeface="Rix다람쥐 M" pitchFamily="18" charset="-127"/>
            </a:endParaRPr>
          </a:p>
          <a:p>
            <a:r>
              <a:rPr lang="ko-KR" altLang="en-US" sz="3600" dirty="0" smtClean="0">
                <a:solidFill>
                  <a:srgbClr val="C00000"/>
                </a:solidFill>
                <a:latin typeface="Rix다람쥐 M" pitchFamily="18" charset="-127"/>
                <a:ea typeface="Rix다람쥐 M" pitchFamily="18" charset="-127"/>
              </a:rPr>
              <a:t>치명적인 </a:t>
            </a:r>
            <a:r>
              <a:rPr lang="ko-KR" altLang="en-US" sz="3600" dirty="0">
                <a:solidFill>
                  <a:srgbClr val="C00000"/>
                </a:solidFill>
                <a:latin typeface="Rix다람쥐 M" pitchFamily="18" charset="-127"/>
                <a:ea typeface="Rix다람쥐 M" pitchFamily="18" charset="-127"/>
              </a:rPr>
              <a:t>상처</a:t>
            </a:r>
            <a:r>
              <a:rPr lang="ko-KR" altLang="en-US" sz="3600" b="0" dirty="0">
                <a:solidFill>
                  <a:srgbClr val="0070C0"/>
                </a:solidFill>
                <a:latin typeface="Rix다람쥐 M" pitchFamily="18" charset="-127"/>
                <a:ea typeface="Rix다람쥐 M" pitchFamily="18" charset="-127"/>
              </a:rPr>
              <a:t>를</a:t>
            </a:r>
            <a:r>
              <a:rPr lang="ko-KR" altLang="en-US" sz="3600" b="0" dirty="0">
                <a:solidFill>
                  <a:srgbClr val="C00000"/>
                </a:solidFill>
                <a:latin typeface="Rix다람쥐 M" pitchFamily="18" charset="-127"/>
                <a:ea typeface="Rix다람쥐 M" pitchFamily="18" charset="-127"/>
              </a:rPr>
              <a:t> </a:t>
            </a:r>
            <a:r>
              <a:rPr lang="ko-KR" altLang="en-US" sz="3600" b="0" dirty="0">
                <a:latin typeface="Rix다람쥐 M" pitchFamily="18" charset="-127"/>
                <a:ea typeface="Rix다람쥐 M" pitchFamily="18" charset="-127"/>
              </a:rPr>
              <a:t>남기거나 </a:t>
            </a:r>
          </a:p>
          <a:p>
            <a:r>
              <a:rPr lang="ko-KR" altLang="en-US" sz="3600" dirty="0" smtClean="0">
                <a:solidFill>
                  <a:srgbClr val="C00000"/>
                </a:solidFill>
                <a:latin typeface="Rix다람쥐 M" pitchFamily="18" charset="-127"/>
                <a:ea typeface="Rix다람쥐 M" pitchFamily="18" charset="-127"/>
              </a:rPr>
              <a:t>목숨</a:t>
            </a:r>
            <a:r>
              <a:rPr lang="ko-KR" altLang="en-US" sz="3600" b="0" dirty="0" smtClean="0">
                <a:latin typeface="Rix다람쥐 M" pitchFamily="18" charset="-127"/>
                <a:ea typeface="Rix다람쥐 M" pitchFamily="18" charset="-127"/>
              </a:rPr>
              <a:t>을 </a:t>
            </a:r>
            <a:r>
              <a:rPr lang="ko-KR" altLang="en-US" sz="3600" b="0" dirty="0">
                <a:latin typeface="Rix다람쥐 M" pitchFamily="18" charset="-127"/>
                <a:ea typeface="Rix다람쥐 M" pitchFamily="18" charset="-127"/>
              </a:rPr>
              <a:t>앗아갈 수도 </a:t>
            </a:r>
            <a:r>
              <a:rPr lang="ko-KR" altLang="en-US" sz="3600" b="0" dirty="0" smtClean="0">
                <a:latin typeface="Rix다람쥐 M" pitchFamily="18" charset="-127"/>
                <a:ea typeface="Rix다람쥐 M" pitchFamily="18" charset="-127"/>
              </a:rPr>
              <a:t>있습니다</a:t>
            </a:r>
            <a:r>
              <a:rPr lang="en-US" altLang="ko-KR" sz="3600" b="0" dirty="0" smtClean="0">
                <a:latin typeface="Rix다람쥐 M" pitchFamily="18" charset="-127"/>
                <a:ea typeface="Rix다람쥐 M" pitchFamily="18" charset="-127"/>
              </a:rPr>
              <a:t>.</a:t>
            </a:r>
          </a:p>
          <a:p>
            <a:r>
              <a:rPr lang="ko-KR" altLang="en-US" sz="3600" b="0" dirty="0" smtClean="0">
                <a:latin typeface="Rix다람쥐 M" pitchFamily="18" charset="-127"/>
                <a:ea typeface="Rix다람쥐 M" pitchFamily="18" charset="-127"/>
              </a:rPr>
              <a:t>가해학생</a:t>
            </a:r>
            <a:r>
              <a:rPr lang="en-US" altLang="ko-KR" sz="3600" b="0" dirty="0" smtClean="0">
                <a:latin typeface="Rix다람쥐 M" pitchFamily="18" charset="-127"/>
                <a:ea typeface="Rix다람쥐 M" pitchFamily="18" charset="-127"/>
              </a:rPr>
              <a:t>, </a:t>
            </a:r>
            <a:r>
              <a:rPr lang="ko-KR" altLang="en-US" sz="3600" b="0" dirty="0" smtClean="0">
                <a:latin typeface="Rix다람쥐 M" pitchFamily="18" charset="-127"/>
                <a:ea typeface="Rix다람쥐 M" pitchFamily="18" charset="-127"/>
              </a:rPr>
              <a:t>방관 학생은 평생</a:t>
            </a:r>
            <a:endParaRPr lang="en-US" altLang="ko-KR" sz="3600" b="0" dirty="0" smtClean="0">
              <a:latin typeface="Rix다람쥐 M" pitchFamily="18" charset="-127"/>
              <a:ea typeface="Rix다람쥐 M" pitchFamily="18" charset="-127"/>
            </a:endParaRPr>
          </a:p>
          <a:p>
            <a:r>
              <a:rPr lang="ko-KR" altLang="en-US" sz="3600" b="0" dirty="0" smtClean="0">
                <a:latin typeface="Rix다람쥐 M" pitchFamily="18" charset="-127"/>
                <a:ea typeface="Rix다람쥐 M" pitchFamily="18" charset="-127"/>
              </a:rPr>
              <a:t> 죄책감으로 살아가야 합니다</a:t>
            </a:r>
            <a:r>
              <a:rPr lang="en-US" altLang="ko-KR" sz="4000" b="0" dirty="0" smtClean="0">
                <a:latin typeface="Rix다람쥐 M" pitchFamily="18" charset="-127"/>
                <a:ea typeface="Rix다람쥐 M" pitchFamily="18" charset="-127"/>
              </a:rPr>
              <a:t>.</a:t>
            </a:r>
            <a:endParaRPr lang="ko-KR" altLang="en-US" sz="4000" b="0" dirty="0">
              <a:latin typeface="Rix다람쥐 M" pitchFamily="18" charset="-127"/>
              <a:ea typeface="Rix다람쥐 M" pitchFamily="18" charset="-127"/>
            </a:endParaRPr>
          </a:p>
          <a:p>
            <a:pPr algn="l"/>
            <a:endParaRPr lang="ko-KR" altLang="en-US" b="0" dirty="0">
              <a:latin typeface="Rix다람쥐 M" pitchFamily="18" charset="-127"/>
              <a:ea typeface="Rix다람쥐 M" pitchFamily="18" charset="-127"/>
            </a:endParaRPr>
          </a:p>
          <a:p>
            <a:pPr algn="l"/>
            <a:r>
              <a:rPr lang="ko-KR" altLang="en-US" sz="2800" b="0" dirty="0">
                <a:latin typeface="Rix다람쥐 M" pitchFamily="18" charset="-127"/>
                <a:ea typeface="Rix다람쥐 M" pitchFamily="18" charset="-127"/>
              </a:rPr>
              <a:t>    </a:t>
            </a:r>
          </a:p>
        </p:txBody>
      </p:sp>
      <p:pic>
        <p:nvPicPr>
          <p:cNvPr id="4098" name="Picture 2" descr="C:\Users\김은재\AppData\Local\Microsoft\Windows\Temporary Internet Files\Content.IE5\JFY90U0M\MC900441723[1]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4221088"/>
            <a:ext cx="1762472" cy="17624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9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9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9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9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9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9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9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9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9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99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99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99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99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99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99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800" b="1" dirty="0">
                <a:solidFill>
                  <a:srgbClr val="CC0066"/>
                </a:solidFill>
                <a:latin typeface="Rix다람쥐 M" pitchFamily="18" charset="-127"/>
                <a:ea typeface="Rix다람쥐 M" pitchFamily="18" charset="-127"/>
              </a:rPr>
              <a:t>학교폭력은 </a:t>
            </a:r>
            <a:r>
              <a:rPr lang="ko-KR" altLang="en-US" sz="4800" b="1" dirty="0">
                <a:solidFill>
                  <a:srgbClr val="FF0000"/>
                </a:solidFill>
                <a:latin typeface="Rix다람쥐 M" pitchFamily="18" charset="-127"/>
                <a:ea typeface="Rix다람쥐 M" pitchFamily="18" charset="-127"/>
              </a:rPr>
              <a:t>범죄</a:t>
            </a:r>
            <a:r>
              <a:rPr lang="ko-KR" altLang="en-US" sz="4800" b="1" dirty="0">
                <a:solidFill>
                  <a:srgbClr val="CC0066"/>
                </a:solidFill>
                <a:latin typeface="Rix다람쥐 M" pitchFamily="18" charset="-127"/>
                <a:ea typeface="Rix다람쥐 M" pitchFamily="18" charset="-127"/>
              </a:rPr>
              <a:t>다</a:t>
            </a:r>
            <a:r>
              <a:rPr lang="en-US" altLang="ko-KR" sz="4800" b="1" dirty="0">
                <a:solidFill>
                  <a:srgbClr val="CC0066"/>
                </a:solidFill>
                <a:latin typeface="Rix다람쥐 M" pitchFamily="18" charset="-127"/>
                <a:ea typeface="Rix다람쥐 M" pitchFamily="18" charset="-127"/>
              </a:rPr>
              <a:t>.!!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600200"/>
            <a:ext cx="8280920" cy="4133850"/>
          </a:xfrm>
        </p:spPr>
        <p:txBody>
          <a:bodyPr/>
          <a:lstStyle/>
          <a:p>
            <a:endParaRPr lang="en-US" altLang="ko-KR" sz="2800" dirty="0">
              <a:latin typeface="08서울남산체 EB" pitchFamily="18" charset="-127"/>
              <a:ea typeface="08서울남산체 EB" pitchFamily="18" charset="-127"/>
            </a:endParaRPr>
          </a:p>
          <a:p>
            <a:r>
              <a:rPr lang="ko-KR" altLang="en-US" sz="3600" b="1" dirty="0">
                <a:solidFill>
                  <a:srgbClr val="0070C0"/>
                </a:solidFill>
                <a:latin typeface="Rix다람쥐 M" pitchFamily="18" charset="-127"/>
                <a:ea typeface="Rix다람쥐 M" pitchFamily="18" charset="-127"/>
              </a:rPr>
              <a:t>내 잘못으로 </a:t>
            </a:r>
            <a:r>
              <a:rPr lang="ko-KR" altLang="en-US" sz="3600" b="1" dirty="0" smtClean="0">
                <a:solidFill>
                  <a:srgbClr val="0070C0"/>
                </a:solidFill>
                <a:latin typeface="Rix다람쥐 M" pitchFamily="18" charset="-127"/>
                <a:ea typeface="Rix다람쥐 M" pitchFamily="18" charset="-127"/>
              </a:rPr>
              <a:t>나 뿐만 아니라 부모님이 </a:t>
            </a:r>
            <a:r>
              <a:rPr lang="ko-KR" altLang="en-US" sz="3600" b="1" dirty="0">
                <a:solidFill>
                  <a:srgbClr val="0070C0"/>
                </a:solidFill>
                <a:latin typeface="Rix다람쥐 M" pitchFamily="18" charset="-127"/>
                <a:ea typeface="Rix다람쥐 M" pitchFamily="18" charset="-127"/>
              </a:rPr>
              <a:t>처벌을 </a:t>
            </a:r>
            <a:r>
              <a:rPr lang="ko-KR" altLang="en-US" sz="3600" b="1" dirty="0" smtClean="0">
                <a:solidFill>
                  <a:srgbClr val="0070C0"/>
                </a:solidFill>
                <a:latin typeface="Rix다람쥐 M" pitchFamily="18" charset="-127"/>
                <a:ea typeface="Rix다람쥐 M" pitchFamily="18" charset="-127"/>
              </a:rPr>
              <a:t>받을 수 있으며 온 가족에게 괴로움을 줍니다</a:t>
            </a:r>
            <a:r>
              <a:rPr lang="en-US" altLang="ko-KR" sz="3600" b="1" dirty="0" smtClean="0">
                <a:solidFill>
                  <a:srgbClr val="0070C0"/>
                </a:solidFill>
                <a:latin typeface="Rix다람쥐 M" pitchFamily="18" charset="-127"/>
                <a:ea typeface="Rix다람쥐 M" pitchFamily="18" charset="-127"/>
              </a:rPr>
              <a:t>.</a:t>
            </a:r>
            <a:endParaRPr lang="ko-KR" altLang="en-US" sz="3600" b="1" dirty="0">
              <a:solidFill>
                <a:srgbClr val="0070C0"/>
              </a:solidFill>
              <a:latin typeface="Rix다람쥐 M" pitchFamily="18" charset="-127"/>
              <a:ea typeface="Rix다람쥐 M" pitchFamily="18" charset="-127"/>
            </a:endParaRPr>
          </a:p>
          <a:p>
            <a:r>
              <a:rPr lang="ko-KR" altLang="en-US" sz="3600" b="1" dirty="0">
                <a:solidFill>
                  <a:srgbClr val="0070C0"/>
                </a:solidFill>
                <a:latin typeface="Rix다람쥐 M" pitchFamily="18" charset="-127"/>
                <a:ea typeface="Rix다람쥐 M" pitchFamily="18" charset="-127"/>
              </a:rPr>
              <a:t>나와 친구에게 큰 </a:t>
            </a:r>
            <a:r>
              <a:rPr lang="ko-KR" altLang="en-US" sz="3600" b="1" dirty="0" smtClean="0">
                <a:solidFill>
                  <a:srgbClr val="0070C0"/>
                </a:solidFill>
                <a:latin typeface="Rix다람쥐 M" pitchFamily="18" charset="-127"/>
                <a:ea typeface="Rix다람쥐 M" pitchFamily="18" charset="-127"/>
              </a:rPr>
              <a:t>상처를 줍니다</a:t>
            </a:r>
            <a:r>
              <a:rPr lang="en-US" altLang="ko-KR" sz="3600" b="1" dirty="0" smtClean="0">
                <a:solidFill>
                  <a:srgbClr val="0070C0"/>
                </a:solidFill>
                <a:latin typeface="Rix다람쥐 M" pitchFamily="18" charset="-127"/>
                <a:ea typeface="Rix다람쥐 M" pitchFamily="18" charset="-127"/>
              </a:rPr>
              <a:t>.</a:t>
            </a:r>
            <a:endParaRPr lang="ko-KR" altLang="en-US" sz="3600" b="1" dirty="0">
              <a:solidFill>
                <a:srgbClr val="0070C0"/>
              </a:solidFill>
              <a:latin typeface="Rix다람쥐 M" pitchFamily="18" charset="-127"/>
              <a:ea typeface="Rix다람쥐 M" pitchFamily="18" charset="-127"/>
            </a:endParaRPr>
          </a:p>
          <a:p>
            <a:r>
              <a:rPr lang="ko-KR" altLang="en-US" sz="3600" b="1" dirty="0" smtClean="0">
                <a:solidFill>
                  <a:srgbClr val="0070C0"/>
                </a:solidFill>
                <a:latin typeface="Rix다람쥐 M" pitchFamily="18" charset="-127"/>
                <a:ea typeface="Rix다람쥐 M" pitchFamily="18" charset="-127"/>
              </a:rPr>
              <a:t>금품갈취 및 신체적 폭력은 </a:t>
            </a:r>
            <a:r>
              <a:rPr lang="ko-KR" altLang="en-US" sz="3600" b="1" dirty="0">
                <a:solidFill>
                  <a:srgbClr val="0070C0"/>
                </a:solidFill>
                <a:latin typeface="Rix다람쥐 M" pitchFamily="18" charset="-127"/>
                <a:ea typeface="Rix다람쥐 M" pitchFamily="18" charset="-127"/>
              </a:rPr>
              <a:t>바로 잡혀갈 수 </a:t>
            </a:r>
            <a:r>
              <a:rPr lang="ko-KR" altLang="en-US" sz="3600" b="1" dirty="0" smtClean="0">
                <a:solidFill>
                  <a:srgbClr val="0070C0"/>
                </a:solidFill>
                <a:latin typeface="Rix다람쥐 M" pitchFamily="18" charset="-127"/>
                <a:ea typeface="Rix다람쥐 M" pitchFamily="18" charset="-127"/>
              </a:rPr>
              <a:t>있습니다</a:t>
            </a:r>
            <a:r>
              <a:rPr lang="en-US" altLang="ko-KR" sz="3600" b="1" dirty="0" smtClean="0">
                <a:solidFill>
                  <a:srgbClr val="0070C0"/>
                </a:solidFill>
                <a:latin typeface="Rix다람쥐 M" pitchFamily="18" charset="-127"/>
                <a:ea typeface="Rix다람쥐 M" pitchFamily="18" charset="-127"/>
              </a:rPr>
              <a:t>.</a:t>
            </a:r>
            <a:endParaRPr lang="en-US" altLang="ko-KR" sz="3600" b="1" dirty="0">
              <a:solidFill>
                <a:srgbClr val="0070C0"/>
              </a:solidFill>
              <a:latin typeface="Rix다람쥐 M" pitchFamily="18" charset="-127"/>
              <a:ea typeface="Rix다람쥐 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1" y="0"/>
            <a:ext cx="8892479" cy="1314450"/>
          </a:xfrm>
        </p:spPr>
        <p:txBody>
          <a:bodyPr/>
          <a:lstStyle/>
          <a:p>
            <a:r>
              <a:rPr lang="ko-KR" altLang="en-US" dirty="0">
                <a:solidFill>
                  <a:srgbClr val="000000"/>
                </a:solidFill>
                <a:latin typeface="Rix다람쥐 M" pitchFamily="18" charset="-127"/>
                <a:ea typeface="Rix다람쥐 M" pitchFamily="18" charset="-127"/>
              </a:rPr>
              <a:t/>
            </a:r>
            <a:br>
              <a:rPr lang="ko-KR" altLang="en-US" dirty="0">
                <a:solidFill>
                  <a:srgbClr val="000000"/>
                </a:solidFill>
                <a:latin typeface="Rix다람쥐 M" pitchFamily="18" charset="-127"/>
                <a:ea typeface="Rix다람쥐 M" pitchFamily="18" charset="-127"/>
              </a:rPr>
            </a:br>
            <a:r>
              <a:rPr lang="ko-KR" altLang="en-US" dirty="0" smtClean="0">
                <a:solidFill>
                  <a:srgbClr val="000000"/>
                </a:solidFill>
                <a:latin typeface="Rix다람쥐 M" pitchFamily="18" charset="-127"/>
                <a:ea typeface="Rix다람쥐 M" pitchFamily="18" charset="-127"/>
              </a:rPr>
              <a:t> </a:t>
            </a:r>
            <a:r>
              <a:rPr lang="ko-KR" altLang="en-US" sz="4000" dirty="0" smtClean="0">
                <a:solidFill>
                  <a:srgbClr val="000000"/>
                </a:solidFill>
                <a:latin typeface="Rix다람쥐 M" pitchFamily="18" charset="-127"/>
                <a:ea typeface="Rix다람쥐 M" pitchFamily="18" charset="-127"/>
              </a:rPr>
              <a:t>피해 당하는 친구는 이렇게 </a:t>
            </a:r>
            <a:r>
              <a:rPr lang="ko-KR" altLang="en-US" sz="4000" dirty="0">
                <a:solidFill>
                  <a:srgbClr val="000000"/>
                </a:solidFill>
                <a:latin typeface="Rix다람쥐 M" pitchFamily="18" charset="-127"/>
                <a:ea typeface="Rix다람쥐 M" pitchFamily="18" charset="-127"/>
              </a:rPr>
              <a:t>힘들어요</a:t>
            </a:r>
            <a:r>
              <a:rPr lang="en-US" altLang="ko-KR" sz="4000" dirty="0">
                <a:solidFill>
                  <a:srgbClr val="000000"/>
                </a:solidFill>
                <a:latin typeface="Rix다람쥐 M" pitchFamily="18" charset="-127"/>
                <a:ea typeface="Rix다람쥐 M" pitchFamily="18" charset="-127"/>
              </a:rPr>
              <a:t>!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773238"/>
            <a:ext cx="8280920" cy="4456112"/>
          </a:xfrm>
        </p:spPr>
        <p:txBody>
          <a:bodyPr/>
          <a:lstStyle/>
          <a:p>
            <a:endParaRPr lang="en-US" altLang="ko-KR" sz="2800" dirty="0">
              <a:solidFill>
                <a:srgbClr val="006600"/>
              </a:solidFill>
              <a:latin typeface="08서울남산체 EB" pitchFamily="18" charset="-127"/>
              <a:ea typeface="08서울남산체 EB" pitchFamily="18" charset="-127"/>
            </a:endParaRPr>
          </a:p>
          <a:p>
            <a:r>
              <a:rPr lang="ko-KR" altLang="en-US" sz="3600" b="1" dirty="0">
                <a:solidFill>
                  <a:srgbClr val="0070C0"/>
                </a:solidFill>
                <a:latin typeface="Rix다람쥐 M" pitchFamily="18" charset="-127"/>
                <a:ea typeface="Rix다람쥐 M" pitchFamily="18" charset="-127"/>
              </a:rPr>
              <a:t>학교 가기 무서워요</a:t>
            </a:r>
          </a:p>
          <a:p>
            <a:r>
              <a:rPr lang="ko-KR" altLang="en-US" sz="3600" b="1" dirty="0" smtClean="0">
                <a:solidFill>
                  <a:srgbClr val="0070C0"/>
                </a:solidFill>
                <a:latin typeface="Rix다람쥐 M" pitchFamily="18" charset="-127"/>
                <a:ea typeface="Rix다람쥐 M" pitchFamily="18" charset="-127"/>
              </a:rPr>
              <a:t>잠을 못 자요</a:t>
            </a:r>
            <a:endParaRPr lang="ko-KR" altLang="en-US" sz="3600" b="1" dirty="0">
              <a:solidFill>
                <a:srgbClr val="0070C0"/>
              </a:solidFill>
              <a:latin typeface="Rix다람쥐 M" pitchFamily="18" charset="-127"/>
              <a:ea typeface="Rix다람쥐 M" pitchFamily="18" charset="-127"/>
            </a:endParaRPr>
          </a:p>
          <a:p>
            <a:r>
              <a:rPr lang="ko-KR" altLang="en-US" sz="3600" b="1" dirty="0" smtClean="0">
                <a:solidFill>
                  <a:srgbClr val="0070C0"/>
                </a:solidFill>
                <a:latin typeface="Rix다람쥐 M" pitchFamily="18" charset="-127"/>
                <a:ea typeface="Rix다람쥐 M" pitchFamily="18" charset="-127"/>
              </a:rPr>
              <a:t>우울해서 죽고 싶어요    </a:t>
            </a:r>
            <a:endParaRPr lang="ko-KR" altLang="en-US" sz="3600" b="1" dirty="0">
              <a:solidFill>
                <a:srgbClr val="0070C0"/>
              </a:solidFill>
              <a:latin typeface="Rix다람쥐 M" pitchFamily="18" charset="-127"/>
              <a:ea typeface="Rix다람쥐 M" pitchFamily="18" charset="-127"/>
            </a:endParaRPr>
          </a:p>
          <a:p>
            <a:r>
              <a:rPr lang="ko-KR" altLang="en-US" sz="3600" b="1" dirty="0" smtClean="0">
                <a:solidFill>
                  <a:srgbClr val="0070C0"/>
                </a:solidFill>
                <a:latin typeface="Rix다람쥐 M" pitchFamily="18" charset="-127"/>
                <a:ea typeface="Rix다람쥐 M" pitchFamily="18" charset="-127"/>
              </a:rPr>
              <a:t>나도  </a:t>
            </a:r>
            <a:r>
              <a:rPr lang="ko-KR" altLang="en-US" sz="3600" b="1" dirty="0">
                <a:solidFill>
                  <a:srgbClr val="0070C0"/>
                </a:solidFill>
                <a:latin typeface="Rix다람쥐 M" pitchFamily="18" charset="-127"/>
                <a:ea typeface="Rix다람쥐 M" pitchFamily="18" charset="-127"/>
              </a:rPr>
              <a:t>화가 나서 </a:t>
            </a:r>
            <a:endParaRPr lang="en-US" altLang="ko-KR" sz="3600" b="1" dirty="0" smtClean="0">
              <a:solidFill>
                <a:srgbClr val="0070C0"/>
              </a:solidFill>
              <a:latin typeface="Rix다람쥐 M" pitchFamily="18" charset="-127"/>
              <a:ea typeface="Rix다람쥐 M" pitchFamily="18" charset="-127"/>
            </a:endParaRPr>
          </a:p>
          <a:p>
            <a:pPr>
              <a:buNone/>
            </a:pPr>
            <a:r>
              <a:rPr lang="ko-KR" altLang="en-US" sz="3600" b="1" dirty="0" smtClean="0">
                <a:solidFill>
                  <a:srgbClr val="0070C0"/>
                </a:solidFill>
                <a:latin typeface="Rix다람쥐 M" pitchFamily="18" charset="-127"/>
                <a:ea typeface="Rix다람쥐 M" pitchFamily="18" charset="-127"/>
              </a:rPr>
              <a:t>나를 괴롭힌 친구들에게 복수 할 거예요</a:t>
            </a:r>
            <a:r>
              <a:rPr lang="en-US" altLang="ko-KR" sz="3600" b="1" dirty="0" smtClean="0">
                <a:solidFill>
                  <a:srgbClr val="0070C0"/>
                </a:solidFill>
                <a:latin typeface="Rix다람쥐 M" pitchFamily="18" charset="-127"/>
                <a:ea typeface="Rix다람쥐 M" pitchFamily="18" charset="-127"/>
              </a:rPr>
              <a:t>.</a:t>
            </a:r>
            <a:endParaRPr lang="en-US" altLang="ko-KR" sz="3600" b="1" dirty="0">
              <a:solidFill>
                <a:srgbClr val="0070C0"/>
              </a:solidFill>
              <a:latin typeface="Rix다람쥐 M" pitchFamily="18" charset="-127"/>
              <a:ea typeface="Rix다람쥐 M" pitchFamily="18" charset="-127"/>
            </a:endParaRPr>
          </a:p>
        </p:txBody>
      </p:sp>
      <p:pic>
        <p:nvPicPr>
          <p:cNvPr id="400392" name="Picture 8" descr="j03448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0675" y="1916832"/>
            <a:ext cx="3743325" cy="3246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412" name="Picture 4" descr="Untitled-4 copy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84168" y="2132856"/>
            <a:ext cx="3384550" cy="3054350"/>
          </a:xfrm>
        </p:spPr>
      </p:pic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43887" cy="652462"/>
          </a:xfrm>
        </p:spPr>
        <p:txBody>
          <a:bodyPr/>
          <a:lstStyle/>
          <a:p>
            <a:r>
              <a:rPr lang="ko-KR" altLang="en-US" sz="4800" dirty="0">
                <a:solidFill>
                  <a:srgbClr val="000000"/>
                </a:solidFill>
                <a:latin typeface="Rix다람쥐 M" pitchFamily="18" charset="-127"/>
                <a:ea typeface="Rix다람쥐 M" pitchFamily="18" charset="-127"/>
              </a:rPr>
              <a:t>가해하는 친구는 어떨까요</a:t>
            </a:r>
            <a:r>
              <a:rPr lang="en-US" altLang="ko-KR" sz="4800" dirty="0">
                <a:solidFill>
                  <a:srgbClr val="000000"/>
                </a:solidFill>
                <a:latin typeface="Rix다람쥐 M" pitchFamily="18" charset="-127"/>
                <a:ea typeface="Rix다람쥐 M" pitchFamily="18" charset="-127"/>
              </a:rPr>
              <a:t>?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773238"/>
            <a:ext cx="6120680" cy="4140200"/>
          </a:xfrm>
        </p:spPr>
        <p:txBody>
          <a:bodyPr/>
          <a:lstStyle/>
          <a:p>
            <a:r>
              <a:rPr lang="ko-KR" altLang="en-US" sz="3600" b="1" dirty="0" smtClean="0">
                <a:solidFill>
                  <a:srgbClr val="0070C0"/>
                </a:solidFill>
                <a:latin typeface="Rix다람쥐 M" pitchFamily="18" charset="-127"/>
                <a:ea typeface="Rix다람쥐 M" pitchFamily="18" charset="-127"/>
              </a:rPr>
              <a:t>부모님이나 선생님께 혼날 것 같아 불안해요</a:t>
            </a:r>
            <a:r>
              <a:rPr lang="en-US" altLang="ko-KR" sz="3600" b="1" dirty="0" smtClean="0">
                <a:solidFill>
                  <a:srgbClr val="0070C0"/>
                </a:solidFill>
                <a:latin typeface="Rix다람쥐 M" pitchFamily="18" charset="-127"/>
                <a:ea typeface="Rix다람쥐 M" pitchFamily="18" charset="-127"/>
              </a:rPr>
              <a:t>.</a:t>
            </a:r>
          </a:p>
          <a:p>
            <a:r>
              <a:rPr lang="ko-KR" altLang="en-US" sz="3600" b="1" dirty="0" smtClean="0">
                <a:solidFill>
                  <a:srgbClr val="0070C0"/>
                </a:solidFill>
                <a:latin typeface="Rix다람쥐 M" pitchFamily="18" charset="-127"/>
                <a:ea typeface="Rix다람쥐 M" pitchFamily="18" charset="-127"/>
              </a:rPr>
              <a:t>그 친구가 나에게 복수 하지는 않을지 두려워요</a:t>
            </a:r>
            <a:r>
              <a:rPr lang="en-US" altLang="ko-KR" sz="3600" b="1" dirty="0" smtClean="0">
                <a:solidFill>
                  <a:srgbClr val="0070C0"/>
                </a:solidFill>
                <a:latin typeface="Rix다람쥐 M" pitchFamily="18" charset="-127"/>
                <a:ea typeface="Rix다람쥐 M" pitchFamily="18" charset="-127"/>
              </a:rPr>
              <a:t>.</a:t>
            </a:r>
          </a:p>
          <a:p>
            <a:r>
              <a:rPr lang="ko-KR" altLang="en-US" sz="3600" b="1" dirty="0" smtClean="0">
                <a:solidFill>
                  <a:srgbClr val="0070C0"/>
                </a:solidFill>
                <a:latin typeface="Rix다람쥐 M" pitchFamily="18" charset="-127"/>
                <a:ea typeface="Rix다람쥐 M" pitchFamily="18" charset="-127"/>
              </a:rPr>
              <a:t>혹시 그 친구가 자살한다면 저 때문이겠죠</a:t>
            </a:r>
            <a:r>
              <a:rPr lang="en-US" altLang="ko-KR" sz="3600" b="1" dirty="0" smtClean="0">
                <a:solidFill>
                  <a:srgbClr val="0070C0"/>
                </a:solidFill>
                <a:latin typeface="Rix다람쥐 M" pitchFamily="18" charset="-127"/>
                <a:ea typeface="Rix다람쥐 M" pitchFamily="18" charset="-127"/>
              </a:rPr>
              <a:t>? </a:t>
            </a:r>
            <a:r>
              <a:rPr lang="ko-KR" altLang="en-US" sz="3600" b="1" dirty="0" smtClean="0">
                <a:solidFill>
                  <a:srgbClr val="0070C0"/>
                </a:solidFill>
                <a:latin typeface="Rix다람쥐 M" pitchFamily="18" charset="-127"/>
                <a:ea typeface="Rix다람쥐 M" pitchFamily="18" charset="-127"/>
              </a:rPr>
              <a:t>그럼 어떡하죠</a:t>
            </a:r>
            <a:r>
              <a:rPr lang="en-US" altLang="ko-KR" sz="3600" b="1" dirty="0" smtClean="0">
                <a:solidFill>
                  <a:srgbClr val="0070C0"/>
                </a:solidFill>
                <a:latin typeface="Rix다람쥐 M" pitchFamily="18" charset="-127"/>
                <a:ea typeface="Rix다람쥐 M" pitchFamily="18" charset="-127"/>
              </a:rPr>
              <a:t>?</a:t>
            </a:r>
            <a:endParaRPr lang="ko-KR" altLang="en-US" sz="3600" b="1" dirty="0">
              <a:solidFill>
                <a:srgbClr val="0070C0"/>
              </a:solidFill>
              <a:latin typeface="Rix다람쥐 M" pitchFamily="18" charset="-127"/>
              <a:ea typeface="Rix다람쥐 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6" descr="j03458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8840" y="4509120"/>
            <a:ext cx="3015160" cy="2231777"/>
          </a:xfrm>
          <a:prstGeom prst="rect">
            <a:avLst/>
          </a:prstGeom>
          <a:noFill/>
        </p:spPr>
      </p:pic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3" y="620713"/>
            <a:ext cx="8964488" cy="652462"/>
          </a:xfrm>
        </p:spPr>
        <p:txBody>
          <a:bodyPr/>
          <a:lstStyle/>
          <a:p>
            <a:r>
              <a:rPr lang="ko-KR" altLang="en-US" dirty="0" smtClean="0">
                <a:solidFill>
                  <a:srgbClr val="000000"/>
                </a:solidFill>
                <a:latin typeface="Rix다람쥐 M" pitchFamily="18" charset="-127"/>
                <a:ea typeface="Rix다람쥐 M" pitchFamily="18" charset="-127"/>
              </a:rPr>
              <a:t>지켜보는 학생은 어떤 마음일까요</a:t>
            </a:r>
            <a:r>
              <a:rPr lang="en-US" altLang="ko-KR" dirty="0" smtClean="0">
                <a:solidFill>
                  <a:srgbClr val="000000"/>
                </a:solidFill>
                <a:latin typeface="Rix다람쥐 M" pitchFamily="18" charset="-127"/>
                <a:ea typeface="Rix다람쥐 M" pitchFamily="18" charset="-127"/>
              </a:rPr>
              <a:t>?</a:t>
            </a:r>
            <a:endParaRPr lang="en-US" altLang="ko-KR" dirty="0">
              <a:solidFill>
                <a:srgbClr val="000000"/>
              </a:solidFill>
              <a:latin typeface="Rix다람쥐 M" pitchFamily="18" charset="-127"/>
              <a:ea typeface="Rix다람쥐 M" pitchFamily="18" charset="-127"/>
            </a:endParaRP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773238"/>
            <a:ext cx="6408712" cy="4140200"/>
          </a:xfrm>
        </p:spPr>
        <p:txBody>
          <a:bodyPr/>
          <a:lstStyle/>
          <a:p>
            <a:r>
              <a:rPr lang="ko-KR" altLang="en-US" sz="3600" b="1" dirty="0" smtClean="0">
                <a:solidFill>
                  <a:srgbClr val="0070C0"/>
                </a:solidFill>
                <a:latin typeface="Rix다람쥐 M" pitchFamily="18" charset="-127"/>
                <a:ea typeface="Rix다람쥐 M" pitchFamily="18" charset="-127"/>
              </a:rPr>
              <a:t>그저 친구들이 괴롭히는 걸 지켜보기만 했어요</a:t>
            </a:r>
            <a:r>
              <a:rPr lang="en-US" altLang="ko-KR" sz="3600" b="1" dirty="0" smtClean="0">
                <a:solidFill>
                  <a:srgbClr val="0070C0"/>
                </a:solidFill>
                <a:latin typeface="Rix다람쥐 M" pitchFamily="18" charset="-127"/>
                <a:ea typeface="Rix다람쥐 M" pitchFamily="18" charset="-127"/>
              </a:rPr>
              <a:t>. </a:t>
            </a:r>
            <a:r>
              <a:rPr lang="ko-KR" altLang="en-US" sz="3600" b="1" dirty="0" smtClean="0">
                <a:solidFill>
                  <a:srgbClr val="0070C0"/>
                </a:solidFill>
                <a:latin typeface="Rix다람쥐 M" pitchFamily="18" charset="-127"/>
                <a:ea typeface="Rix다람쥐 M" pitchFamily="18" charset="-127"/>
              </a:rPr>
              <a:t>전 억울해요</a:t>
            </a:r>
            <a:r>
              <a:rPr lang="en-US" altLang="ko-KR" sz="3600" b="1" dirty="0" smtClean="0">
                <a:solidFill>
                  <a:srgbClr val="0070C0"/>
                </a:solidFill>
                <a:latin typeface="Rix다람쥐 M" pitchFamily="18" charset="-127"/>
                <a:ea typeface="Rix다람쥐 M" pitchFamily="18" charset="-127"/>
              </a:rPr>
              <a:t>.</a:t>
            </a:r>
          </a:p>
          <a:p>
            <a:r>
              <a:rPr lang="ko-KR" altLang="en-US" sz="3600" b="1" dirty="0" smtClean="0">
                <a:solidFill>
                  <a:srgbClr val="0070C0"/>
                </a:solidFill>
                <a:latin typeface="Rix다람쥐 M" pitchFamily="18" charset="-127"/>
                <a:ea typeface="Rix다람쥐 M" pitchFamily="18" charset="-127"/>
              </a:rPr>
              <a:t>가만히 보고 있었던 것도 죄인가요</a:t>
            </a:r>
            <a:r>
              <a:rPr lang="en-US" altLang="ko-KR" sz="3600" b="1" dirty="0" smtClean="0">
                <a:solidFill>
                  <a:srgbClr val="0070C0"/>
                </a:solidFill>
                <a:latin typeface="Rix다람쥐 M" pitchFamily="18" charset="-127"/>
                <a:ea typeface="Rix다람쥐 M" pitchFamily="18" charset="-127"/>
              </a:rPr>
              <a:t>?</a:t>
            </a:r>
          </a:p>
          <a:p>
            <a:r>
              <a:rPr lang="ko-KR" altLang="en-US" sz="3600" b="1" dirty="0" smtClean="0">
                <a:solidFill>
                  <a:srgbClr val="0070C0"/>
                </a:solidFill>
                <a:latin typeface="Rix다람쥐 M" pitchFamily="18" charset="-127"/>
                <a:ea typeface="Rix다람쥐 M" pitchFamily="18" charset="-127"/>
              </a:rPr>
              <a:t>제가 그때  친구에게 도움을 줬더라면 큰 힘이 되었을까요</a:t>
            </a:r>
            <a:r>
              <a:rPr lang="en-US" altLang="ko-KR" sz="3600" b="1" dirty="0" smtClean="0">
                <a:solidFill>
                  <a:srgbClr val="006600"/>
                </a:solidFill>
                <a:latin typeface="Rix다람쥐 M" pitchFamily="18" charset="-127"/>
                <a:ea typeface="Rix다람쥐 M" pitchFamily="18" charset="-127"/>
              </a:rPr>
              <a:t>?</a:t>
            </a:r>
            <a:endParaRPr lang="en-US" altLang="ko-KR" sz="3600" b="1" dirty="0">
              <a:solidFill>
                <a:srgbClr val="006600"/>
              </a:solidFill>
              <a:latin typeface="Rix다람쥐 M" pitchFamily="18" charset="-127"/>
              <a:ea typeface="Rix다람쥐 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0" y="1052736"/>
            <a:ext cx="8892480" cy="2520280"/>
          </a:xfrm>
        </p:spPr>
        <p:txBody>
          <a:bodyPr/>
          <a:lstStyle/>
          <a:p>
            <a:r>
              <a:rPr lang="en-US" altLang="ko-KR" sz="4800" b="1" dirty="0" smtClean="0">
                <a:solidFill>
                  <a:srgbClr val="0070C0"/>
                </a:solidFill>
                <a:latin typeface="Rix다람쥐 M" pitchFamily="18" charset="-127"/>
                <a:ea typeface="Rix다람쥐 M" pitchFamily="18" charset="-127"/>
              </a:rPr>
              <a:t/>
            </a:r>
            <a:br>
              <a:rPr lang="en-US" altLang="ko-KR" sz="4800" b="1" dirty="0" smtClean="0">
                <a:solidFill>
                  <a:srgbClr val="0070C0"/>
                </a:solidFill>
                <a:latin typeface="Rix다람쥐 M" pitchFamily="18" charset="-127"/>
                <a:ea typeface="Rix다람쥐 M" pitchFamily="18" charset="-127"/>
              </a:rPr>
            </a:br>
            <a:r>
              <a:rPr lang="ko-KR" altLang="en-US" b="1" dirty="0" smtClean="0">
                <a:solidFill>
                  <a:srgbClr val="C00000"/>
                </a:solidFill>
                <a:latin typeface="Rix다람쥐 M" pitchFamily="18" charset="-127"/>
                <a:ea typeface="Rix다람쥐 M" pitchFamily="18" charset="-127"/>
              </a:rPr>
              <a:t>나는 주위에</a:t>
            </a:r>
            <a:r>
              <a:rPr lang="en-US" altLang="ko-KR" b="1" dirty="0" smtClean="0">
                <a:solidFill>
                  <a:srgbClr val="C00000"/>
                </a:solidFill>
                <a:latin typeface="Rix다람쥐 M" pitchFamily="18" charset="-127"/>
                <a:ea typeface="Rix다람쥐 M" pitchFamily="18" charset="-127"/>
              </a:rPr>
              <a:t/>
            </a:r>
            <a:br>
              <a:rPr lang="en-US" altLang="ko-KR" b="1" dirty="0" smtClean="0">
                <a:solidFill>
                  <a:srgbClr val="C00000"/>
                </a:solidFill>
                <a:latin typeface="Rix다람쥐 M" pitchFamily="18" charset="-127"/>
                <a:ea typeface="Rix다람쥐 M" pitchFamily="18" charset="-127"/>
              </a:rPr>
            </a:br>
            <a:r>
              <a:rPr lang="en-US" altLang="ko-KR" b="1" dirty="0" smtClean="0">
                <a:solidFill>
                  <a:srgbClr val="C00000"/>
                </a:solidFill>
                <a:latin typeface="Rix다람쥐 M" pitchFamily="18" charset="-127"/>
                <a:ea typeface="Rix다람쥐 M" pitchFamily="18" charset="-127"/>
              </a:rPr>
              <a:t/>
            </a:r>
            <a:br>
              <a:rPr lang="en-US" altLang="ko-KR" b="1" dirty="0" smtClean="0">
                <a:solidFill>
                  <a:srgbClr val="C00000"/>
                </a:solidFill>
                <a:latin typeface="Rix다람쥐 M" pitchFamily="18" charset="-127"/>
                <a:ea typeface="Rix다람쥐 M" pitchFamily="18" charset="-127"/>
              </a:rPr>
            </a:br>
            <a:r>
              <a:rPr lang="ko-KR" altLang="en-US" b="1" dirty="0" smtClean="0">
                <a:solidFill>
                  <a:srgbClr val="C00000"/>
                </a:solidFill>
                <a:latin typeface="Rix다람쥐 M" pitchFamily="18" charset="-127"/>
                <a:ea typeface="Rix다람쥐 M" pitchFamily="18" charset="-127"/>
              </a:rPr>
              <a:t> 어려움을 당한 사람을 보고 </a:t>
            </a:r>
            <a:r>
              <a:rPr lang="en-US" altLang="ko-KR" b="1" dirty="0" smtClean="0">
                <a:solidFill>
                  <a:srgbClr val="C00000"/>
                </a:solidFill>
                <a:latin typeface="Rix다람쥐 M" pitchFamily="18" charset="-127"/>
                <a:ea typeface="Rix다람쥐 M" pitchFamily="18" charset="-127"/>
              </a:rPr>
              <a:t/>
            </a:r>
            <a:br>
              <a:rPr lang="en-US" altLang="ko-KR" b="1" dirty="0" smtClean="0">
                <a:solidFill>
                  <a:srgbClr val="C00000"/>
                </a:solidFill>
                <a:latin typeface="Rix다람쥐 M" pitchFamily="18" charset="-127"/>
                <a:ea typeface="Rix다람쥐 M" pitchFamily="18" charset="-127"/>
              </a:rPr>
            </a:br>
            <a:r>
              <a:rPr lang="en-US" altLang="ko-KR" b="1" dirty="0" smtClean="0">
                <a:solidFill>
                  <a:srgbClr val="C00000"/>
                </a:solidFill>
                <a:latin typeface="Rix다람쥐 M" pitchFamily="18" charset="-127"/>
                <a:ea typeface="Rix다람쥐 M" pitchFamily="18" charset="-127"/>
              </a:rPr>
              <a:t/>
            </a:r>
            <a:br>
              <a:rPr lang="en-US" altLang="ko-KR" b="1" dirty="0" smtClean="0">
                <a:solidFill>
                  <a:srgbClr val="C00000"/>
                </a:solidFill>
                <a:latin typeface="Rix다람쥐 M" pitchFamily="18" charset="-127"/>
                <a:ea typeface="Rix다람쥐 M" pitchFamily="18" charset="-127"/>
              </a:rPr>
            </a:br>
            <a:r>
              <a:rPr lang="ko-KR" altLang="en-US" b="1" dirty="0" smtClean="0">
                <a:solidFill>
                  <a:srgbClr val="C00000"/>
                </a:solidFill>
                <a:latin typeface="Rix다람쥐 M" pitchFamily="18" charset="-127"/>
                <a:ea typeface="Rix다람쥐 M" pitchFamily="18" charset="-127"/>
              </a:rPr>
              <a:t>그냥  지나치지는  않나요</a:t>
            </a:r>
            <a:r>
              <a:rPr lang="en-US" altLang="ko-KR" b="1" dirty="0" smtClean="0">
                <a:solidFill>
                  <a:srgbClr val="C00000"/>
                </a:solidFill>
                <a:latin typeface="Rix다람쥐 M" pitchFamily="18" charset="-127"/>
                <a:ea typeface="Rix다람쥐 M" pitchFamily="18" charset="-127"/>
              </a:rPr>
              <a:t>?</a:t>
            </a:r>
            <a:endParaRPr lang="ko-KR" altLang="en-US" b="1" dirty="0">
              <a:solidFill>
                <a:srgbClr val="C00000"/>
              </a:solidFill>
              <a:latin typeface="Rix다람쥐 M" pitchFamily="18" charset="-127"/>
              <a:ea typeface="Rix다람쥐 M" pitchFamily="18" charset="-127"/>
            </a:endParaRPr>
          </a:p>
        </p:txBody>
      </p:sp>
      <p:pic>
        <p:nvPicPr>
          <p:cNvPr id="3074" name="Picture 2" descr="C:\Users\김은재\AppData\Local\Microsoft\Windows\Temporary Internet Files\Content.IE5\XBUQ4ZWJ\MP900431011[1]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4884" y="3645024"/>
            <a:ext cx="4574232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914" name="Picture 2" descr="청예단로고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6305550"/>
            <a:ext cx="3346450" cy="552450"/>
          </a:xfrm>
          <a:prstGeom prst="rect">
            <a:avLst/>
          </a:prstGeom>
          <a:noFill/>
        </p:spPr>
      </p:pic>
      <p:sp>
        <p:nvSpPr>
          <p:cNvPr id="422915" name="Rectangle 3"/>
          <p:cNvSpPr>
            <a:spLocks noChangeArrowheads="1"/>
          </p:cNvSpPr>
          <p:nvPr/>
        </p:nvSpPr>
        <p:spPr bwMode="auto">
          <a:xfrm>
            <a:off x="3059113" y="333375"/>
            <a:ext cx="30289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30000"/>
              </a:spcBef>
            </a:pPr>
            <a:r>
              <a:rPr lang="ko-KR" altLang="en-US" sz="3600" b="1" dirty="0">
                <a:solidFill>
                  <a:srgbClr val="C00000"/>
                </a:solidFill>
                <a:latin typeface="HY엽서L" pitchFamily="18" charset="-127"/>
                <a:ea typeface="HY엽서L" pitchFamily="18" charset="-127"/>
              </a:rPr>
              <a:t>깜짝 질문코너</a:t>
            </a:r>
          </a:p>
        </p:txBody>
      </p:sp>
      <p:pic>
        <p:nvPicPr>
          <p:cNvPr id="422916" name="Picture 4" descr="질문할께요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1052513"/>
            <a:ext cx="3810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2917" name="Picture 5" descr="질문할께요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2708275"/>
            <a:ext cx="3810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2918" name="Picture 6" descr="질문할께요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4437063"/>
            <a:ext cx="3810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2919" name="Rectangle 7"/>
          <p:cNvSpPr>
            <a:spLocks noChangeArrowheads="1"/>
          </p:cNvSpPr>
          <p:nvPr/>
        </p:nvSpPr>
        <p:spPr bwMode="auto">
          <a:xfrm>
            <a:off x="395288" y="981075"/>
            <a:ext cx="5040312" cy="59031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47675" indent="-447675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altLang="ko-KR" sz="3200" b="1" dirty="0">
                <a:solidFill>
                  <a:srgbClr val="0070C0"/>
                </a:solidFill>
                <a:latin typeface="MD이솝체" pitchFamily="18" charset="-127"/>
                <a:ea typeface="MD이솝체" pitchFamily="18" charset="-127"/>
              </a:rPr>
              <a:t>Q. </a:t>
            </a:r>
            <a:r>
              <a:rPr lang="ko-KR" altLang="en-US" sz="3200" b="1" dirty="0">
                <a:solidFill>
                  <a:srgbClr val="0070C0"/>
                </a:solidFill>
                <a:latin typeface="MD이솝체" pitchFamily="18" charset="-127"/>
                <a:ea typeface="MD이솝체" pitchFamily="18" charset="-127"/>
              </a:rPr>
              <a:t>놀리는 것은 폭력이 </a:t>
            </a:r>
            <a:endParaRPr lang="en-US" altLang="ko-KR" sz="3200" b="1" dirty="0" smtClean="0">
              <a:solidFill>
                <a:srgbClr val="0070C0"/>
              </a:solidFill>
              <a:latin typeface="MD이솝체" pitchFamily="18" charset="-127"/>
              <a:ea typeface="MD이솝체" pitchFamily="18" charset="-127"/>
            </a:endParaRPr>
          </a:p>
          <a:p>
            <a:pPr marL="447675" indent="-447675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altLang="ko-KR" sz="3200" b="1" dirty="0" smtClean="0">
                <a:solidFill>
                  <a:srgbClr val="0070C0"/>
                </a:solidFill>
                <a:latin typeface="MD이솝체" pitchFamily="18" charset="-127"/>
                <a:ea typeface="MD이솝체" pitchFamily="18" charset="-127"/>
              </a:rPr>
              <a:t>    </a:t>
            </a:r>
            <a:r>
              <a:rPr lang="ko-KR" altLang="en-US" sz="3200" b="1" dirty="0" smtClean="0">
                <a:solidFill>
                  <a:srgbClr val="0070C0"/>
                </a:solidFill>
                <a:latin typeface="MD이솝체" pitchFamily="18" charset="-127"/>
                <a:ea typeface="MD이솝체" pitchFamily="18" charset="-127"/>
              </a:rPr>
              <a:t>아니다           </a:t>
            </a:r>
            <a:r>
              <a:rPr lang="en-US" altLang="ko-KR" sz="3200" b="1" dirty="0">
                <a:solidFill>
                  <a:srgbClr val="0070C0"/>
                </a:solidFill>
                <a:latin typeface="MD이솝체" pitchFamily="18" charset="-127"/>
                <a:ea typeface="MD이솝체" pitchFamily="18" charset="-127"/>
              </a:rPr>
              <a:t>(    </a:t>
            </a:r>
            <a:r>
              <a:rPr lang="en-US" altLang="ko-KR" sz="3200" b="1" dirty="0" smtClean="0">
                <a:solidFill>
                  <a:srgbClr val="0070C0"/>
                </a:solidFill>
                <a:latin typeface="MD이솝체" pitchFamily="18" charset="-127"/>
                <a:ea typeface="MD이솝체" pitchFamily="18" charset="-127"/>
              </a:rPr>
              <a:t>)</a:t>
            </a:r>
          </a:p>
          <a:p>
            <a:pPr marL="447675" indent="-447675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en-US" altLang="ko-KR" sz="3200" b="1" dirty="0">
              <a:solidFill>
                <a:srgbClr val="0070C0"/>
              </a:solidFill>
              <a:latin typeface="MD이솝체" pitchFamily="18" charset="-127"/>
              <a:ea typeface="MD이솝체" pitchFamily="18" charset="-127"/>
            </a:endParaRPr>
          </a:p>
          <a:p>
            <a:pPr marL="447675" indent="-447675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altLang="ko-KR" sz="3200" b="1" dirty="0">
                <a:solidFill>
                  <a:srgbClr val="0070C0"/>
                </a:solidFill>
                <a:latin typeface="MD이솝체" pitchFamily="18" charset="-127"/>
                <a:ea typeface="MD이솝체" pitchFamily="18" charset="-127"/>
              </a:rPr>
              <a:t>Q. </a:t>
            </a:r>
            <a:r>
              <a:rPr lang="ko-KR" altLang="en-US" sz="3200" b="1" dirty="0">
                <a:solidFill>
                  <a:srgbClr val="0070C0"/>
                </a:solidFill>
                <a:ea typeface="MD이솝체" pitchFamily="18" charset="-127"/>
              </a:rPr>
              <a:t>친구에게 강제로 돈을 </a:t>
            </a:r>
            <a:endParaRPr lang="en-US" altLang="ko-KR" sz="3200" b="1" dirty="0" smtClean="0">
              <a:solidFill>
                <a:srgbClr val="0070C0"/>
              </a:solidFill>
              <a:ea typeface="MD이솝체" pitchFamily="18" charset="-127"/>
            </a:endParaRPr>
          </a:p>
          <a:p>
            <a:pPr marL="447675" indent="-447675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altLang="ko-KR" sz="3200" b="1" dirty="0" smtClean="0">
                <a:solidFill>
                  <a:srgbClr val="0070C0"/>
                </a:solidFill>
                <a:ea typeface="MD이솝체" pitchFamily="18" charset="-127"/>
              </a:rPr>
              <a:t> </a:t>
            </a:r>
            <a:r>
              <a:rPr lang="ko-KR" altLang="en-US" sz="3200" b="1" dirty="0" smtClean="0">
                <a:solidFill>
                  <a:srgbClr val="0070C0"/>
                </a:solidFill>
                <a:ea typeface="MD이솝체" pitchFamily="18" charset="-127"/>
              </a:rPr>
              <a:t>   빼앗으면 </a:t>
            </a:r>
            <a:r>
              <a:rPr lang="ko-KR" altLang="en-US" sz="3200" b="1" dirty="0">
                <a:solidFill>
                  <a:srgbClr val="0070C0"/>
                </a:solidFill>
                <a:ea typeface="MD이솝체" pitchFamily="18" charset="-127"/>
              </a:rPr>
              <a:t>형사처벌 </a:t>
            </a:r>
            <a:r>
              <a:rPr lang="ko-KR" altLang="en-US" sz="3200" b="1" dirty="0" smtClean="0">
                <a:solidFill>
                  <a:srgbClr val="0070C0"/>
                </a:solidFill>
                <a:ea typeface="MD이솝체" pitchFamily="18" charset="-127"/>
              </a:rPr>
              <a:t>                 </a:t>
            </a:r>
            <a:endParaRPr lang="en-US" altLang="ko-KR" sz="3200" b="1" dirty="0" smtClean="0">
              <a:solidFill>
                <a:srgbClr val="0070C0"/>
              </a:solidFill>
              <a:ea typeface="MD이솝체" pitchFamily="18" charset="-127"/>
            </a:endParaRPr>
          </a:p>
          <a:p>
            <a:pPr marL="447675" indent="-447675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altLang="ko-KR" sz="3200" b="1" dirty="0" smtClean="0">
                <a:solidFill>
                  <a:srgbClr val="0070C0"/>
                </a:solidFill>
                <a:ea typeface="MD이솝체" pitchFamily="18" charset="-127"/>
              </a:rPr>
              <a:t>    </a:t>
            </a:r>
            <a:r>
              <a:rPr lang="ko-KR" altLang="en-US" sz="3200" b="1" dirty="0" smtClean="0">
                <a:solidFill>
                  <a:srgbClr val="0070C0"/>
                </a:solidFill>
                <a:ea typeface="MD이솝체" pitchFamily="18" charset="-127"/>
              </a:rPr>
              <a:t>받는다            </a:t>
            </a:r>
            <a:r>
              <a:rPr lang="en-US" altLang="ko-KR" sz="3200" b="1" dirty="0" smtClean="0">
                <a:solidFill>
                  <a:srgbClr val="0070C0"/>
                </a:solidFill>
                <a:ea typeface="MD이솝체" pitchFamily="18" charset="-127"/>
              </a:rPr>
              <a:t>(     )</a:t>
            </a:r>
          </a:p>
          <a:p>
            <a:pPr marL="447675" indent="-447675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en-US" altLang="ko-KR" sz="3200" b="1" dirty="0">
              <a:solidFill>
                <a:srgbClr val="0070C0"/>
              </a:solidFill>
              <a:ea typeface="MD이솝체" pitchFamily="18" charset="-127"/>
            </a:endParaRPr>
          </a:p>
          <a:p>
            <a:pPr marL="447675" indent="-447675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altLang="ko-KR" sz="3200" b="1" dirty="0">
                <a:solidFill>
                  <a:srgbClr val="0070C0"/>
                </a:solidFill>
                <a:latin typeface="MD이솝체" pitchFamily="18" charset="-127"/>
                <a:ea typeface="MD이솝체" pitchFamily="18" charset="-127"/>
              </a:rPr>
              <a:t>Q. </a:t>
            </a:r>
            <a:r>
              <a:rPr lang="ko-KR" altLang="en-US" sz="3200" b="1" dirty="0" smtClean="0">
                <a:solidFill>
                  <a:srgbClr val="0070C0"/>
                </a:solidFill>
                <a:latin typeface="MD이솝체" pitchFamily="18" charset="-127"/>
                <a:ea typeface="MD이솝체" pitchFamily="18" charset="-127"/>
              </a:rPr>
              <a:t>초등학교에서의 </a:t>
            </a:r>
            <a:r>
              <a:rPr lang="ko-KR" altLang="en-US" sz="3200" b="1" dirty="0" err="1" smtClean="0">
                <a:solidFill>
                  <a:srgbClr val="0070C0"/>
                </a:solidFill>
                <a:latin typeface="MD이솝체" pitchFamily="18" charset="-127"/>
                <a:ea typeface="MD이솝체" pitchFamily="18" charset="-127"/>
              </a:rPr>
              <a:t>왕따나</a:t>
            </a:r>
            <a:r>
              <a:rPr lang="ko-KR" altLang="en-US" sz="3200" b="1" dirty="0" smtClean="0">
                <a:solidFill>
                  <a:srgbClr val="0070C0"/>
                </a:solidFill>
                <a:latin typeface="MD이솝체" pitchFamily="18" charset="-127"/>
                <a:ea typeface="MD이솝체" pitchFamily="18" charset="-127"/>
              </a:rPr>
              <a:t> </a:t>
            </a:r>
            <a:endParaRPr lang="en-US" altLang="ko-KR" sz="3200" b="1" dirty="0" smtClean="0">
              <a:solidFill>
                <a:srgbClr val="0070C0"/>
              </a:solidFill>
              <a:latin typeface="MD이솝체" pitchFamily="18" charset="-127"/>
              <a:ea typeface="MD이솝체" pitchFamily="18" charset="-127"/>
            </a:endParaRPr>
          </a:p>
          <a:p>
            <a:pPr marL="447675" indent="-447675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ko-KR" altLang="en-US" sz="3200" b="1" dirty="0" smtClean="0">
                <a:solidFill>
                  <a:srgbClr val="0070C0"/>
                </a:solidFill>
                <a:latin typeface="MD이솝체" pitchFamily="18" charset="-127"/>
                <a:ea typeface="MD이솝체" pitchFamily="18" charset="-127"/>
              </a:rPr>
              <a:t>    학교폭력은 중학교로 </a:t>
            </a:r>
            <a:endParaRPr lang="en-US" altLang="ko-KR" sz="3200" b="1" dirty="0" smtClean="0">
              <a:solidFill>
                <a:srgbClr val="0070C0"/>
              </a:solidFill>
              <a:latin typeface="MD이솝체" pitchFamily="18" charset="-127"/>
              <a:ea typeface="MD이솝체" pitchFamily="18" charset="-127"/>
            </a:endParaRPr>
          </a:p>
          <a:p>
            <a:pPr marL="447675" indent="-447675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ko-KR" altLang="en-US" sz="3200" b="1" dirty="0" smtClean="0">
                <a:solidFill>
                  <a:srgbClr val="0070C0"/>
                </a:solidFill>
                <a:latin typeface="MD이솝체" pitchFamily="18" charset="-127"/>
                <a:ea typeface="MD이솝체" pitchFamily="18" charset="-127"/>
              </a:rPr>
              <a:t>    이어지기 쉽다</a:t>
            </a:r>
            <a:r>
              <a:rPr lang="en-US" altLang="ko-KR" sz="3200" b="1" dirty="0" smtClean="0">
                <a:solidFill>
                  <a:srgbClr val="0070C0"/>
                </a:solidFill>
                <a:latin typeface="MD이솝체" pitchFamily="18" charset="-127"/>
                <a:ea typeface="MD이솝체" pitchFamily="18" charset="-127"/>
              </a:rPr>
              <a:t>. (    )</a:t>
            </a:r>
            <a:endParaRPr lang="ko-KR" altLang="en-US" sz="3200" b="1" dirty="0">
              <a:solidFill>
                <a:srgbClr val="0070C0"/>
              </a:solidFill>
              <a:latin typeface="MD이솝체" pitchFamily="18" charset="-127"/>
              <a:ea typeface="MD이솝체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2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2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2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29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29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29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29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29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29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29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29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2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2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2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2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2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2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2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2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29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29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29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29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29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29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29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29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229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229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29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29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2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2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2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29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29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29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29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29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29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29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29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29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29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229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229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229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229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229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229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229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229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229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229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0" y="1557338"/>
            <a:ext cx="9144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ko-KR" alt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ix다람쥐 M" pitchFamily="18" charset="-127"/>
                <a:ea typeface="Rix다람쥐 M" pitchFamily="18" charset="-127"/>
              </a:rPr>
              <a:t>학교 폭력이 벌어졌어요</a:t>
            </a:r>
            <a:r>
              <a:rPr lang="en-US" altLang="ko-KR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ix다람쥐 M" pitchFamily="18" charset="-127"/>
                <a:ea typeface="Rix다람쥐 M" pitchFamily="18" charset="-127"/>
              </a:rPr>
              <a:t>.</a:t>
            </a:r>
          </a:p>
          <a:p>
            <a:pPr>
              <a:lnSpc>
                <a:spcPct val="90000"/>
              </a:lnSpc>
            </a:pPr>
            <a:endParaRPr lang="en-US" altLang="ko-KR" sz="48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ix다람쥐 M" pitchFamily="18" charset="-127"/>
              <a:ea typeface="Rix다람쥐 M" pitchFamily="18" charset="-127"/>
            </a:endParaRPr>
          </a:p>
          <a:p>
            <a:pPr>
              <a:lnSpc>
                <a:spcPct val="90000"/>
              </a:lnSpc>
            </a:pPr>
            <a:r>
              <a:rPr lang="ko-KR" alt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ix다람쥐 M" pitchFamily="18" charset="-127"/>
                <a:ea typeface="Rix다람쥐 M" pitchFamily="18" charset="-127"/>
              </a:rPr>
              <a:t>어떻게 해야 하나요</a:t>
            </a:r>
            <a:r>
              <a:rPr lang="en-US" altLang="ko-KR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ix다람쥐 M" pitchFamily="18" charset="-127"/>
                <a:ea typeface="Rix다람쥐 M" pitchFamily="18" charset="-127"/>
              </a:rPr>
              <a:t>?</a:t>
            </a:r>
            <a:endParaRPr lang="ko-KR" alt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ix다람쥐 M" pitchFamily="18" charset="-127"/>
              <a:ea typeface="Rix다람쥐 M" pitchFamily="18" charset="-127"/>
            </a:endParaRPr>
          </a:p>
        </p:txBody>
      </p:sp>
      <p:pic>
        <p:nvPicPr>
          <p:cNvPr id="336901" name="Picture 5" descr="청예단로고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6092825"/>
            <a:ext cx="3346450" cy="5524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5536" y="1484784"/>
            <a:ext cx="8280598" cy="3456384"/>
          </a:xfrm>
        </p:spPr>
        <p:txBody>
          <a:bodyPr/>
          <a:lstStyle/>
          <a:p>
            <a:pPr algn="l"/>
            <a:r>
              <a:rPr lang="en-US" altLang="ko-KR" sz="4400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새굴림" pitchFamily="18" charset="-127"/>
                <a:ea typeface="새굴림" pitchFamily="18" charset="-127"/>
              </a:rPr>
              <a:t/>
            </a:r>
            <a:br>
              <a:rPr lang="en-US" altLang="ko-KR" sz="4400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새굴림" pitchFamily="18" charset="-127"/>
                <a:ea typeface="새굴림" pitchFamily="18" charset="-127"/>
              </a:rPr>
            </a:br>
            <a:r>
              <a:rPr lang="en-US" altLang="ko-KR" sz="4400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새굴림" pitchFamily="18" charset="-127"/>
                <a:ea typeface="새굴림" pitchFamily="18" charset="-127"/>
              </a:rPr>
              <a:t/>
            </a:r>
            <a:br>
              <a:rPr lang="en-US" altLang="ko-KR" sz="4400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새굴림" pitchFamily="18" charset="-127"/>
                <a:ea typeface="새굴림" pitchFamily="18" charset="-127"/>
              </a:rPr>
            </a:br>
            <a:r>
              <a:rPr lang="en-US" altLang="ko-KR" sz="4400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새굴림" pitchFamily="18" charset="-127"/>
                <a:ea typeface="새굴림" pitchFamily="18" charset="-127"/>
              </a:rPr>
              <a:t/>
            </a:r>
            <a:br>
              <a:rPr lang="en-US" altLang="ko-KR" sz="4400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새굴림" pitchFamily="18" charset="-127"/>
                <a:ea typeface="새굴림" pitchFamily="18" charset="-127"/>
              </a:rPr>
            </a:br>
            <a:r>
              <a:rPr lang="en-US" altLang="ko-KR" sz="4400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새굴림" pitchFamily="18" charset="-127"/>
                <a:ea typeface="새굴림" pitchFamily="18" charset="-127"/>
              </a:rPr>
              <a:t/>
            </a:r>
            <a:br>
              <a:rPr lang="en-US" altLang="ko-KR" sz="4400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새굴림" pitchFamily="18" charset="-127"/>
                <a:ea typeface="새굴림" pitchFamily="18" charset="-127"/>
              </a:rPr>
            </a:br>
            <a:r>
              <a:rPr lang="en-US" altLang="ko-KR" sz="4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새굴림" pitchFamily="18" charset="-127"/>
                <a:ea typeface="새굴림" pitchFamily="18" charset="-127"/>
              </a:rPr>
              <a:t>        </a:t>
            </a:r>
            <a:r>
              <a:rPr lang="en-US" altLang="ko-KR" sz="4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새굴림" pitchFamily="18" charset="-127"/>
                <a:ea typeface="새굴림" pitchFamily="18" charset="-127"/>
              </a:rPr>
              <a:t>1. </a:t>
            </a:r>
            <a:r>
              <a:rPr lang="ko-KR" altLang="en-US" sz="4000" b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ix다람쥐 M" pitchFamily="18" charset="-127"/>
                <a:ea typeface="Rix다람쥐 M" pitchFamily="18" charset="-127"/>
              </a:rPr>
              <a:t>학교폭력 예방교육</a:t>
            </a:r>
            <a:r>
              <a:rPr lang="en-US" altLang="ko-KR" sz="4000" b="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ix다람쥐 M" pitchFamily="18" charset="-127"/>
                <a:ea typeface="Rix다람쥐 M" pitchFamily="18" charset="-127"/>
              </a:rPr>
              <a:t/>
            </a:r>
            <a:br>
              <a:rPr lang="en-US" altLang="ko-KR" sz="4000" b="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ix다람쥐 M" pitchFamily="18" charset="-127"/>
                <a:ea typeface="Rix다람쥐 M" pitchFamily="18" charset="-127"/>
              </a:rPr>
            </a:br>
            <a:r>
              <a:rPr lang="en-US" altLang="ko-KR" sz="4000" b="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ix다람쥐 M" pitchFamily="18" charset="-127"/>
                <a:ea typeface="Rix다람쥐 M" pitchFamily="18" charset="-127"/>
              </a:rPr>
              <a:t>         </a:t>
            </a:r>
            <a:r>
              <a:rPr lang="en-US" altLang="ko-KR" sz="4000" b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ix다람쥐 M" pitchFamily="18" charset="-127"/>
                <a:ea typeface="Rix다람쥐 M" pitchFamily="18" charset="-127"/>
              </a:rPr>
              <a:t>2. </a:t>
            </a:r>
            <a:r>
              <a:rPr lang="ko-KR" altLang="en-US" sz="4000" b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ix다람쥐 M" pitchFamily="18" charset="-127"/>
                <a:ea typeface="Rix다람쥐 M" pitchFamily="18" charset="-127"/>
              </a:rPr>
              <a:t>성폭력 예방교육</a:t>
            </a:r>
            <a:r>
              <a:rPr lang="en-US" altLang="ko-KR" sz="4000" b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ix다람쥐 M" pitchFamily="18" charset="-127"/>
                <a:ea typeface="Rix다람쥐 M" pitchFamily="18" charset="-127"/>
              </a:rPr>
              <a:t/>
            </a:r>
            <a:br>
              <a:rPr lang="en-US" altLang="ko-KR" sz="4000" b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ix다람쥐 M" pitchFamily="18" charset="-127"/>
                <a:ea typeface="Rix다람쥐 M" pitchFamily="18" charset="-127"/>
              </a:rPr>
            </a:br>
            <a:r>
              <a:rPr lang="en-US" altLang="ko-KR" sz="4000" b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ix다람쥐 M" pitchFamily="18" charset="-127"/>
                <a:ea typeface="Rix다람쥐 M" pitchFamily="18" charset="-127"/>
              </a:rPr>
              <a:t>         3. </a:t>
            </a:r>
            <a:r>
              <a:rPr lang="ko-KR" altLang="en-US" sz="4000" b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ix다람쥐 M" pitchFamily="18" charset="-127"/>
                <a:ea typeface="Rix다람쥐 M" pitchFamily="18" charset="-127"/>
              </a:rPr>
              <a:t>내 인생 내 맘대로</a:t>
            </a:r>
            <a:r>
              <a:rPr lang="en-US" altLang="ko-KR" sz="4000" b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ix다람쥐 M" pitchFamily="18" charset="-127"/>
                <a:ea typeface="Rix다람쥐 M" pitchFamily="18" charset="-127"/>
              </a:rPr>
              <a:t>(</a:t>
            </a:r>
            <a:r>
              <a:rPr lang="ko-KR" altLang="en-US" sz="4000" b="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ix다람쥐 M" pitchFamily="18" charset="-127"/>
                <a:ea typeface="Rix다람쥐 M" pitchFamily="18" charset="-127"/>
              </a:rPr>
              <a:t>성매매</a:t>
            </a:r>
            <a:r>
              <a:rPr lang="en-US" altLang="ko-KR" sz="4000" b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ix다람쥐 M" pitchFamily="18" charset="-127"/>
                <a:ea typeface="Rix다람쥐 M" pitchFamily="18" charset="-127"/>
              </a:rPr>
              <a:t>)</a:t>
            </a:r>
            <a:br>
              <a:rPr lang="en-US" altLang="ko-KR" sz="4000" b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ix다람쥐 M" pitchFamily="18" charset="-127"/>
                <a:ea typeface="Rix다람쥐 M" pitchFamily="18" charset="-127"/>
              </a:rPr>
            </a:br>
            <a:r>
              <a:rPr lang="en-US" altLang="ko-KR" sz="4000" b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ix다람쥐 M" pitchFamily="18" charset="-127"/>
                <a:ea typeface="Rix다람쥐 M" pitchFamily="18" charset="-127"/>
              </a:rPr>
              <a:t>         4. </a:t>
            </a:r>
            <a:r>
              <a:rPr lang="ko-KR" altLang="en-US" sz="4000" b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ix다람쥐 M" pitchFamily="18" charset="-127"/>
                <a:ea typeface="Rix다람쥐 M" pitchFamily="18" charset="-127"/>
              </a:rPr>
              <a:t>설문지</a:t>
            </a:r>
            <a:r>
              <a:rPr lang="en-US" altLang="ko-KR" sz="4000" b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ix다람쥐 M" pitchFamily="18" charset="-127"/>
                <a:ea typeface="Rix다람쥐 M" pitchFamily="18" charset="-127"/>
              </a:rPr>
              <a:t/>
            </a:r>
            <a:br>
              <a:rPr lang="en-US" altLang="ko-KR" sz="4000" b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ix다람쥐 M" pitchFamily="18" charset="-127"/>
                <a:ea typeface="Rix다람쥐 M" pitchFamily="18" charset="-127"/>
              </a:rPr>
            </a:br>
            <a:r>
              <a:rPr lang="en-US" altLang="ko-KR" sz="4000" b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ix다람쥐 M" pitchFamily="18" charset="-127"/>
                <a:ea typeface="Rix다람쥐 M" pitchFamily="18" charset="-127"/>
              </a:rPr>
              <a:t>         5. </a:t>
            </a:r>
            <a:r>
              <a:rPr lang="ko-KR" altLang="en-US" sz="4000" b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ix다람쥐 M" pitchFamily="18" charset="-127"/>
                <a:ea typeface="Rix다람쥐 M" pitchFamily="18" charset="-127"/>
              </a:rPr>
              <a:t>현장의 목소리</a:t>
            </a:r>
            <a:r>
              <a:rPr lang="en-US" altLang="ko-KR" sz="4000" b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ix다람쥐 M" pitchFamily="18" charset="-127"/>
                <a:ea typeface="Rix다람쥐 M" pitchFamily="18" charset="-127"/>
              </a:rPr>
              <a:t>-’</a:t>
            </a:r>
            <a:r>
              <a:rPr lang="ko-KR" altLang="en-US" sz="4000" b="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ix다람쥐 M" pitchFamily="18" charset="-127"/>
                <a:ea typeface="Rix다람쥐 M" pitchFamily="18" charset="-127"/>
              </a:rPr>
              <a:t>왕따</a:t>
            </a:r>
            <a:r>
              <a:rPr lang="en-US" altLang="ko-KR" sz="4000" b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ix다람쥐 M" pitchFamily="18" charset="-127"/>
                <a:ea typeface="Rix다람쥐 M" pitchFamily="18" charset="-127"/>
              </a:rPr>
              <a:t>’</a:t>
            </a:r>
            <a:endParaRPr lang="ko-KR" altLang="en-US" sz="4000" b="0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Rix다람쥐 M" pitchFamily="18" charset="-127"/>
              <a:ea typeface="Rix다람쥐 M" pitchFamily="18" charset="-127"/>
            </a:endParaRPr>
          </a:p>
        </p:txBody>
      </p:sp>
      <p:sp>
        <p:nvSpPr>
          <p:cNvPr id="72721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755576" y="1124744"/>
            <a:ext cx="7776666" cy="180077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ko-KR" altLang="en-US" sz="4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D개성체" pitchFamily="18" charset="-127"/>
                <a:ea typeface="MD개성체" pitchFamily="18" charset="-127"/>
              </a:rPr>
              <a:t>목  차</a:t>
            </a:r>
            <a:endParaRPr lang="en-US" altLang="ko-KR" sz="48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D개성체" pitchFamily="18" charset="-127"/>
              <a:ea typeface="MD개성체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/>
            </a:r>
            <a:br>
              <a:rPr lang="en-US" altLang="ko-KR" dirty="0"/>
            </a:br>
            <a:endParaRPr lang="en-US" altLang="ko-KR" dirty="0"/>
          </a:p>
        </p:txBody>
      </p:sp>
      <p:sp>
        <p:nvSpPr>
          <p:cNvPr id="356364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836712"/>
            <a:ext cx="5616624" cy="4637112"/>
          </a:xfrm>
        </p:spPr>
        <p:txBody>
          <a:bodyPr/>
          <a:lstStyle/>
          <a:p>
            <a:endParaRPr lang="en-US" altLang="ko-KR" sz="2800" dirty="0">
              <a:latin typeface="08서울남산체 EB" pitchFamily="18" charset="-127"/>
              <a:ea typeface="08서울남산체 EB" pitchFamily="18" charset="-127"/>
            </a:endParaRPr>
          </a:p>
          <a:p>
            <a:r>
              <a:rPr lang="ko-KR" altLang="en-US" sz="3600" b="1" dirty="0">
                <a:latin typeface="Rix다람쥐 M" pitchFamily="18" charset="-127"/>
                <a:ea typeface="Rix다람쥐 M" pitchFamily="18" charset="-127"/>
              </a:rPr>
              <a:t>도움을 요청해요                                   </a:t>
            </a:r>
            <a:r>
              <a:rPr lang="en-US" altLang="ko-KR" sz="3600" dirty="0">
                <a:latin typeface="Rix다람쥐 M" pitchFamily="18" charset="-127"/>
                <a:ea typeface="Rix다람쥐 M" pitchFamily="18" charset="-127"/>
              </a:rPr>
              <a:t>(</a:t>
            </a:r>
            <a:r>
              <a:rPr lang="ko-KR" altLang="en-US" sz="3600" dirty="0">
                <a:latin typeface="Rix다람쥐 M" pitchFamily="18" charset="-127"/>
                <a:ea typeface="Rix다람쥐 M" pitchFamily="18" charset="-127"/>
              </a:rPr>
              <a:t>가족</a:t>
            </a:r>
            <a:r>
              <a:rPr lang="en-US" altLang="ko-KR" sz="3600" dirty="0">
                <a:latin typeface="Rix다람쥐 M" pitchFamily="18" charset="-127"/>
                <a:ea typeface="Rix다람쥐 M" pitchFamily="18" charset="-127"/>
              </a:rPr>
              <a:t>, </a:t>
            </a:r>
            <a:r>
              <a:rPr lang="ko-KR" altLang="en-US" sz="3600" dirty="0">
                <a:latin typeface="Rix다람쥐 M" pitchFamily="18" charset="-127"/>
                <a:ea typeface="Rix다람쥐 M" pitchFamily="18" charset="-127"/>
              </a:rPr>
              <a:t>선생님</a:t>
            </a:r>
            <a:r>
              <a:rPr lang="en-US" altLang="ko-KR" sz="3600" dirty="0">
                <a:latin typeface="Rix다람쥐 M" pitchFamily="18" charset="-127"/>
                <a:ea typeface="Rix다람쥐 M" pitchFamily="18" charset="-127"/>
              </a:rPr>
              <a:t>, </a:t>
            </a:r>
            <a:r>
              <a:rPr lang="ko-KR" altLang="en-US" sz="3600" dirty="0">
                <a:latin typeface="Rix다람쥐 M" pitchFamily="18" charset="-127"/>
                <a:ea typeface="Rix다람쥐 M" pitchFamily="18" charset="-127"/>
              </a:rPr>
              <a:t>친구</a:t>
            </a:r>
            <a:r>
              <a:rPr lang="en-US" altLang="ko-KR" sz="3600" dirty="0">
                <a:latin typeface="Rix다람쥐 M" pitchFamily="18" charset="-127"/>
                <a:ea typeface="Rix다람쥐 M" pitchFamily="18" charset="-127"/>
              </a:rPr>
              <a:t>, </a:t>
            </a:r>
            <a:endParaRPr lang="en-US" altLang="ko-KR" sz="3600" dirty="0" smtClean="0">
              <a:latin typeface="Rix다람쥐 M" pitchFamily="18" charset="-127"/>
              <a:ea typeface="Rix다람쥐 M" pitchFamily="18" charset="-127"/>
            </a:endParaRPr>
          </a:p>
          <a:p>
            <a:pPr>
              <a:buNone/>
            </a:pPr>
            <a:r>
              <a:rPr lang="en-US" altLang="ko-KR" sz="3600" dirty="0" smtClean="0">
                <a:latin typeface="Rix다람쥐 M" pitchFamily="18" charset="-127"/>
                <a:ea typeface="Rix다람쥐 M" pitchFamily="18" charset="-127"/>
              </a:rPr>
              <a:t>   </a:t>
            </a:r>
            <a:r>
              <a:rPr lang="ko-KR" altLang="en-US" sz="3600" dirty="0" smtClean="0">
                <a:latin typeface="Rix다람쥐 M" pitchFamily="18" charset="-127"/>
                <a:ea typeface="Rix다람쥐 M" pitchFamily="18" charset="-127"/>
              </a:rPr>
              <a:t>상담실</a:t>
            </a:r>
            <a:r>
              <a:rPr lang="en-US" altLang="ko-KR" sz="3600" dirty="0" smtClean="0">
                <a:latin typeface="Rix다람쥐 M" pitchFamily="18" charset="-127"/>
                <a:ea typeface="Rix다람쥐 M" pitchFamily="18" charset="-127"/>
              </a:rPr>
              <a:t>)</a:t>
            </a:r>
          </a:p>
          <a:p>
            <a:r>
              <a:rPr lang="en-US" altLang="ko-KR" sz="3600" b="1" dirty="0" smtClean="0">
                <a:solidFill>
                  <a:srgbClr val="C00000"/>
                </a:solidFill>
                <a:latin typeface="Rix다람쥐 M" pitchFamily="18" charset="-127"/>
                <a:ea typeface="Rix다람쥐 M" pitchFamily="18" charset="-127"/>
              </a:rPr>
              <a:t>‘</a:t>
            </a:r>
            <a:r>
              <a:rPr lang="ko-KR" altLang="en-US" sz="3600" b="1" dirty="0">
                <a:solidFill>
                  <a:srgbClr val="C00000"/>
                </a:solidFill>
                <a:latin typeface="Rix다람쥐 M" pitchFamily="18" charset="-127"/>
                <a:ea typeface="Rix다람쥐 M" pitchFamily="18" charset="-127"/>
              </a:rPr>
              <a:t>싫어’ ‘하지마’</a:t>
            </a:r>
            <a:r>
              <a:rPr lang="ko-KR" altLang="en-US" sz="3600" b="1" dirty="0">
                <a:latin typeface="Rix다람쥐 M" pitchFamily="18" charset="-127"/>
                <a:ea typeface="Rix다람쥐 M" pitchFamily="18" charset="-127"/>
              </a:rPr>
              <a:t>라고 당당하게 말해요                                  </a:t>
            </a:r>
            <a:endParaRPr lang="en-US" altLang="ko-KR" sz="3600" dirty="0" smtClean="0">
              <a:latin typeface="Rix다람쥐 M" pitchFamily="18" charset="-127"/>
              <a:ea typeface="Rix다람쥐 M" pitchFamily="18" charset="-127"/>
            </a:endParaRPr>
          </a:p>
          <a:p>
            <a:r>
              <a:rPr lang="ko-KR" altLang="en-US" sz="3600" b="1" dirty="0" smtClean="0">
                <a:latin typeface="Rix다람쥐 M" pitchFamily="18" charset="-127"/>
                <a:ea typeface="Rix다람쥐 M" pitchFamily="18" charset="-127"/>
              </a:rPr>
              <a:t>위험할 </a:t>
            </a:r>
            <a:r>
              <a:rPr lang="ko-KR" altLang="en-US" sz="3600" b="1" dirty="0">
                <a:latin typeface="Rix다람쥐 M" pitchFamily="18" charset="-127"/>
                <a:ea typeface="Rix다람쥐 M" pitchFamily="18" charset="-127"/>
              </a:rPr>
              <a:t>때는 </a:t>
            </a:r>
            <a:endParaRPr lang="en-US" altLang="ko-KR" sz="3600" b="1" dirty="0" smtClean="0">
              <a:latin typeface="Rix다람쥐 M" pitchFamily="18" charset="-127"/>
              <a:ea typeface="Rix다람쥐 M" pitchFamily="18" charset="-127"/>
            </a:endParaRPr>
          </a:p>
          <a:p>
            <a:pPr>
              <a:buNone/>
            </a:pPr>
            <a:r>
              <a:rPr lang="ko-KR" altLang="en-US" sz="3600" b="1" dirty="0" smtClean="0">
                <a:latin typeface="Rix다람쥐 M" pitchFamily="18" charset="-127"/>
                <a:ea typeface="Rix다람쥐 M" pitchFamily="18" charset="-127"/>
              </a:rPr>
              <a:t>  그 자리를 피해요</a:t>
            </a:r>
            <a:r>
              <a:rPr lang="en-US" altLang="ko-KR" sz="3600" b="1" dirty="0" smtClean="0">
                <a:latin typeface="Rix다람쥐 M" pitchFamily="18" charset="-127"/>
                <a:ea typeface="Rix다람쥐 M" pitchFamily="18" charset="-127"/>
              </a:rPr>
              <a:t>. </a:t>
            </a:r>
            <a:endParaRPr lang="en-US" altLang="ko-KR" sz="3600" b="1" dirty="0">
              <a:latin typeface="Rix다람쥐 M" pitchFamily="18" charset="-127"/>
              <a:ea typeface="Rix다람쥐 M" pitchFamily="18" charset="-127"/>
            </a:endParaRPr>
          </a:p>
          <a:p>
            <a:pPr>
              <a:buFontTx/>
              <a:buNone/>
            </a:pPr>
            <a:endParaRPr lang="en-US" altLang="ko-KR" sz="2800" dirty="0">
              <a:latin typeface="Rix다람쥐 M" pitchFamily="18" charset="-127"/>
              <a:ea typeface="Rix다람쥐 M" pitchFamily="18" charset="-127"/>
            </a:endParaRPr>
          </a:p>
        </p:txBody>
      </p:sp>
      <p:pic>
        <p:nvPicPr>
          <p:cNvPr id="356358" name="Picture 6" descr="Untitled-2 copy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31913" y="549275"/>
            <a:ext cx="6335712" cy="944563"/>
          </a:xfrm>
        </p:spPr>
      </p:pic>
      <p:pic>
        <p:nvPicPr>
          <p:cNvPr id="356372" name="Picture 20" descr="j02320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996952"/>
            <a:ext cx="2699470" cy="2956384"/>
          </a:xfrm>
          <a:prstGeom prst="rect">
            <a:avLst/>
          </a:prstGeom>
          <a:noFill/>
        </p:spPr>
      </p:pic>
      <p:sp>
        <p:nvSpPr>
          <p:cNvPr id="7" name="내용 개체 틀 6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>
              <a:buNone/>
            </a:pPr>
            <a:r>
              <a:rPr lang="en-US" altLang="ko-KR" dirty="0" smtClean="0"/>
              <a:t>                                 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6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6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6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56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56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56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56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56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56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56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56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56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56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56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56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04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484784"/>
            <a:ext cx="5904656" cy="4751982"/>
          </a:xfrm>
        </p:spPr>
        <p:txBody>
          <a:bodyPr/>
          <a:lstStyle/>
          <a:p>
            <a:r>
              <a:rPr lang="ko-KR" altLang="en-US" b="1" dirty="0" smtClean="0">
                <a:latin typeface="Rix다람쥐 M" pitchFamily="18" charset="-127"/>
                <a:ea typeface="Rix다람쥐 M" pitchFamily="18" charset="-127"/>
              </a:rPr>
              <a:t>왜 화가 나는지 친구에게  자신의 감정을 이야기 해요</a:t>
            </a:r>
            <a:r>
              <a:rPr lang="en-US" altLang="ko-KR" b="1" dirty="0" smtClean="0">
                <a:latin typeface="Rix다람쥐 M" pitchFamily="18" charset="-127"/>
                <a:ea typeface="Rix다람쥐 M" pitchFamily="18" charset="-127"/>
              </a:rPr>
              <a:t>.</a:t>
            </a:r>
            <a:endParaRPr lang="ko-KR" altLang="en-US" b="1" dirty="0">
              <a:latin typeface="Rix다람쥐 M" pitchFamily="18" charset="-127"/>
              <a:ea typeface="Rix다람쥐 M" pitchFamily="18" charset="-127"/>
            </a:endParaRPr>
          </a:p>
          <a:p>
            <a:r>
              <a:rPr lang="ko-KR" altLang="en-US" b="1" dirty="0" smtClean="0">
                <a:latin typeface="Rix다람쥐 M" pitchFamily="18" charset="-127"/>
                <a:ea typeface="Rix다람쥐 M" pitchFamily="18" charset="-127"/>
              </a:rPr>
              <a:t>내가 친구라면 기분이 어떨까</a:t>
            </a:r>
            <a:r>
              <a:rPr lang="en-US" altLang="ko-KR" b="1" dirty="0" smtClean="0">
                <a:latin typeface="Rix다람쥐 M" pitchFamily="18" charset="-127"/>
                <a:ea typeface="Rix다람쥐 M" pitchFamily="18" charset="-127"/>
              </a:rPr>
              <a:t>?</a:t>
            </a:r>
          </a:p>
          <a:p>
            <a:pPr>
              <a:buNone/>
            </a:pPr>
            <a:r>
              <a:rPr lang="ko-KR" altLang="en-US" b="1" dirty="0" smtClean="0">
                <a:latin typeface="Rix다람쥐 M" pitchFamily="18" charset="-127"/>
                <a:ea typeface="Rix다람쥐 M" pitchFamily="18" charset="-127"/>
              </a:rPr>
              <a:t>  생각하고 말해요</a:t>
            </a:r>
            <a:r>
              <a:rPr lang="en-US" altLang="ko-KR" b="1" dirty="0" smtClean="0">
                <a:latin typeface="Rix다람쥐 M" pitchFamily="18" charset="-127"/>
                <a:ea typeface="Rix다람쥐 M" pitchFamily="18" charset="-127"/>
              </a:rPr>
              <a:t>.</a:t>
            </a:r>
            <a:endParaRPr lang="ko-KR" altLang="en-US" b="1" dirty="0">
              <a:latin typeface="Rix다람쥐 M" pitchFamily="18" charset="-127"/>
              <a:ea typeface="Rix다람쥐 M" pitchFamily="18" charset="-127"/>
            </a:endParaRPr>
          </a:p>
          <a:p>
            <a:r>
              <a:rPr lang="ko-KR" altLang="en-US" b="1" dirty="0" smtClean="0">
                <a:latin typeface="Rix다람쥐 M" pitchFamily="18" charset="-127"/>
                <a:ea typeface="Rix다람쥐 M" pitchFamily="18" charset="-127"/>
              </a:rPr>
              <a:t>학교 폭력은 범죄라는 </a:t>
            </a:r>
            <a:r>
              <a:rPr lang="ko-KR" altLang="en-US" b="1" dirty="0" err="1" smtClean="0">
                <a:latin typeface="Rix다람쥐 M" pitchFamily="18" charset="-127"/>
                <a:ea typeface="Rix다람쥐 M" pitchFamily="18" charset="-127"/>
              </a:rPr>
              <a:t>사실을다시</a:t>
            </a:r>
            <a:r>
              <a:rPr lang="ko-KR" altLang="en-US" b="1" dirty="0" smtClean="0">
                <a:latin typeface="Rix다람쥐 M" pitchFamily="18" charset="-127"/>
                <a:ea typeface="Rix다람쥐 M" pitchFamily="18" charset="-127"/>
              </a:rPr>
              <a:t> 한 번 생각해요</a:t>
            </a:r>
            <a:r>
              <a:rPr lang="en-US" altLang="ko-KR" b="1" dirty="0" smtClean="0">
                <a:latin typeface="Rix다람쥐 M" pitchFamily="18" charset="-127"/>
                <a:ea typeface="Rix다람쥐 M" pitchFamily="18" charset="-127"/>
              </a:rPr>
              <a:t>.</a:t>
            </a:r>
          </a:p>
          <a:p>
            <a:r>
              <a:rPr lang="ko-KR" altLang="en-US" b="1" dirty="0" smtClean="0">
                <a:latin typeface="Rix다람쥐 M" pitchFamily="18" charset="-127"/>
                <a:ea typeface="Rix다람쥐 M" pitchFamily="18" charset="-127"/>
              </a:rPr>
              <a:t>내가 사랑하는 사람들의 얼굴을 떠올려 보세요</a:t>
            </a:r>
            <a:r>
              <a:rPr lang="en-US" altLang="ko-KR" b="1" dirty="0" smtClean="0">
                <a:latin typeface="Rix다람쥐 M" pitchFamily="18" charset="-127"/>
                <a:ea typeface="Rix다람쥐 M" pitchFamily="18" charset="-127"/>
              </a:rPr>
              <a:t>.</a:t>
            </a:r>
            <a:endParaRPr lang="ko-KR" altLang="en-US" b="1" dirty="0">
              <a:latin typeface="Rix다람쥐 M" pitchFamily="18" charset="-127"/>
              <a:ea typeface="Rix다람쥐 M" pitchFamily="18" charset="-127"/>
            </a:endParaRPr>
          </a:p>
        </p:txBody>
      </p:sp>
      <p:pic>
        <p:nvPicPr>
          <p:cNvPr id="362500" name="Picture 4" descr="Untitled-3 copy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333375"/>
            <a:ext cx="5976937" cy="1152525"/>
          </a:xfrm>
        </p:spPr>
      </p:pic>
      <p:sp>
        <p:nvSpPr>
          <p:cNvPr id="362506" name="AutoShape 10" descr="PIC94"/>
          <p:cNvSpPr>
            <a:spLocks noChangeAspect="1" noChangeArrowheads="1"/>
          </p:cNvSpPr>
          <p:nvPr/>
        </p:nvSpPr>
        <p:spPr bwMode="auto">
          <a:xfrm>
            <a:off x="1301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ko-KR" altLang="en-US"/>
          </a:p>
        </p:txBody>
      </p:sp>
      <p:pic>
        <p:nvPicPr>
          <p:cNvPr id="362514" name="Picture 18" descr="j02321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132856"/>
            <a:ext cx="3241675" cy="3613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2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2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2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625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625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625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625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625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625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625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625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625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625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625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625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2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altLang="ko-KR" sz="3600" dirty="0" smtClean="0">
              <a:latin typeface="08서울남산체 EB" pitchFamily="18" charset="-127"/>
              <a:ea typeface="08서울남산체 EB" pitchFamily="18" charset="-127"/>
            </a:endParaRPr>
          </a:p>
          <a:p>
            <a:endParaRPr lang="en-US" altLang="ko-KR" sz="3600" dirty="0" smtClean="0">
              <a:latin typeface="08서울남산체 EB" pitchFamily="18" charset="-127"/>
              <a:ea typeface="08서울남산체 EB" pitchFamily="18" charset="-127"/>
            </a:endParaRPr>
          </a:p>
          <a:p>
            <a:pPr algn="ctr"/>
            <a:r>
              <a:rPr lang="ko-KR" altLang="en-US" sz="3600" b="1" dirty="0" smtClean="0">
                <a:latin typeface="Rix다람쥐 M" pitchFamily="18" charset="-127"/>
                <a:ea typeface="Rix다람쥐 M" pitchFamily="18" charset="-127"/>
              </a:rPr>
              <a:t>피해학생</a:t>
            </a:r>
            <a:r>
              <a:rPr lang="en-US" altLang="ko-KR" sz="3600" b="1" dirty="0" smtClean="0">
                <a:latin typeface="Rix다람쥐 M" pitchFamily="18" charset="-127"/>
                <a:ea typeface="Rix다람쥐 M" pitchFamily="18" charset="-127"/>
              </a:rPr>
              <a:t>, </a:t>
            </a:r>
            <a:r>
              <a:rPr lang="ko-KR" altLang="en-US" sz="3600" b="1" dirty="0" smtClean="0">
                <a:latin typeface="Rix다람쥐 M" pitchFamily="18" charset="-127"/>
                <a:ea typeface="Rix다람쥐 M" pitchFamily="18" charset="-127"/>
              </a:rPr>
              <a:t>가해학생보다 </a:t>
            </a:r>
            <a:endParaRPr lang="en-US" altLang="ko-KR" sz="3600" b="1" dirty="0" smtClean="0">
              <a:latin typeface="Rix다람쥐 M" pitchFamily="18" charset="-127"/>
              <a:ea typeface="Rix다람쥐 M" pitchFamily="18" charset="-127"/>
            </a:endParaRPr>
          </a:p>
          <a:p>
            <a:pPr algn="ctr">
              <a:buNone/>
            </a:pPr>
            <a:r>
              <a:rPr lang="ko-KR" altLang="en-US" sz="3600" b="1" dirty="0" smtClean="0">
                <a:latin typeface="Rix다람쥐 M" pitchFamily="18" charset="-127"/>
                <a:ea typeface="Rix다람쥐 M" pitchFamily="18" charset="-127"/>
              </a:rPr>
              <a:t>주위 친구들</a:t>
            </a:r>
            <a:r>
              <a:rPr lang="en-US" altLang="ko-KR" sz="3600" b="1" dirty="0" smtClean="0">
                <a:latin typeface="Rix다람쥐 M" pitchFamily="18" charset="-127"/>
                <a:ea typeface="Rix다람쥐 M" pitchFamily="18" charset="-127"/>
              </a:rPr>
              <a:t>(</a:t>
            </a:r>
            <a:r>
              <a:rPr lang="ko-KR" altLang="en-US" sz="3600" b="1" dirty="0" smtClean="0">
                <a:latin typeface="Rix다람쥐 M" pitchFamily="18" charset="-127"/>
                <a:ea typeface="Rix다람쥐 M" pitchFamily="18" charset="-127"/>
              </a:rPr>
              <a:t>지켜보는 친구들</a:t>
            </a:r>
            <a:r>
              <a:rPr lang="en-US" altLang="ko-KR" sz="3600" b="1" dirty="0" smtClean="0">
                <a:latin typeface="Rix다람쥐 M" pitchFamily="18" charset="-127"/>
                <a:ea typeface="Rix다람쥐 M" pitchFamily="18" charset="-127"/>
              </a:rPr>
              <a:t>)</a:t>
            </a:r>
            <a:r>
              <a:rPr lang="ko-KR" altLang="en-US" sz="3600" b="1" dirty="0" smtClean="0">
                <a:latin typeface="Rix다람쥐 M" pitchFamily="18" charset="-127"/>
                <a:ea typeface="Rix다람쥐 M" pitchFamily="18" charset="-127"/>
              </a:rPr>
              <a:t>의 힘이</a:t>
            </a:r>
            <a:endParaRPr lang="en-US" altLang="ko-KR" sz="3600" b="1" dirty="0" smtClean="0">
              <a:latin typeface="Rix다람쥐 M" pitchFamily="18" charset="-127"/>
              <a:ea typeface="Rix다람쥐 M" pitchFamily="18" charset="-127"/>
            </a:endParaRPr>
          </a:p>
          <a:p>
            <a:pPr algn="ctr">
              <a:buNone/>
            </a:pPr>
            <a:r>
              <a:rPr lang="ko-KR" altLang="en-US" sz="3600" b="1" dirty="0" smtClean="0">
                <a:latin typeface="Rix다람쥐 M" pitchFamily="18" charset="-127"/>
                <a:ea typeface="Rix다람쥐 M" pitchFamily="18" charset="-127"/>
              </a:rPr>
              <a:t>아주 아주 중요해요</a:t>
            </a:r>
            <a:r>
              <a:rPr lang="en-US" altLang="ko-KR" sz="3600" b="1" dirty="0" smtClean="0">
                <a:latin typeface="Rix다람쥐 M" pitchFamily="18" charset="-127"/>
                <a:ea typeface="Rix다람쥐 M" pitchFamily="18" charset="-127"/>
              </a:rPr>
              <a:t>!!</a:t>
            </a:r>
          </a:p>
          <a:p>
            <a:pPr algn="ctr"/>
            <a:endParaRPr lang="en-US" altLang="ko-KR" sz="3600" b="1" dirty="0" smtClean="0">
              <a:latin typeface="Rix다람쥐 M" pitchFamily="18" charset="-127"/>
              <a:ea typeface="Rix다람쥐 M" pitchFamily="18" charset="-127"/>
            </a:endParaRPr>
          </a:p>
          <a:p>
            <a:pPr algn="ctr"/>
            <a:r>
              <a:rPr lang="ko-KR" altLang="en-US" sz="3600" b="1" dirty="0" smtClean="0">
                <a:solidFill>
                  <a:srgbClr val="C00000"/>
                </a:solidFill>
                <a:latin typeface="Rix다람쥐 M" pitchFamily="18" charset="-127"/>
                <a:ea typeface="Rix다람쥐 M" pitchFamily="18" charset="-127"/>
              </a:rPr>
              <a:t>모이면 커집니다</a:t>
            </a:r>
            <a:r>
              <a:rPr lang="en-US" altLang="ko-KR" sz="3600" b="1" dirty="0" smtClean="0">
                <a:solidFill>
                  <a:srgbClr val="C00000"/>
                </a:solidFill>
                <a:latin typeface="Rix다람쥐 M" pitchFamily="18" charset="-127"/>
                <a:ea typeface="Rix다람쥐 M" pitchFamily="18" charset="-127"/>
              </a:rPr>
              <a:t>.</a:t>
            </a:r>
            <a:endParaRPr lang="ko-KR" altLang="en-US" sz="3600" b="1" dirty="0">
              <a:solidFill>
                <a:srgbClr val="C00000"/>
              </a:solidFill>
              <a:latin typeface="Rix다람쥐 M" pitchFamily="18" charset="-127"/>
              <a:ea typeface="Rix다람쥐 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방관자효과 동영상_0001_1.wmv">
            <a:hlinkClick r:id="" action="ppaction://media"/>
          </p:cNvPr>
          <p:cNvPicPr>
            <a:picLocks noGrp="1" noRot="1" noChangeAspect="1"/>
          </p:cNvPicPr>
          <p:nvPr>
            <p:ph sz="quarter" idx="2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396552" y="0"/>
            <a:ext cx="9540552" cy="7155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2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600200"/>
            <a:ext cx="8496944" cy="4853136"/>
          </a:xfrm>
        </p:spPr>
        <p:txBody>
          <a:bodyPr/>
          <a:lstStyle/>
          <a:p>
            <a:r>
              <a:rPr lang="ko-KR" altLang="en-US" b="1" dirty="0" smtClean="0">
                <a:latin typeface="Rix다람쥐 M" pitchFamily="18" charset="-127"/>
                <a:ea typeface="Rix다람쥐 M" pitchFamily="18" charset="-127"/>
              </a:rPr>
              <a:t>함께 </a:t>
            </a:r>
            <a:r>
              <a:rPr lang="en-US" altLang="ko-KR" b="1" dirty="0" smtClean="0">
                <a:latin typeface="Rix다람쥐 M" pitchFamily="18" charset="-127"/>
                <a:ea typeface="Rix다람쥐 M" pitchFamily="18" charset="-127"/>
              </a:rPr>
              <a:t>‘</a:t>
            </a:r>
            <a:r>
              <a:rPr lang="ko-KR" altLang="en-US" b="1" dirty="0" smtClean="0">
                <a:solidFill>
                  <a:srgbClr val="C00000"/>
                </a:solidFill>
                <a:latin typeface="Rix다람쥐 M" pitchFamily="18" charset="-127"/>
                <a:ea typeface="Rix다람쥐 M" pitchFamily="18" charset="-127"/>
              </a:rPr>
              <a:t>멈춰</a:t>
            </a:r>
            <a:r>
              <a:rPr lang="en-US" altLang="ko-KR" b="1" dirty="0" smtClean="0">
                <a:solidFill>
                  <a:srgbClr val="C00000"/>
                </a:solidFill>
                <a:latin typeface="Rix다람쥐 M" pitchFamily="18" charset="-127"/>
                <a:ea typeface="Rix다람쥐 M" pitchFamily="18" charset="-127"/>
              </a:rPr>
              <a:t>!</a:t>
            </a:r>
            <a:r>
              <a:rPr lang="en-US" altLang="ko-KR" b="1" dirty="0" smtClean="0">
                <a:latin typeface="Rix다람쥐 M" pitchFamily="18" charset="-127"/>
                <a:ea typeface="Rix다람쥐 M" pitchFamily="18" charset="-127"/>
              </a:rPr>
              <a:t>’</a:t>
            </a:r>
            <a:r>
              <a:rPr lang="ko-KR" altLang="en-US" b="1" dirty="0" smtClean="0">
                <a:latin typeface="Rix다람쥐 M" pitchFamily="18" charset="-127"/>
                <a:ea typeface="Rix다람쥐 M" pitchFamily="18" charset="-127"/>
              </a:rPr>
              <a:t>라고 이야기 하세요</a:t>
            </a:r>
            <a:r>
              <a:rPr lang="en-US" altLang="ko-KR" b="1" dirty="0" smtClean="0">
                <a:latin typeface="Rix다람쥐 M" pitchFamily="18" charset="-127"/>
                <a:ea typeface="Rix다람쥐 M" pitchFamily="18" charset="-127"/>
              </a:rPr>
              <a:t>.</a:t>
            </a:r>
            <a:endParaRPr lang="ko-KR" altLang="en-US" b="1" dirty="0">
              <a:latin typeface="Rix다람쥐 M" pitchFamily="18" charset="-127"/>
              <a:ea typeface="Rix다람쥐 M" pitchFamily="18" charset="-127"/>
            </a:endParaRPr>
          </a:p>
          <a:p>
            <a:r>
              <a:rPr lang="ko-KR" altLang="en-US" b="1" dirty="0" smtClean="0">
                <a:latin typeface="Rix다람쥐 M" pitchFamily="18" charset="-127"/>
                <a:ea typeface="Rix다람쥐 M" pitchFamily="18" charset="-127"/>
              </a:rPr>
              <a:t>혼자 있는 친구</a:t>
            </a:r>
            <a:r>
              <a:rPr lang="en-US" altLang="ko-KR" b="1" dirty="0" smtClean="0">
                <a:latin typeface="Rix다람쥐 M" pitchFamily="18" charset="-127"/>
                <a:ea typeface="Rix다람쥐 M" pitchFamily="18" charset="-127"/>
              </a:rPr>
              <a:t>, </a:t>
            </a:r>
            <a:r>
              <a:rPr lang="ko-KR" altLang="en-US" b="1" dirty="0" smtClean="0">
                <a:latin typeface="Rix다람쥐 M" pitchFamily="18" charset="-127"/>
                <a:ea typeface="Rix다람쥐 M" pitchFamily="18" charset="-127"/>
              </a:rPr>
              <a:t>힘들어 하는 친구에게</a:t>
            </a:r>
            <a:r>
              <a:rPr lang="en-US" altLang="ko-KR" b="1" dirty="0" smtClean="0">
                <a:latin typeface="Rix다람쥐 M" pitchFamily="18" charset="-127"/>
                <a:ea typeface="Rix다람쥐 M" pitchFamily="18" charset="-127"/>
              </a:rPr>
              <a:t> </a:t>
            </a:r>
            <a:r>
              <a:rPr lang="ko-KR" altLang="en-US" b="1" dirty="0" smtClean="0">
                <a:latin typeface="Rix다람쥐 M" pitchFamily="18" charset="-127"/>
                <a:ea typeface="Rix다람쥐 M" pitchFamily="18" charset="-127"/>
              </a:rPr>
              <a:t>따뜻한 한마디를 건네 주세요</a:t>
            </a:r>
            <a:r>
              <a:rPr lang="en-US" altLang="ko-KR" b="1" dirty="0" smtClean="0">
                <a:latin typeface="Rix다람쥐 M" pitchFamily="18" charset="-127"/>
                <a:ea typeface="Rix다람쥐 M" pitchFamily="18" charset="-127"/>
              </a:rPr>
              <a:t>. (</a:t>
            </a:r>
            <a:r>
              <a:rPr lang="ko-KR" altLang="en-US" b="1" dirty="0" smtClean="0">
                <a:latin typeface="Rix다람쥐 M" pitchFamily="18" charset="-127"/>
                <a:ea typeface="Rix다람쥐 M" pitchFamily="18" charset="-127"/>
              </a:rPr>
              <a:t>가해학생들의 </a:t>
            </a:r>
            <a:endParaRPr lang="en-US" altLang="ko-KR" b="1" dirty="0" smtClean="0">
              <a:latin typeface="Rix다람쥐 M" pitchFamily="18" charset="-127"/>
              <a:ea typeface="Rix다람쥐 M" pitchFamily="18" charset="-127"/>
            </a:endParaRPr>
          </a:p>
          <a:p>
            <a:pPr>
              <a:buNone/>
            </a:pPr>
            <a:r>
              <a:rPr lang="en-US" altLang="ko-KR" b="1" dirty="0" smtClean="0">
                <a:latin typeface="Rix다람쥐 M" pitchFamily="18" charset="-127"/>
                <a:ea typeface="Rix다람쥐 M" pitchFamily="18" charset="-127"/>
              </a:rPr>
              <a:t>   </a:t>
            </a:r>
            <a:r>
              <a:rPr lang="ko-KR" altLang="en-US" b="1" dirty="0" smtClean="0">
                <a:latin typeface="Rix다람쥐 M" pitchFamily="18" charset="-127"/>
                <a:ea typeface="Rix다람쥐 M" pitchFamily="18" charset="-127"/>
              </a:rPr>
              <a:t>보복이 두렵다면 문자</a:t>
            </a:r>
            <a:r>
              <a:rPr lang="en-US" altLang="ko-KR" b="1" dirty="0" smtClean="0">
                <a:latin typeface="Rix다람쥐 M" pitchFamily="18" charset="-127"/>
                <a:ea typeface="Rix다람쥐 M" pitchFamily="18" charset="-127"/>
              </a:rPr>
              <a:t>, </a:t>
            </a:r>
            <a:r>
              <a:rPr lang="ko-KR" altLang="en-US" b="1" dirty="0" smtClean="0">
                <a:latin typeface="Rix다람쥐 M" pitchFamily="18" charset="-127"/>
                <a:ea typeface="Rix다람쥐 M" pitchFamily="18" charset="-127"/>
              </a:rPr>
              <a:t>쪽지 등을 이용할 수도 있어요</a:t>
            </a:r>
            <a:r>
              <a:rPr lang="en-US" altLang="ko-KR" b="1" dirty="0" smtClean="0">
                <a:latin typeface="Rix다람쥐 M" pitchFamily="18" charset="-127"/>
                <a:ea typeface="Rix다람쥐 M" pitchFamily="18" charset="-127"/>
              </a:rPr>
              <a:t>.)</a:t>
            </a:r>
          </a:p>
          <a:p>
            <a:r>
              <a:rPr lang="ko-KR" altLang="en-US" b="1" dirty="0" smtClean="0">
                <a:solidFill>
                  <a:srgbClr val="C00000"/>
                </a:solidFill>
                <a:latin typeface="Rix다람쥐 M" pitchFamily="18" charset="-127"/>
                <a:ea typeface="Rix다람쥐 M" pitchFamily="18" charset="-127"/>
              </a:rPr>
              <a:t>선생님께 꼭</a:t>
            </a:r>
            <a:r>
              <a:rPr lang="en-US" altLang="ko-KR" b="1" dirty="0" smtClean="0">
                <a:solidFill>
                  <a:srgbClr val="C00000"/>
                </a:solidFill>
                <a:latin typeface="Rix다람쥐 M" pitchFamily="18" charset="-127"/>
                <a:ea typeface="Rix다람쥐 M" pitchFamily="18" charset="-127"/>
              </a:rPr>
              <a:t>!! </a:t>
            </a:r>
            <a:r>
              <a:rPr lang="ko-KR" altLang="en-US" b="1" dirty="0" smtClean="0">
                <a:solidFill>
                  <a:srgbClr val="C00000"/>
                </a:solidFill>
                <a:latin typeface="Rix다람쥐 M" pitchFamily="18" charset="-127"/>
                <a:ea typeface="Rix다람쥐 M" pitchFamily="18" charset="-127"/>
              </a:rPr>
              <a:t>알려주세요</a:t>
            </a:r>
            <a:r>
              <a:rPr lang="en-US" altLang="ko-KR" b="1" dirty="0" smtClean="0">
                <a:solidFill>
                  <a:srgbClr val="C00000"/>
                </a:solidFill>
                <a:latin typeface="Rix다람쥐 M" pitchFamily="18" charset="-127"/>
                <a:ea typeface="Rix다람쥐 M" pitchFamily="18" charset="-127"/>
              </a:rPr>
              <a:t>.</a:t>
            </a:r>
          </a:p>
          <a:p>
            <a:pPr>
              <a:buNone/>
            </a:pPr>
            <a:r>
              <a:rPr lang="ko-KR" altLang="en-US" b="1" dirty="0" smtClean="0">
                <a:solidFill>
                  <a:srgbClr val="C00000"/>
                </a:solidFill>
                <a:latin typeface="Rix다람쥐 M" pitchFamily="18" charset="-127"/>
                <a:ea typeface="Rix다람쥐 M" pitchFamily="18" charset="-127"/>
              </a:rPr>
              <a:t>   </a:t>
            </a:r>
            <a:r>
              <a:rPr lang="ko-KR" altLang="en-US" b="1" dirty="0" smtClean="0">
                <a:solidFill>
                  <a:srgbClr val="0070C0"/>
                </a:solidFill>
                <a:latin typeface="Rix다람쥐 M" pitchFamily="18" charset="-127"/>
                <a:ea typeface="Rix다람쥐 M" pitchFamily="18" charset="-127"/>
              </a:rPr>
              <a:t>학교폭력 신고는 고자질이 아닌 친구를 </a:t>
            </a:r>
            <a:endParaRPr lang="en-US" altLang="ko-KR" b="1" dirty="0" smtClean="0">
              <a:solidFill>
                <a:srgbClr val="0070C0"/>
              </a:solidFill>
              <a:latin typeface="Rix다람쥐 M" pitchFamily="18" charset="-127"/>
              <a:ea typeface="Rix다람쥐 M" pitchFamily="18" charset="-127"/>
            </a:endParaRPr>
          </a:p>
          <a:p>
            <a:pPr>
              <a:buNone/>
            </a:pPr>
            <a:r>
              <a:rPr lang="ko-KR" altLang="en-US" b="1" dirty="0" smtClean="0">
                <a:solidFill>
                  <a:srgbClr val="0070C0"/>
                </a:solidFill>
                <a:latin typeface="Rix다람쥐 M" pitchFamily="18" charset="-127"/>
                <a:ea typeface="Rix다람쥐 M" pitchFamily="18" charset="-127"/>
              </a:rPr>
              <a:t>   살리는 중요한 행동 입니다</a:t>
            </a:r>
            <a:r>
              <a:rPr lang="en-US" altLang="ko-KR" b="1" dirty="0" smtClean="0">
                <a:solidFill>
                  <a:srgbClr val="0070C0"/>
                </a:solidFill>
                <a:latin typeface="Rix다람쥐 M" pitchFamily="18" charset="-127"/>
                <a:ea typeface="Rix다람쥐 M" pitchFamily="18" charset="-127"/>
              </a:rPr>
              <a:t>.</a:t>
            </a:r>
            <a:r>
              <a:rPr lang="ko-KR" altLang="en-US" b="1" dirty="0" smtClean="0">
                <a:solidFill>
                  <a:srgbClr val="0070C0"/>
                </a:solidFill>
                <a:latin typeface="Rix다람쥐 M" pitchFamily="18" charset="-127"/>
                <a:ea typeface="Rix다람쥐 M" pitchFamily="18" charset="-127"/>
              </a:rPr>
              <a:t> </a:t>
            </a:r>
            <a:endParaRPr lang="en-US" altLang="ko-KR" b="1" dirty="0" smtClean="0">
              <a:solidFill>
                <a:srgbClr val="0070C0"/>
              </a:solidFill>
              <a:latin typeface="Rix다람쥐 M" pitchFamily="18" charset="-127"/>
              <a:ea typeface="Rix다람쥐 M" pitchFamily="18" charset="-127"/>
            </a:endParaRPr>
          </a:p>
          <a:p>
            <a:endParaRPr lang="ko-KR" altLang="en-US" sz="3600" dirty="0">
              <a:latin typeface="Rix다람쥐 M" pitchFamily="18" charset="-127"/>
              <a:ea typeface="Rix다람쥐 M" pitchFamily="18" charset="-127"/>
            </a:endParaRPr>
          </a:p>
          <a:p>
            <a:endParaRPr lang="ko-KR" altLang="en-US" sz="3600" dirty="0">
              <a:latin typeface="Rix다람쥐 M" pitchFamily="18" charset="-127"/>
              <a:ea typeface="Rix다람쥐 M" pitchFamily="18" charset="-127"/>
            </a:endParaRPr>
          </a:p>
        </p:txBody>
      </p:sp>
      <p:pic>
        <p:nvPicPr>
          <p:cNvPr id="371716" name="Picture 4" descr="Untitled-5 copy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624" y="260648"/>
            <a:ext cx="6911975" cy="1103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5832648"/>
          </a:xfrm>
        </p:spPr>
        <p:txBody>
          <a:bodyPr/>
          <a:lstStyle/>
          <a:p>
            <a:r>
              <a:rPr lang="en-US" altLang="ko-KR" b="1" dirty="0" smtClean="0">
                <a:solidFill>
                  <a:srgbClr val="0070C0"/>
                </a:solidFill>
                <a:latin typeface="Rix다람쥐 M" pitchFamily="18" charset="-127"/>
                <a:ea typeface="Rix다람쥐 M" pitchFamily="18" charset="-127"/>
              </a:rPr>
              <a:t/>
            </a:r>
            <a:br>
              <a:rPr lang="en-US" altLang="ko-KR" b="1" dirty="0" smtClean="0">
                <a:solidFill>
                  <a:srgbClr val="0070C0"/>
                </a:solidFill>
                <a:latin typeface="Rix다람쥐 M" pitchFamily="18" charset="-127"/>
                <a:ea typeface="Rix다람쥐 M" pitchFamily="18" charset="-127"/>
              </a:rPr>
            </a:br>
            <a:r>
              <a:rPr lang="ko-KR" altLang="en-US" b="1" dirty="0" err="1" smtClean="0">
                <a:solidFill>
                  <a:srgbClr val="0070C0"/>
                </a:solidFill>
                <a:latin typeface="Rix다람쥐 M" pitchFamily="18" charset="-127"/>
                <a:ea typeface="Rix다람쥐 M" pitchFamily="18" charset="-127"/>
              </a:rPr>
              <a:t>왕따</a:t>
            </a:r>
            <a:r>
              <a:rPr lang="en-US" altLang="ko-KR" b="1" dirty="0" smtClean="0">
                <a:solidFill>
                  <a:srgbClr val="0070C0"/>
                </a:solidFill>
                <a:latin typeface="Rix다람쥐 M" pitchFamily="18" charset="-127"/>
                <a:ea typeface="Rix다람쥐 M" pitchFamily="18" charset="-127"/>
              </a:rPr>
              <a:t>, </a:t>
            </a:r>
            <a:r>
              <a:rPr lang="ko-KR" altLang="en-US" b="1" dirty="0" smtClean="0">
                <a:solidFill>
                  <a:srgbClr val="0070C0"/>
                </a:solidFill>
                <a:latin typeface="Rix다람쥐 M" pitchFamily="18" charset="-127"/>
                <a:ea typeface="Rix다람쥐 M" pitchFamily="18" charset="-127"/>
              </a:rPr>
              <a:t>폭력 없는 </a:t>
            </a:r>
            <a:r>
              <a:rPr lang="en-US" altLang="ko-KR" b="1" dirty="0" smtClean="0">
                <a:solidFill>
                  <a:srgbClr val="0070C0"/>
                </a:solidFill>
                <a:latin typeface="Rix다람쥐 M" pitchFamily="18" charset="-127"/>
                <a:ea typeface="Rix다람쥐 M" pitchFamily="18" charset="-127"/>
              </a:rPr>
              <a:t/>
            </a:r>
            <a:br>
              <a:rPr lang="en-US" altLang="ko-KR" b="1" dirty="0" smtClean="0">
                <a:solidFill>
                  <a:srgbClr val="0070C0"/>
                </a:solidFill>
                <a:latin typeface="Rix다람쥐 M" pitchFamily="18" charset="-127"/>
                <a:ea typeface="Rix다람쥐 M" pitchFamily="18" charset="-127"/>
              </a:rPr>
            </a:br>
            <a:r>
              <a:rPr lang="ko-KR" altLang="en-US" b="1" dirty="0" smtClean="0">
                <a:solidFill>
                  <a:srgbClr val="0070C0"/>
                </a:solidFill>
                <a:latin typeface="Rix다람쥐 M" pitchFamily="18" charset="-127"/>
                <a:ea typeface="Rix다람쥐 M" pitchFamily="18" charset="-127"/>
              </a:rPr>
              <a:t>즐거운 학교</a:t>
            </a:r>
            <a:r>
              <a:rPr lang="en-US" altLang="ko-KR" b="1" dirty="0" smtClean="0">
                <a:solidFill>
                  <a:srgbClr val="0070C0"/>
                </a:solidFill>
                <a:latin typeface="Rix다람쥐 M" pitchFamily="18" charset="-127"/>
                <a:ea typeface="Rix다람쥐 M" pitchFamily="18" charset="-127"/>
              </a:rPr>
              <a:t/>
            </a:r>
            <a:br>
              <a:rPr lang="en-US" altLang="ko-KR" b="1" dirty="0" smtClean="0">
                <a:solidFill>
                  <a:srgbClr val="0070C0"/>
                </a:solidFill>
                <a:latin typeface="Rix다람쥐 M" pitchFamily="18" charset="-127"/>
                <a:ea typeface="Rix다람쥐 M" pitchFamily="18" charset="-127"/>
              </a:rPr>
            </a:br>
            <a:r>
              <a:rPr lang="ko-KR" altLang="en-US" b="1" dirty="0" smtClean="0">
                <a:solidFill>
                  <a:srgbClr val="0070C0"/>
                </a:solidFill>
                <a:latin typeface="Rix다람쥐 M" pitchFamily="18" charset="-127"/>
                <a:ea typeface="Rix다람쥐 M" pitchFamily="18" charset="-127"/>
              </a:rPr>
              <a:t>여러분의 관심과 이해가</a:t>
            </a:r>
            <a:r>
              <a:rPr lang="en-US" altLang="ko-KR" b="1" dirty="0" smtClean="0">
                <a:solidFill>
                  <a:srgbClr val="0070C0"/>
                </a:solidFill>
                <a:latin typeface="Rix다람쥐 M" pitchFamily="18" charset="-127"/>
                <a:ea typeface="Rix다람쥐 M" pitchFamily="18" charset="-127"/>
              </a:rPr>
              <a:t/>
            </a:r>
            <a:br>
              <a:rPr lang="en-US" altLang="ko-KR" b="1" dirty="0" smtClean="0">
                <a:solidFill>
                  <a:srgbClr val="0070C0"/>
                </a:solidFill>
                <a:latin typeface="Rix다람쥐 M" pitchFamily="18" charset="-127"/>
                <a:ea typeface="Rix다람쥐 M" pitchFamily="18" charset="-127"/>
              </a:rPr>
            </a:br>
            <a:r>
              <a:rPr lang="ko-KR" altLang="en-US" b="1" dirty="0" smtClean="0">
                <a:solidFill>
                  <a:srgbClr val="0070C0"/>
                </a:solidFill>
                <a:latin typeface="Rix다람쥐 M" pitchFamily="18" charset="-127"/>
                <a:ea typeface="Rix다람쥐 M" pitchFamily="18" charset="-127"/>
              </a:rPr>
              <a:t>만들어 갑니다</a:t>
            </a:r>
            <a:r>
              <a:rPr lang="en-US" altLang="ko-KR" b="1" dirty="0" smtClean="0">
                <a:solidFill>
                  <a:srgbClr val="0070C0"/>
                </a:solidFill>
              </a:rPr>
              <a:t>.</a:t>
            </a:r>
            <a:br>
              <a:rPr lang="en-US" altLang="ko-KR" b="1" dirty="0" smtClean="0">
                <a:solidFill>
                  <a:srgbClr val="0070C0"/>
                </a:solidFill>
              </a:rPr>
            </a:br>
            <a:r>
              <a:rPr lang="en-US" altLang="ko-KR" b="1" dirty="0" smtClean="0">
                <a:solidFill>
                  <a:srgbClr val="0070C0"/>
                </a:solidFill>
              </a:rPr>
              <a:t/>
            </a:r>
            <a:br>
              <a:rPr lang="en-US" altLang="ko-KR" b="1" dirty="0" smtClean="0">
                <a:solidFill>
                  <a:srgbClr val="0070C0"/>
                </a:solidFill>
              </a:rPr>
            </a:br>
            <a:r>
              <a:rPr lang="en-US" altLang="ko-KR" b="1" dirty="0" smtClean="0">
                <a:solidFill>
                  <a:srgbClr val="C00000"/>
                </a:solidFill>
                <a:latin typeface="FangSong" pitchFamily="49" charset="-122"/>
                <a:ea typeface="FangSong" pitchFamily="49" charset="-122"/>
              </a:rPr>
              <a:t>Caring is giving </a:t>
            </a:r>
            <a:br>
              <a:rPr lang="en-US" altLang="ko-KR" b="1" dirty="0" smtClean="0">
                <a:solidFill>
                  <a:srgbClr val="C00000"/>
                </a:solidFill>
                <a:latin typeface="FangSong" pitchFamily="49" charset="-122"/>
                <a:ea typeface="FangSong" pitchFamily="49" charset="-122"/>
              </a:rPr>
            </a:br>
            <a:r>
              <a:rPr lang="en-US" altLang="ko-KR" b="1" dirty="0" smtClean="0">
                <a:solidFill>
                  <a:srgbClr val="C00000"/>
                </a:solidFill>
                <a:latin typeface="FangSong" pitchFamily="49" charset="-122"/>
                <a:ea typeface="FangSong" pitchFamily="49" charset="-122"/>
              </a:rPr>
              <a:t>love and attention </a:t>
            </a:r>
            <a:br>
              <a:rPr lang="en-US" altLang="ko-KR" b="1" dirty="0" smtClean="0">
                <a:solidFill>
                  <a:srgbClr val="C00000"/>
                </a:solidFill>
                <a:latin typeface="FangSong" pitchFamily="49" charset="-122"/>
                <a:ea typeface="FangSong" pitchFamily="49" charset="-122"/>
              </a:rPr>
            </a:br>
            <a:r>
              <a:rPr lang="en-US" altLang="ko-KR" b="1" dirty="0" smtClean="0">
                <a:solidFill>
                  <a:srgbClr val="C00000"/>
                </a:solidFill>
                <a:latin typeface="FangSong" pitchFamily="49" charset="-122"/>
                <a:ea typeface="FangSong" pitchFamily="49" charset="-122"/>
              </a:rPr>
              <a:t>to the world around you.^^</a:t>
            </a:r>
            <a:endParaRPr lang="ko-KR" altLang="en-US" b="1" dirty="0">
              <a:solidFill>
                <a:srgbClr val="C00000"/>
              </a:solidFill>
              <a:latin typeface="FangSong" pitchFamily="49" charset="-122"/>
              <a:ea typeface="HyhwpEQ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93" name="Rectangle 9"/>
          <p:cNvSpPr>
            <a:spLocks noChangeArrowheads="1"/>
          </p:cNvSpPr>
          <p:nvPr/>
        </p:nvSpPr>
        <p:spPr bwMode="auto">
          <a:xfrm>
            <a:off x="899592" y="332656"/>
            <a:ext cx="7200900" cy="5638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ko-KR" sz="3200" b="1" dirty="0"/>
              <a:t>                 </a:t>
            </a:r>
            <a:r>
              <a:rPr lang="ko-KR" altLang="en-US" sz="3200" b="1" dirty="0">
                <a:latin typeface="HY목판L" pitchFamily="18" charset="-127"/>
                <a:ea typeface="HY목판L" pitchFamily="18" charset="-127"/>
              </a:rPr>
              <a:t>서</a:t>
            </a:r>
            <a:r>
              <a:rPr lang="ko-KR" altLang="en-US" sz="3200" b="1" dirty="0">
                <a:latin typeface="Arial"/>
                <a:ea typeface="HY목판L" pitchFamily="18" charset="-127"/>
              </a:rPr>
              <a:t>  </a:t>
            </a:r>
            <a:r>
              <a:rPr lang="ko-KR" altLang="en-US" sz="3200" b="1" dirty="0">
                <a:latin typeface="HY목판L" pitchFamily="18" charset="-127"/>
                <a:ea typeface="HY목판L" pitchFamily="18" charset="-127"/>
              </a:rPr>
              <a:t> 약</a:t>
            </a:r>
            <a:r>
              <a:rPr lang="ko-KR" altLang="en-US" sz="3200" b="1" dirty="0">
                <a:latin typeface="Arial"/>
                <a:ea typeface="HY목판L" pitchFamily="18" charset="-127"/>
              </a:rPr>
              <a:t>  </a:t>
            </a:r>
            <a:r>
              <a:rPr lang="ko-KR" altLang="en-US" sz="3200" b="1" dirty="0">
                <a:latin typeface="HY목판L" pitchFamily="18" charset="-127"/>
                <a:ea typeface="HY목판L" pitchFamily="18" charset="-127"/>
              </a:rPr>
              <a:t> 서 </a:t>
            </a:r>
            <a:br>
              <a:rPr lang="ko-KR" altLang="en-US" sz="3200" b="1" dirty="0">
                <a:latin typeface="HY목판L" pitchFamily="18" charset="-127"/>
                <a:ea typeface="HY목판L" pitchFamily="18" charset="-127"/>
              </a:rPr>
            </a:br>
            <a:endParaRPr lang="ko-KR" altLang="en-US" sz="3200" b="1" dirty="0">
              <a:latin typeface="HY목판L" pitchFamily="18" charset="-127"/>
              <a:ea typeface="HY목판L" pitchFamily="18" charset="-127"/>
            </a:endParaRPr>
          </a:p>
          <a:p>
            <a:pPr algn="l"/>
            <a:r>
              <a:rPr lang="ko-KR" altLang="en-US" sz="2000" b="1" dirty="0">
                <a:latin typeface="HY목판L" pitchFamily="18" charset="-127"/>
                <a:ea typeface="HY목판L" pitchFamily="18" charset="-127"/>
              </a:rPr>
              <a:t>            본인은</a:t>
            </a:r>
            <a:r>
              <a:rPr lang="ko-KR" altLang="en-US" sz="2000" b="1" dirty="0">
                <a:latin typeface="Arial"/>
                <a:ea typeface="HY목판L" pitchFamily="18" charset="-127"/>
              </a:rPr>
              <a:t>  </a:t>
            </a:r>
            <a:r>
              <a:rPr lang="ko-KR" altLang="en-US" sz="2000" b="1" dirty="0">
                <a:latin typeface="HY목판L" pitchFamily="18" charset="-127"/>
                <a:ea typeface="HY목판L" pitchFamily="18" charset="-127"/>
              </a:rPr>
              <a:t> </a:t>
            </a:r>
            <a:r>
              <a:rPr lang="ko-KR" altLang="en-US" sz="2000" b="1" u="sng" dirty="0">
                <a:latin typeface="HY목판L" pitchFamily="18" charset="-127"/>
                <a:ea typeface="HY목판L" pitchFamily="18" charset="-127"/>
              </a:rPr>
              <a:t>     </a:t>
            </a:r>
            <a:r>
              <a:rPr lang="ko-KR" altLang="en-US" sz="2000" b="1" dirty="0">
                <a:latin typeface="HY목판L" pitchFamily="18" charset="-127"/>
                <a:ea typeface="HY목판L" pitchFamily="18" charset="-127"/>
              </a:rPr>
              <a:t>학교 학생으로서 재학 기간 동안 </a:t>
            </a:r>
          </a:p>
          <a:p>
            <a:pPr algn="l"/>
            <a:r>
              <a:rPr lang="ko-KR" altLang="en-US" sz="2000" b="1" dirty="0">
                <a:latin typeface="HY목판L" pitchFamily="18" charset="-127"/>
                <a:ea typeface="HY목판L" pitchFamily="18" charset="-127"/>
              </a:rPr>
              <a:t>            아래의 사항을 성실히 지킬 것을 서약합니다</a:t>
            </a:r>
            <a:r>
              <a:rPr lang="en-US" altLang="ko-KR" sz="2000" b="1" dirty="0">
                <a:latin typeface="HY목판L" pitchFamily="18" charset="-127"/>
                <a:ea typeface="HY목판L" pitchFamily="18" charset="-127"/>
              </a:rPr>
              <a:t>. </a:t>
            </a:r>
          </a:p>
          <a:p>
            <a:pPr algn="l"/>
            <a:endParaRPr lang="en-US" altLang="ko-KR" sz="2000" b="1" dirty="0">
              <a:latin typeface="HY목판L" pitchFamily="18" charset="-127"/>
              <a:ea typeface="HY목판L" pitchFamily="18" charset="-127"/>
            </a:endParaRPr>
          </a:p>
          <a:p>
            <a:pPr algn="l"/>
            <a:r>
              <a:rPr lang="ko-KR" altLang="en-US" sz="2000" b="1" dirty="0">
                <a:latin typeface="HY목판L" pitchFamily="18" charset="-127"/>
                <a:ea typeface="HY목판L" pitchFamily="18" charset="-127"/>
              </a:rPr>
              <a:t>하나</a:t>
            </a:r>
            <a:r>
              <a:rPr lang="en-US" altLang="ko-KR" sz="2000" b="1" dirty="0">
                <a:latin typeface="HY목판L" pitchFamily="18" charset="-127"/>
                <a:ea typeface="HY목판L" pitchFamily="18" charset="-127"/>
              </a:rPr>
              <a:t>. </a:t>
            </a:r>
            <a:r>
              <a:rPr lang="ko-KR" altLang="en-US" sz="2000" b="1" dirty="0">
                <a:latin typeface="HY목판L" pitchFamily="18" charset="-127"/>
                <a:ea typeface="HY목판L" pitchFamily="18" charset="-127"/>
              </a:rPr>
              <a:t>폭력행위를 하지 않겠습니다</a:t>
            </a:r>
            <a:r>
              <a:rPr lang="en-US" altLang="ko-KR" sz="2000" b="1" dirty="0">
                <a:latin typeface="HY목판L" pitchFamily="18" charset="-127"/>
                <a:ea typeface="HY목판L" pitchFamily="18" charset="-127"/>
              </a:rPr>
              <a:t>. </a:t>
            </a:r>
          </a:p>
          <a:p>
            <a:pPr algn="l"/>
            <a:endParaRPr lang="en-US" altLang="ko-KR" sz="2000" b="1" dirty="0">
              <a:latin typeface="HY목판L" pitchFamily="18" charset="-127"/>
              <a:ea typeface="HY목판L" pitchFamily="18" charset="-127"/>
            </a:endParaRPr>
          </a:p>
          <a:p>
            <a:pPr algn="l"/>
            <a:r>
              <a:rPr lang="ko-KR" altLang="en-US" sz="2000" b="1" dirty="0">
                <a:latin typeface="HY목판L" pitchFamily="18" charset="-127"/>
                <a:ea typeface="HY목판L" pitchFamily="18" charset="-127"/>
              </a:rPr>
              <a:t>하나</a:t>
            </a:r>
            <a:r>
              <a:rPr lang="en-US" altLang="ko-KR" sz="2000" b="1" dirty="0">
                <a:latin typeface="HY목판L" pitchFamily="18" charset="-127"/>
                <a:ea typeface="HY목판L" pitchFamily="18" charset="-127"/>
              </a:rPr>
              <a:t>. </a:t>
            </a:r>
            <a:r>
              <a:rPr lang="ko-KR" altLang="en-US" sz="2000" b="1" dirty="0">
                <a:latin typeface="HY목판L" pitchFamily="18" charset="-127"/>
                <a:ea typeface="HY목판L" pitchFamily="18" charset="-127"/>
              </a:rPr>
              <a:t>남을 따돌리거나 괴롭히는 행위를 하지 않겠습니다</a:t>
            </a:r>
            <a:r>
              <a:rPr lang="en-US" altLang="ko-KR" sz="2000" b="1" dirty="0">
                <a:latin typeface="HY목판L" pitchFamily="18" charset="-127"/>
                <a:ea typeface="HY목판L" pitchFamily="18" charset="-127"/>
              </a:rPr>
              <a:t>. </a:t>
            </a:r>
          </a:p>
          <a:p>
            <a:pPr algn="l"/>
            <a:endParaRPr lang="en-US" altLang="ko-KR" sz="2000" b="1" dirty="0">
              <a:latin typeface="HY목판L" pitchFamily="18" charset="-127"/>
              <a:ea typeface="HY목판L" pitchFamily="18" charset="-127"/>
            </a:endParaRPr>
          </a:p>
          <a:p>
            <a:pPr algn="l"/>
            <a:r>
              <a:rPr lang="ko-KR" altLang="en-US" sz="2000" b="1" dirty="0">
                <a:latin typeface="HY목판L" pitchFamily="18" charset="-127"/>
                <a:ea typeface="HY목판L" pitchFamily="18" charset="-127"/>
              </a:rPr>
              <a:t>하나</a:t>
            </a:r>
            <a:r>
              <a:rPr lang="en-US" altLang="ko-KR" sz="2000" b="1" dirty="0">
                <a:latin typeface="HY목판L" pitchFamily="18" charset="-127"/>
                <a:ea typeface="HY목판L" pitchFamily="18" charset="-127"/>
              </a:rPr>
              <a:t>. </a:t>
            </a:r>
            <a:r>
              <a:rPr lang="ko-KR" altLang="en-US" sz="2000" b="1" dirty="0">
                <a:latin typeface="HY목판L" pitchFamily="18" charset="-127"/>
                <a:ea typeface="HY목판L" pitchFamily="18" charset="-127"/>
              </a:rPr>
              <a:t>남의 금품을 빼앗는 행위를 하지 않겠습니다</a:t>
            </a:r>
            <a:r>
              <a:rPr lang="en-US" altLang="ko-KR" sz="2000" b="1" dirty="0">
                <a:latin typeface="HY목판L" pitchFamily="18" charset="-127"/>
                <a:ea typeface="HY목판L" pitchFamily="18" charset="-127"/>
              </a:rPr>
              <a:t>. </a:t>
            </a:r>
          </a:p>
          <a:p>
            <a:pPr algn="l"/>
            <a:endParaRPr lang="en-US" altLang="ko-KR" sz="2000" b="1" dirty="0">
              <a:latin typeface="HY목판L" pitchFamily="18" charset="-127"/>
              <a:ea typeface="HY목판L" pitchFamily="18" charset="-127"/>
            </a:endParaRPr>
          </a:p>
          <a:p>
            <a:pPr algn="l"/>
            <a:r>
              <a:rPr lang="ko-KR" altLang="en-US" sz="2000" b="1" dirty="0">
                <a:latin typeface="HY목판L" pitchFamily="18" charset="-127"/>
                <a:ea typeface="HY목판L" pitchFamily="18" charset="-127"/>
              </a:rPr>
              <a:t>하나</a:t>
            </a:r>
            <a:r>
              <a:rPr lang="en-US" altLang="ko-KR" sz="2000" b="1" dirty="0">
                <a:latin typeface="HY목판L" pitchFamily="18" charset="-127"/>
                <a:ea typeface="HY목판L" pitchFamily="18" charset="-127"/>
              </a:rPr>
              <a:t>. </a:t>
            </a:r>
            <a:r>
              <a:rPr lang="ko-KR" altLang="en-US" sz="2000" b="1" dirty="0">
                <a:latin typeface="HY목판L" pitchFamily="18" charset="-127"/>
                <a:ea typeface="HY목판L" pitchFamily="18" charset="-127"/>
              </a:rPr>
              <a:t>어떠한 비행집단에도 가담하지 않겠습니다</a:t>
            </a:r>
            <a:r>
              <a:rPr lang="en-US" altLang="ko-KR" sz="2000" b="1" dirty="0">
                <a:latin typeface="HY목판L" pitchFamily="18" charset="-127"/>
                <a:ea typeface="HY목판L" pitchFamily="18" charset="-127"/>
              </a:rPr>
              <a:t>. </a:t>
            </a:r>
          </a:p>
          <a:p>
            <a:pPr algn="l"/>
            <a:endParaRPr lang="en-US" altLang="ko-KR" sz="2000" b="1" dirty="0">
              <a:latin typeface="HY목판L" pitchFamily="18" charset="-127"/>
              <a:ea typeface="HY목판L" pitchFamily="18" charset="-127"/>
            </a:endParaRPr>
          </a:p>
          <a:p>
            <a:pPr algn="l"/>
            <a:r>
              <a:rPr lang="ko-KR" altLang="en-US" sz="2000" b="1" dirty="0">
                <a:latin typeface="HY목판L" pitchFamily="18" charset="-127"/>
                <a:ea typeface="HY목판L" pitchFamily="18" charset="-127"/>
              </a:rPr>
              <a:t>하나</a:t>
            </a:r>
            <a:r>
              <a:rPr lang="en-US" altLang="ko-KR" sz="2000" b="1" dirty="0">
                <a:latin typeface="HY목판L" pitchFamily="18" charset="-127"/>
                <a:ea typeface="HY목판L" pitchFamily="18" charset="-127"/>
              </a:rPr>
              <a:t>. </a:t>
            </a:r>
            <a:r>
              <a:rPr lang="ko-KR" altLang="en-US" sz="2000" b="1" dirty="0">
                <a:latin typeface="HY목판L" pitchFamily="18" charset="-127"/>
                <a:ea typeface="HY목판L" pitchFamily="18" charset="-127"/>
              </a:rPr>
              <a:t>어려운 친구를 돕고</a:t>
            </a:r>
            <a:r>
              <a:rPr lang="en-US" altLang="ko-KR" sz="2000" b="1" dirty="0">
                <a:latin typeface="HY목판L" pitchFamily="18" charset="-127"/>
                <a:ea typeface="HY목판L" pitchFamily="18" charset="-127"/>
              </a:rPr>
              <a:t>, </a:t>
            </a:r>
            <a:r>
              <a:rPr lang="ko-KR" altLang="en-US" sz="2000" b="1" dirty="0">
                <a:latin typeface="HY목판L" pitchFamily="18" charset="-127"/>
                <a:ea typeface="HY목판L" pitchFamily="18" charset="-127"/>
              </a:rPr>
              <a:t>청소년폭력예방에 힘쓰겠습니다</a:t>
            </a:r>
            <a:r>
              <a:rPr lang="en-US" altLang="ko-KR" sz="2000" b="1" dirty="0">
                <a:latin typeface="HY목판L" pitchFamily="18" charset="-127"/>
                <a:ea typeface="HY목판L" pitchFamily="18" charset="-127"/>
              </a:rPr>
              <a:t>. </a:t>
            </a:r>
          </a:p>
          <a:p>
            <a:pPr algn="l"/>
            <a:endParaRPr lang="en-US" altLang="ko-KR" sz="2000" b="1" dirty="0">
              <a:latin typeface="HY목판L" pitchFamily="18" charset="-127"/>
              <a:ea typeface="HY목판L" pitchFamily="18" charset="-127"/>
            </a:endParaRPr>
          </a:p>
          <a:p>
            <a:pPr algn="l"/>
            <a:r>
              <a:rPr lang="en-US" altLang="ko-KR" sz="2000" b="1" dirty="0">
                <a:latin typeface="HY목판L" pitchFamily="18" charset="-127"/>
                <a:ea typeface="HY목판L" pitchFamily="18" charset="-127"/>
              </a:rPr>
              <a:t>                        </a:t>
            </a:r>
            <a:r>
              <a:rPr lang="en-US" altLang="ko-KR" sz="2000" b="1" dirty="0" smtClean="0">
                <a:latin typeface="HY목판L" pitchFamily="18" charset="-127"/>
                <a:ea typeface="HY목판L" pitchFamily="18" charset="-127"/>
              </a:rPr>
              <a:t>201</a:t>
            </a:r>
            <a:r>
              <a:rPr lang="en-US" altLang="ko-KR" sz="2000" b="1" dirty="0">
                <a:latin typeface="Arial"/>
                <a:ea typeface="HY목판L" pitchFamily="18" charset="-127"/>
              </a:rPr>
              <a:t>   </a:t>
            </a:r>
            <a:r>
              <a:rPr lang="en-US" altLang="ko-KR" sz="2000" b="1" dirty="0">
                <a:latin typeface="HY목판L" pitchFamily="18" charset="-127"/>
                <a:ea typeface="HY목판L" pitchFamily="18" charset="-127"/>
              </a:rPr>
              <a:t> </a:t>
            </a:r>
            <a:r>
              <a:rPr lang="ko-KR" altLang="en-US" sz="2000" b="1" dirty="0">
                <a:latin typeface="HY목판L" pitchFamily="18" charset="-127"/>
                <a:ea typeface="HY목판L" pitchFamily="18" charset="-127"/>
              </a:rPr>
              <a:t>년</a:t>
            </a:r>
            <a:r>
              <a:rPr lang="ko-KR" altLang="en-US" sz="2000" b="1" dirty="0">
                <a:latin typeface="Arial"/>
                <a:ea typeface="HY목판L" pitchFamily="18" charset="-127"/>
              </a:rPr>
              <a:t>    </a:t>
            </a:r>
            <a:r>
              <a:rPr lang="ko-KR" altLang="en-US" sz="2000" b="1" dirty="0">
                <a:latin typeface="HY목판L" pitchFamily="18" charset="-127"/>
                <a:ea typeface="HY목판L" pitchFamily="18" charset="-127"/>
              </a:rPr>
              <a:t> 월</a:t>
            </a:r>
            <a:r>
              <a:rPr lang="ko-KR" altLang="en-US" sz="2000" b="1" dirty="0">
                <a:latin typeface="Arial"/>
                <a:ea typeface="HY목판L" pitchFamily="18" charset="-127"/>
              </a:rPr>
              <a:t>       </a:t>
            </a:r>
            <a:r>
              <a:rPr lang="ko-KR" altLang="en-US" sz="2000" b="1" dirty="0">
                <a:latin typeface="HY목판L" pitchFamily="18" charset="-127"/>
                <a:ea typeface="HY목판L" pitchFamily="18" charset="-127"/>
              </a:rPr>
              <a:t> 일  </a:t>
            </a:r>
          </a:p>
          <a:p>
            <a:pPr algn="l"/>
            <a:r>
              <a:rPr lang="ko-KR" altLang="en-US" sz="2000" b="1" dirty="0">
                <a:latin typeface="HY목판L" pitchFamily="18" charset="-127"/>
                <a:ea typeface="HY목판L" pitchFamily="18" charset="-127"/>
              </a:rPr>
              <a:t>          </a:t>
            </a:r>
            <a:r>
              <a:rPr lang="ko-KR" altLang="en-US" sz="2000" b="1" u="sng" dirty="0">
                <a:latin typeface="Arial"/>
                <a:ea typeface="HY목판L" pitchFamily="18" charset="-127"/>
              </a:rPr>
              <a:t>        </a:t>
            </a:r>
            <a:r>
              <a:rPr lang="ko-KR" altLang="en-US" sz="2000" b="1" u="sng" dirty="0">
                <a:latin typeface="HY목판L" pitchFamily="18" charset="-127"/>
                <a:ea typeface="HY목판L" pitchFamily="18" charset="-127"/>
              </a:rPr>
              <a:t> </a:t>
            </a:r>
            <a:r>
              <a:rPr lang="ko-KR" altLang="en-US" sz="2000" b="1" dirty="0">
                <a:latin typeface="HY목판L" pitchFamily="18" charset="-127"/>
                <a:ea typeface="HY목판L" pitchFamily="18" charset="-127"/>
              </a:rPr>
              <a:t>학교</a:t>
            </a:r>
            <a:r>
              <a:rPr lang="ko-KR" altLang="en-US" sz="2000" b="1" dirty="0">
                <a:latin typeface="Arial"/>
                <a:ea typeface="HY목판L" pitchFamily="18" charset="-127"/>
              </a:rPr>
              <a:t>  </a:t>
            </a:r>
            <a:r>
              <a:rPr lang="ko-KR" altLang="en-US" sz="2000" b="1" dirty="0">
                <a:latin typeface="HY목판L" pitchFamily="18" charset="-127"/>
                <a:ea typeface="HY목판L" pitchFamily="18" charset="-127"/>
              </a:rPr>
              <a:t> </a:t>
            </a:r>
            <a:r>
              <a:rPr lang="ko-KR" altLang="en-US" sz="2000" b="1" u="sng" dirty="0">
                <a:latin typeface="Arial"/>
                <a:ea typeface="HY목판L" pitchFamily="18" charset="-127"/>
              </a:rPr>
              <a:t>    </a:t>
            </a:r>
            <a:r>
              <a:rPr lang="ko-KR" altLang="en-US" sz="2000" b="1" u="sng" dirty="0">
                <a:latin typeface="HY목판L" pitchFamily="18" charset="-127"/>
                <a:ea typeface="HY목판L" pitchFamily="18" charset="-127"/>
              </a:rPr>
              <a:t> </a:t>
            </a:r>
            <a:r>
              <a:rPr lang="ko-KR" altLang="en-US" sz="2000" b="1" dirty="0">
                <a:latin typeface="HY목판L" pitchFamily="18" charset="-127"/>
                <a:ea typeface="HY목판L" pitchFamily="18" charset="-127"/>
              </a:rPr>
              <a:t>학년</a:t>
            </a:r>
            <a:r>
              <a:rPr lang="ko-KR" altLang="en-US" sz="2000" b="1" dirty="0">
                <a:latin typeface="Arial"/>
                <a:ea typeface="HY목판L" pitchFamily="18" charset="-127"/>
              </a:rPr>
              <a:t> </a:t>
            </a:r>
            <a:r>
              <a:rPr lang="ko-KR" altLang="en-US" sz="2000" b="1" dirty="0">
                <a:latin typeface="HY목판L" pitchFamily="18" charset="-127"/>
                <a:ea typeface="HY목판L" pitchFamily="18" charset="-127"/>
              </a:rPr>
              <a:t> </a:t>
            </a:r>
            <a:r>
              <a:rPr lang="ko-KR" altLang="en-US" sz="2000" b="1" u="sng" dirty="0">
                <a:latin typeface="Arial"/>
                <a:ea typeface="HY목판L" pitchFamily="18" charset="-127"/>
              </a:rPr>
              <a:t>    </a:t>
            </a:r>
            <a:r>
              <a:rPr lang="ko-KR" altLang="en-US" sz="2000" b="1" u="sng" dirty="0">
                <a:latin typeface="HY목판L" pitchFamily="18" charset="-127"/>
                <a:ea typeface="HY목판L" pitchFamily="18" charset="-127"/>
              </a:rPr>
              <a:t> </a:t>
            </a:r>
            <a:r>
              <a:rPr lang="ko-KR" altLang="en-US" sz="2000" b="1" dirty="0">
                <a:latin typeface="HY목판L" pitchFamily="18" charset="-127"/>
                <a:ea typeface="HY목판L" pitchFamily="18" charset="-127"/>
              </a:rPr>
              <a:t>반</a:t>
            </a:r>
            <a:r>
              <a:rPr lang="ko-KR" altLang="en-US" sz="2000" b="1" dirty="0">
                <a:latin typeface="Arial"/>
                <a:ea typeface="HY목판L" pitchFamily="18" charset="-127"/>
              </a:rPr>
              <a:t>  </a:t>
            </a:r>
            <a:r>
              <a:rPr lang="ko-KR" altLang="en-US" sz="2000" b="1" dirty="0">
                <a:latin typeface="HY목판L" pitchFamily="18" charset="-127"/>
                <a:ea typeface="HY목판L" pitchFamily="18" charset="-127"/>
              </a:rPr>
              <a:t> 이름</a:t>
            </a:r>
            <a:r>
              <a:rPr lang="ko-KR" altLang="en-US" sz="2000" b="1" u="sng" dirty="0">
                <a:latin typeface="Arial"/>
                <a:ea typeface="HY목판L" pitchFamily="18" charset="-127"/>
              </a:rPr>
              <a:t>        </a:t>
            </a:r>
            <a:r>
              <a:rPr lang="ko-KR" altLang="en-US" sz="2000" b="1" u="sng" dirty="0">
                <a:latin typeface="HY목판L" pitchFamily="18" charset="-127"/>
                <a:ea typeface="HY목판L" pitchFamily="18" charset="-127"/>
              </a:rPr>
              <a:t> </a:t>
            </a:r>
            <a:r>
              <a:rPr lang="en-US" altLang="ko-KR" sz="2000" b="1" dirty="0">
                <a:latin typeface="HY목판L" pitchFamily="18" charset="-127"/>
                <a:ea typeface="HY목판L" pitchFamily="18" charset="-127"/>
              </a:rPr>
              <a:t>(</a:t>
            </a:r>
            <a:r>
              <a:rPr lang="ko-KR" altLang="en-US" sz="2000" b="1" dirty="0">
                <a:latin typeface="HY목판L" pitchFamily="18" charset="-127"/>
                <a:ea typeface="HY목판L" pitchFamily="18" charset="-127"/>
              </a:rPr>
              <a:t>인</a:t>
            </a:r>
            <a:r>
              <a:rPr lang="en-US" altLang="ko-KR" sz="2000" b="1" dirty="0">
                <a:latin typeface="HY목판L" pitchFamily="18" charset="-127"/>
                <a:ea typeface="HY목판L" pitchFamily="18" charset="-127"/>
              </a:rPr>
              <a:t>)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67544" y="836712"/>
            <a:ext cx="8459788" cy="7921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6000" b="0" dirty="0" smtClean="0">
                <a:solidFill>
                  <a:schemeClr val="tx2"/>
                </a:solidFill>
                <a:latin typeface="Rix다람쥐 M" pitchFamily="18" charset="-127"/>
                <a:ea typeface="Rix다람쥐 M" pitchFamily="18" charset="-127"/>
              </a:rPr>
              <a:t>&lt;</a:t>
            </a:r>
            <a:r>
              <a:rPr lang="ko-KR" altLang="en-US" sz="6000" b="0" dirty="0" smtClean="0">
                <a:solidFill>
                  <a:schemeClr val="tx2"/>
                </a:solidFill>
                <a:latin typeface="Rix다람쥐 M" pitchFamily="18" charset="-127"/>
                <a:ea typeface="Rix다람쥐 M" pitchFamily="18" charset="-127"/>
              </a:rPr>
              <a:t>참고 자료</a:t>
            </a:r>
            <a:r>
              <a:rPr lang="en-US" altLang="ko-KR" sz="6000" b="0" dirty="0" smtClean="0">
                <a:solidFill>
                  <a:schemeClr val="tx2"/>
                </a:solidFill>
                <a:latin typeface="Rix다람쥐 M" pitchFamily="18" charset="-127"/>
                <a:ea typeface="Rix다람쥐 M" pitchFamily="18" charset="-127"/>
              </a:rPr>
              <a:t>&gt;</a:t>
            </a:r>
            <a:endParaRPr lang="en-US" altLang="ko-KR" sz="6000" b="0" dirty="0">
              <a:solidFill>
                <a:schemeClr val="tx2"/>
              </a:solidFill>
              <a:latin typeface="Rix다람쥐 M" pitchFamily="18" charset="-127"/>
              <a:ea typeface="Rix다람쥐 M" pitchFamily="18" charset="-127"/>
            </a:endParaRPr>
          </a:p>
        </p:txBody>
      </p:sp>
      <p:sp>
        <p:nvSpPr>
          <p:cNvPr id="396292" name="Rectangle 4"/>
          <p:cNvSpPr>
            <a:spLocks noChangeArrowheads="1"/>
          </p:cNvSpPr>
          <p:nvPr/>
        </p:nvSpPr>
        <p:spPr bwMode="auto">
          <a:xfrm>
            <a:off x="2768149" y="2781300"/>
            <a:ext cx="4164923" cy="32932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4800" b="1" dirty="0" smtClean="0">
                <a:solidFill>
                  <a:schemeClr val="tx2"/>
                </a:solidFill>
                <a:latin typeface="Rix다람쥐 M" pitchFamily="18" charset="-127"/>
                <a:ea typeface="Rix다람쥐 M" pitchFamily="18" charset="-127"/>
              </a:rPr>
              <a:t>&lt;</a:t>
            </a:r>
            <a:r>
              <a:rPr lang="ko-KR" altLang="en-US" sz="4800" b="1" dirty="0" smtClean="0">
                <a:solidFill>
                  <a:schemeClr val="tx2"/>
                </a:solidFill>
                <a:latin typeface="Rix다람쥐 M" pitchFamily="18" charset="-127"/>
                <a:ea typeface="Rix다람쥐 M" pitchFamily="18" charset="-127"/>
              </a:rPr>
              <a:t>동영상 출처</a:t>
            </a:r>
            <a:r>
              <a:rPr lang="en-US" altLang="ko-KR" sz="4800" b="1" dirty="0" smtClean="0">
                <a:solidFill>
                  <a:schemeClr val="tx2"/>
                </a:solidFill>
                <a:latin typeface="Rix다람쥐 M" pitchFamily="18" charset="-127"/>
                <a:ea typeface="Rix다람쥐 M" pitchFamily="18" charset="-127"/>
              </a:rPr>
              <a:t>&gt;</a:t>
            </a:r>
          </a:p>
          <a:p>
            <a:endParaRPr lang="en-US" altLang="ko-KR" sz="800" b="1" dirty="0" smtClean="0">
              <a:latin typeface="Rix다람쥐 M" pitchFamily="18" charset="-127"/>
              <a:ea typeface="Rix다람쥐 M" pitchFamily="18" charset="-127"/>
            </a:endParaRPr>
          </a:p>
          <a:p>
            <a:endParaRPr lang="en-US" altLang="ko-KR" sz="800" b="1" dirty="0" smtClean="0">
              <a:latin typeface="Rix다람쥐 M" pitchFamily="18" charset="-127"/>
              <a:ea typeface="Rix다람쥐 M" pitchFamily="18" charset="-127"/>
            </a:endParaRPr>
          </a:p>
          <a:p>
            <a:r>
              <a:rPr lang="ko-KR" altLang="en-US" sz="3600" b="1" dirty="0" smtClean="0">
                <a:latin typeface="Rix다람쥐 M" pitchFamily="18" charset="-127"/>
                <a:ea typeface="Rix다람쥐 M" pitchFamily="18" charset="-127"/>
              </a:rPr>
              <a:t>그것이 알고 싶다</a:t>
            </a:r>
            <a:r>
              <a:rPr lang="en-US" altLang="ko-KR" sz="3600" b="1" dirty="0" smtClean="0">
                <a:latin typeface="Rix다람쥐 M" pitchFamily="18" charset="-127"/>
                <a:ea typeface="Rix다람쥐 M" pitchFamily="18" charset="-127"/>
              </a:rPr>
              <a:t>.</a:t>
            </a:r>
          </a:p>
          <a:p>
            <a:r>
              <a:rPr lang="ko-KR" altLang="en-US" sz="3600" b="1" dirty="0" smtClean="0">
                <a:latin typeface="Rix다람쥐 M" pitchFamily="18" charset="-127"/>
                <a:ea typeface="Rix다람쥐 M" pitchFamily="18" charset="-127"/>
              </a:rPr>
              <a:t>지식채널</a:t>
            </a:r>
            <a:endParaRPr lang="en-US" altLang="ko-KR" sz="3600" b="1" dirty="0" smtClean="0">
              <a:latin typeface="Rix다람쥐 M" pitchFamily="18" charset="-127"/>
              <a:ea typeface="Rix다람쥐 M" pitchFamily="18" charset="-127"/>
            </a:endParaRPr>
          </a:p>
          <a:p>
            <a:r>
              <a:rPr lang="ko-KR" altLang="en-US" sz="3600" b="1" dirty="0" err="1" smtClean="0">
                <a:latin typeface="Rix다람쥐 M" pitchFamily="18" charset="-127"/>
                <a:ea typeface="Rix다람쥐 M" pitchFamily="18" charset="-127"/>
              </a:rPr>
              <a:t>네이버</a:t>
            </a:r>
            <a:r>
              <a:rPr lang="ko-KR" altLang="en-US" sz="3600" b="1" dirty="0" smtClean="0">
                <a:latin typeface="Rix다람쥐 M" pitchFamily="18" charset="-127"/>
                <a:ea typeface="Rix다람쥐 M" pitchFamily="18" charset="-127"/>
              </a:rPr>
              <a:t> </a:t>
            </a:r>
            <a:r>
              <a:rPr lang="ko-KR" altLang="en-US" sz="3600" b="1" dirty="0" err="1" smtClean="0">
                <a:latin typeface="Rix다람쥐 M" pitchFamily="18" charset="-127"/>
                <a:ea typeface="Rix다람쥐 M" pitchFamily="18" charset="-127"/>
              </a:rPr>
              <a:t>블로그</a:t>
            </a:r>
            <a:endParaRPr lang="en-US" altLang="ko-KR" sz="3600" b="1" dirty="0" smtClean="0">
              <a:latin typeface="Rix다람쥐 M" pitchFamily="18" charset="-127"/>
              <a:ea typeface="Rix다람쥐 M" pitchFamily="18" charset="-127"/>
            </a:endParaRPr>
          </a:p>
          <a:p>
            <a:r>
              <a:rPr lang="en-US" altLang="ko-KR" sz="3600" b="1" dirty="0" smtClean="0">
                <a:latin typeface="Rix다람쥐 M" pitchFamily="18" charset="-127"/>
                <a:ea typeface="Rix다람쥐 M" pitchFamily="18" charset="-127"/>
              </a:rPr>
              <a:t>SBS </a:t>
            </a:r>
            <a:r>
              <a:rPr lang="ko-KR" altLang="en-US" sz="3600" b="1" dirty="0" smtClean="0">
                <a:latin typeface="Rix다람쥐 M" pitchFamily="18" charset="-127"/>
                <a:ea typeface="Rix다람쥐 M" pitchFamily="18" charset="-127"/>
              </a:rPr>
              <a:t>뉴스 동영상</a:t>
            </a:r>
            <a:endParaRPr lang="en-US" altLang="ko-KR" sz="3600" b="1" dirty="0">
              <a:latin typeface="Rix다람쥐 M" pitchFamily="18" charset="-127"/>
              <a:ea typeface="Rix다람쥐 M" pitchFamily="18" charset="-127"/>
            </a:endParaRPr>
          </a:p>
        </p:txBody>
      </p:sp>
      <p:pic>
        <p:nvPicPr>
          <p:cNvPr id="396294" name="Picture 6" descr="청예단로고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772816"/>
            <a:ext cx="5113337" cy="8445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850" y="692150"/>
            <a:ext cx="8280598" cy="2087563"/>
          </a:xfrm>
        </p:spPr>
        <p:txBody>
          <a:bodyPr/>
          <a:lstStyle/>
          <a:p>
            <a:r>
              <a:rPr lang="en-US" altLang="ko-KR" sz="4400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새굴림" pitchFamily="18" charset="-127"/>
                <a:ea typeface="새굴림" pitchFamily="18" charset="-127"/>
              </a:rPr>
              <a:t/>
            </a:r>
            <a:br>
              <a:rPr lang="en-US" altLang="ko-KR" sz="4400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새굴림" pitchFamily="18" charset="-127"/>
                <a:ea typeface="새굴림" pitchFamily="18" charset="-127"/>
              </a:rPr>
            </a:br>
            <a:r>
              <a:rPr lang="en-US" altLang="ko-KR" sz="4400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새굴림" pitchFamily="18" charset="-127"/>
                <a:ea typeface="새굴림" pitchFamily="18" charset="-127"/>
              </a:rPr>
              <a:t/>
            </a:r>
            <a:br>
              <a:rPr lang="en-US" altLang="ko-KR" sz="4400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새굴림" pitchFamily="18" charset="-127"/>
                <a:ea typeface="새굴림" pitchFamily="18" charset="-127"/>
              </a:rPr>
            </a:br>
            <a:r>
              <a:rPr lang="en-US" altLang="ko-KR" sz="4400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새굴림" pitchFamily="18" charset="-127"/>
                <a:ea typeface="새굴림" pitchFamily="18" charset="-127"/>
              </a:rPr>
              <a:t/>
            </a:r>
            <a:br>
              <a:rPr lang="en-US" altLang="ko-KR" sz="4400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새굴림" pitchFamily="18" charset="-127"/>
                <a:ea typeface="새굴림" pitchFamily="18" charset="-127"/>
              </a:rPr>
            </a:br>
            <a:r>
              <a:rPr lang="en-US" altLang="ko-KR" sz="4400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새굴림" pitchFamily="18" charset="-127"/>
                <a:ea typeface="새굴림" pitchFamily="18" charset="-127"/>
              </a:rPr>
              <a:t/>
            </a:r>
            <a:br>
              <a:rPr lang="en-US" altLang="ko-KR" sz="4400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새굴림" pitchFamily="18" charset="-127"/>
                <a:ea typeface="새굴림" pitchFamily="18" charset="-127"/>
              </a:rPr>
            </a:br>
            <a:r>
              <a:rPr lang="en-US" altLang="ko-KR" sz="60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새굴림" pitchFamily="18" charset="-127"/>
                <a:ea typeface="새굴림" pitchFamily="18" charset="-127"/>
              </a:rPr>
              <a:t>2. </a:t>
            </a:r>
            <a:r>
              <a:rPr lang="ko-KR" altLang="en-US" sz="6000" b="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ix다람쥐 M" pitchFamily="18" charset="-127"/>
                <a:ea typeface="Rix다람쥐 M" pitchFamily="18" charset="-127"/>
              </a:rPr>
              <a:t>성폭력 </a:t>
            </a:r>
            <a:r>
              <a:rPr lang="ko-KR" altLang="en-US" sz="6000" b="0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ix다람쥐 M" pitchFamily="18" charset="-127"/>
                <a:ea typeface="Rix다람쥐 M" pitchFamily="18" charset="-127"/>
              </a:rPr>
              <a:t>예방교육</a:t>
            </a:r>
          </a:p>
        </p:txBody>
      </p:sp>
      <p:sp>
        <p:nvSpPr>
          <p:cNvPr id="72721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539750" y="3500438"/>
            <a:ext cx="7776666" cy="180077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ko-KR" altLang="en-US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D개성체" pitchFamily="18" charset="-127"/>
                <a:ea typeface="MD개성체" pitchFamily="18" charset="-127"/>
              </a:rPr>
              <a:t>나</a:t>
            </a:r>
            <a:r>
              <a:rPr lang="en-US" altLang="ko-KR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D개성체" pitchFamily="18" charset="-127"/>
                <a:ea typeface="MD개성체" pitchFamily="18" charset="-127"/>
              </a:rPr>
              <a:t>너</a:t>
            </a:r>
            <a:r>
              <a:rPr lang="en-US" altLang="ko-KR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D개성체" pitchFamily="18" charset="-127"/>
                <a:ea typeface="MD개성체" pitchFamily="18" charset="-127"/>
              </a:rPr>
              <a:t>우리 </a:t>
            </a:r>
            <a:endParaRPr lang="en-US" altLang="ko-KR" sz="440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D개성체" pitchFamily="18" charset="-127"/>
              <a:ea typeface="MD개성체" pitchFamily="18" charset="-127"/>
            </a:endParaRPr>
          </a:p>
          <a:p>
            <a:pPr>
              <a:lnSpc>
                <a:spcPct val="90000"/>
              </a:lnSpc>
            </a:pPr>
            <a:r>
              <a:rPr lang="ko-KR" altLang="en-US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D개성체" pitchFamily="18" charset="-127"/>
                <a:ea typeface="MD개성체" pitchFamily="18" charset="-127"/>
              </a:rPr>
              <a:t>모두가 함께 지켜요</a:t>
            </a:r>
            <a:endParaRPr lang="en-US" altLang="ko-KR" sz="4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D개성체" pitchFamily="18" charset="-127"/>
              <a:ea typeface="MD개성체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39750" y="1412875"/>
            <a:ext cx="8153400" cy="4752975"/>
          </a:xfrm>
          <a:prstGeom prst="rect">
            <a:avLst/>
          </a:prstGeom>
          <a:solidFill>
            <a:srgbClr val="FFFFCC"/>
          </a:solidFill>
          <a:ln w="31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endParaRPr lang="en-US" altLang="ko-KR" sz="1400" b="1" dirty="0" smtClean="0">
              <a:solidFill>
                <a:srgbClr val="000000"/>
              </a:solidFill>
              <a:latin typeface="휴먼매직체" pitchFamily="18" charset="-127"/>
              <a:ea typeface="휴먼매직체" pitchFamily="18" charset="-127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altLang="ko-KR" sz="32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32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성폭력의 개념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endParaRPr lang="en-US" altLang="ko-KR" sz="3200" b="1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ko-KR" altLang="en-US" sz="24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상대방이 </a:t>
            </a:r>
            <a:r>
              <a:rPr lang="ko-KR" altLang="en-US" sz="2400" b="1" u="sng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원치 않는 성적행위</a:t>
            </a:r>
            <a:r>
              <a:rPr lang="ko-KR" altLang="en-US" sz="2400" b="1" u="sng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를</a:t>
            </a:r>
            <a:r>
              <a:rPr lang="ko-KR" altLang="en-US" sz="2400" b="1" u="sng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하거나 </a:t>
            </a:r>
            <a:endParaRPr lang="en-US" altLang="ko-KR" sz="2400" b="1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ko-KR" altLang="en-US" sz="24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성적행위를 하도록 </a:t>
            </a:r>
            <a:r>
              <a:rPr lang="ko-KR" altLang="en-US" sz="2400" b="1" u="sng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강요</a:t>
            </a:r>
            <a:r>
              <a:rPr lang="en-US" altLang="ko-KR" sz="24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b="1" u="sng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유인</a:t>
            </a:r>
            <a:r>
              <a:rPr lang="ko-KR" altLang="en-US" sz="24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하는</a:t>
            </a:r>
            <a:r>
              <a:rPr lang="ko-KR" altLang="en-US" sz="24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행위</a:t>
            </a:r>
            <a:r>
              <a:rPr lang="en-US" altLang="ko-KR" sz="24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altLang="ko-KR" sz="24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4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신체적</a:t>
            </a:r>
            <a:r>
              <a:rPr lang="en-US" altLang="ko-KR" sz="24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정신적</a:t>
            </a:r>
            <a:r>
              <a:rPr lang="en-US" altLang="ko-KR" sz="24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언어적 행위도 포함</a:t>
            </a:r>
            <a:r>
              <a:rPr lang="en-US" altLang="ko-KR" sz="24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742950" lvl="1" indent="-285750"/>
            <a:r>
              <a:rPr lang="ko-KR" altLang="en-US" sz="2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	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571625" y="357188"/>
            <a:ext cx="6172200" cy="738187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5715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latinLnBrk="0">
              <a:defRPr/>
            </a:pPr>
            <a:r>
              <a:rPr lang="en-US" altLang="ko-KR" sz="32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I. </a:t>
            </a:r>
            <a:r>
              <a:rPr lang="ko-KR" altLang="en-US" sz="32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성폭력이란 무엇인가</a:t>
            </a:r>
            <a:r>
              <a:rPr lang="en-US" altLang="ko-KR" sz="32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3200" b="1" u="sng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What)</a:t>
            </a:r>
            <a:r>
              <a:rPr lang="en-US" altLang="ko-KR" sz="32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? </a:t>
            </a:r>
            <a:r>
              <a:rPr lang="ko-KR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LORI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75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 autoUpdateAnimBg="0"/>
      <p:bldP spid="15366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850" y="692150"/>
            <a:ext cx="8280598" cy="2087563"/>
          </a:xfrm>
        </p:spPr>
        <p:txBody>
          <a:bodyPr/>
          <a:lstStyle/>
          <a:p>
            <a:r>
              <a:rPr lang="en-US" altLang="ko-KR" sz="4400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새굴림" pitchFamily="18" charset="-127"/>
                <a:ea typeface="새굴림" pitchFamily="18" charset="-127"/>
              </a:rPr>
              <a:t/>
            </a:r>
            <a:br>
              <a:rPr lang="en-US" altLang="ko-KR" sz="4400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새굴림" pitchFamily="18" charset="-127"/>
                <a:ea typeface="새굴림" pitchFamily="18" charset="-127"/>
              </a:rPr>
            </a:br>
            <a:r>
              <a:rPr lang="en-US" altLang="ko-KR" sz="4400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새굴림" pitchFamily="18" charset="-127"/>
                <a:ea typeface="새굴림" pitchFamily="18" charset="-127"/>
              </a:rPr>
              <a:t/>
            </a:r>
            <a:br>
              <a:rPr lang="en-US" altLang="ko-KR" sz="4400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새굴림" pitchFamily="18" charset="-127"/>
                <a:ea typeface="새굴림" pitchFamily="18" charset="-127"/>
              </a:rPr>
            </a:br>
            <a:r>
              <a:rPr lang="en-US" altLang="ko-KR" sz="4400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새굴림" pitchFamily="18" charset="-127"/>
                <a:ea typeface="새굴림" pitchFamily="18" charset="-127"/>
              </a:rPr>
              <a:t/>
            </a:r>
            <a:br>
              <a:rPr lang="en-US" altLang="ko-KR" sz="4400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새굴림" pitchFamily="18" charset="-127"/>
                <a:ea typeface="새굴림" pitchFamily="18" charset="-127"/>
              </a:rPr>
            </a:br>
            <a:r>
              <a:rPr lang="en-US" altLang="ko-KR" sz="4400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새굴림" pitchFamily="18" charset="-127"/>
                <a:ea typeface="새굴림" pitchFamily="18" charset="-127"/>
              </a:rPr>
              <a:t/>
            </a:r>
            <a:br>
              <a:rPr lang="en-US" altLang="ko-KR" sz="4400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새굴림" pitchFamily="18" charset="-127"/>
                <a:ea typeface="새굴림" pitchFamily="18" charset="-127"/>
              </a:rPr>
            </a:br>
            <a:r>
              <a:rPr lang="en-US" altLang="ko-KR" sz="60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새굴림" pitchFamily="18" charset="-127"/>
                <a:ea typeface="새굴림" pitchFamily="18" charset="-127"/>
              </a:rPr>
              <a:t>1. </a:t>
            </a:r>
            <a:r>
              <a:rPr lang="ko-KR" altLang="en-US" sz="6000" b="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ix다람쥐 M" pitchFamily="18" charset="-127"/>
                <a:ea typeface="Rix다람쥐 M" pitchFamily="18" charset="-127"/>
              </a:rPr>
              <a:t>학교폭력 </a:t>
            </a:r>
            <a:r>
              <a:rPr lang="ko-KR" altLang="en-US" sz="6000" b="0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ix다람쥐 M" pitchFamily="18" charset="-127"/>
                <a:ea typeface="Rix다람쥐 M" pitchFamily="18" charset="-127"/>
              </a:rPr>
              <a:t>예방교육</a:t>
            </a:r>
          </a:p>
        </p:txBody>
      </p:sp>
      <p:sp>
        <p:nvSpPr>
          <p:cNvPr id="72721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539750" y="3500438"/>
            <a:ext cx="7776666" cy="180077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ko-KR" altLang="en-US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D개성체" pitchFamily="18" charset="-127"/>
                <a:ea typeface="MD개성체" pitchFamily="18" charset="-127"/>
              </a:rPr>
              <a:t>나</a:t>
            </a:r>
            <a:r>
              <a:rPr lang="en-US" altLang="ko-KR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D개성체" pitchFamily="18" charset="-127"/>
                <a:ea typeface="MD개성체" pitchFamily="18" charset="-127"/>
              </a:rPr>
              <a:t>너</a:t>
            </a:r>
            <a:r>
              <a:rPr lang="en-US" altLang="ko-KR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D개성체" pitchFamily="18" charset="-127"/>
                <a:ea typeface="MD개성체" pitchFamily="18" charset="-127"/>
              </a:rPr>
              <a:t>우리 </a:t>
            </a:r>
            <a:endParaRPr lang="en-US" altLang="ko-KR" sz="440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D개성체" pitchFamily="18" charset="-127"/>
              <a:ea typeface="MD개성체" pitchFamily="18" charset="-127"/>
            </a:endParaRPr>
          </a:p>
          <a:p>
            <a:pPr>
              <a:lnSpc>
                <a:spcPct val="90000"/>
              </a:lnSpc>
            </a:pPr>
            <a:r>
              <a:rPr lang="ko-KR" altLang="en-US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D개성체" pitchFamily="18" charset="-127"/>
                <a:ea typeface="MD개성체" pitchFamily="18" charset="-127"/>
              </a:rPr>
              <a:t>모두가 함께 지켜요</a:t>
            </a:r>
            <a:endParaRPr lang="en-US" altLang="ko-KR" sz="4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D개성체" pitchFamily="18" charset="-127"/>
              <a:ea typeface="MD개성체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1143000" y="2357438"/>
            <a:ext cx="2016125" cy="936625"/>
          </a:xfrm>
          <a:prstGeom prst="rect">
            <a:avLst/>
          </a:prstGeom>
          <a:gradFill rotWithShape="1">
            <a:gsLst>
              <a:gs pos="0">
                <a:srgbClr val="76475E"/>
              </a:gs>
              <a:gs pos="100000">
                <a:srgbClr val="FF99CC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Bottom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CC"/>
            </a:extrusionClr>
          </a:sp3d>
        </p:spPr>
        <p:txBody>
          <a:bodyPr wrap="none" anchor="ctr">
            <a:flatTx/>
          </a:bodyPr>
          <a:lstStyle/>
          <a:p>
            <a:endParaRPr lang="ko-KR" altLang="en-US" sz="2800" b="1" u="sng" smtClean="0">
              <a:solidFill>
                <a:srgbClr val="000000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1143000" y="3429000"/>
            <a:ext cx="2016125" cy="26638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EDE5CF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Bottom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75"/>
            </a:extrusionClr>
          </a:sp3d>
        </p:spPr>
        <p:txBody>
          <a:bodyPr wrap="none" anchor="ctr">
            <a:flatTx/>
          </a:bodyPr>
          <a:lstStyle/>
          <a:p>
            <a:endParaRPr lang="ko-KR" altLang="en-US" sz="2800" b="1" u="sng" smtClean="0">
              <a:solidFill>
                <a:srgbClr val="000000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3500438" y="2357438"/>
            <a:ext cx="2016125" cy="936625"/>
          </a:xfrm>
          <a:prstGeom prst="rect">
            <a:avLst/>
          </a:prstGeom>
          <a:gradFill rotWithShape="1">
            <a:gsLst>
              <a:gs pos="0">
                <a:srgbClr val="762F5E"/>
              </a:gs>
              <a:gs pos="100000">
                <a:srgbClr val="FF66CC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Bottom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66CC"/>
            </a:extrusionClr>
          </a:sp3d>
        </p:spPr>
        <p:txBody>
          <a:bodyPr wrap="none" anchor="ctr">
            <a:flatTx/>
          </a:bodyPr>
          <a:lstStyle/>
          <a:p>
            <a:endParaRPr lang="ko-KR" altLang="en-US" sz="2800" b="1" u="sng" smtClean="0">
              <a:solidFill>
                <a:srgbClr val="000000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5857875" y="2357438"/>
            <a:ext cx="2016125" cy="936625"/>
          </a:xfrm>
          <a:prstGeom prst="rect">
            <a:avLst/>
          </a:prstGeom>
          <a:gradFill rotWithShape="1">
            <a:gsLst>
              <a:gs pos="0">
                <a:srgbClr val="2F002F"/>
              </a:gs>
              <a:gs pos="100000">
                <a:srgbClr val="660066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Bottom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0066"/>
            </a:extrusionClr>
          </a:sp3d>
        </p:spPr>
        <p:txBody>
          <a:bodyPr wrap="none" anchor="ctr">
            <a:flatTx/>
          </a:bodyPr>
          <a:lstStyle/>
          <a:p>
            <a:endParaRPr lang="ko-KR" altLang="en-US" sz="2800" b="1" u="sng" smtClean="0">
              <a:solidFill>
                <a:srgbClr val="000000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3571875" y="3429000"/>
            <a:ext cx="2016125" cy="26638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EDE5CF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Bottom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75"/>
            </a:extrusionClr>
          </a:sp3d>
        </p:spPr>
        <p:txBody>
          <a:bodyPr wrap="none" anchor="ctr">
            <a:flatTx/>
          </a:bodyPr>
          <a:lstStyle/>
          <a:p>
            <a:endParaRPr lang="ko-KR" altLang="en-US" sz="2800" b="1" u="sng" smtClean="0">
              <a:solidFill>
                <a:srgbClr val="000000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19463" name="Rectangle 8"/>
          <p:cNvSpPr>
            <a:spLocks noChangeArrowheads="1"/>
          </p:cNvSpPr>
          <p:nvPr/>
        </p:nvSpPr>
        <p:spPr bwMode="auto">
          <a:xfrm>
            <a:off x="5929313" y="3429000"/>
            <a:ext cx="2016125" cy="26638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EDE5CF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Bottom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75"/>
            </a:extrusionClr>
          </a:sp3d>
        </p:spPr>
        <p:txBody>
          <a:bodyPr wrap="none" anchor="ctr">
            <a:flatTx/>
          </a:bodyPr>
          <a:lstStyle/>
          <a:p>
            <a:endParaRPr lang="ko-KR" altLang="en-US" sz="2800" b="1" u="sng" smtClean="0">
              <a:solidFill>
                <a:srgbClr val="000000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19464" name="Text Box 9"/>
          <p:cNvSpPr txBox="1">
            <a:spLocks noChangeArrowheads="1"/>
          </p:cNvSpPr>
          <p:nvPr/>
        </p:nvSpPr>
        <p:spPr bwMode="auto">
          <a:xfrm>
            <a:off x="1357313" y="2643188"/>
            <a:ext cx="1584325" cy="439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ko-KR" altLang="en-US" sz="3200" b="1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강간</a:t>
            </a:r>
            <a:endParaRPr lang="ko-KR" altLang="en-US" sz="1400" b="1" smtClean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465" name="Text Box 10"/>
          <p:cNvSpPr txBox="1">
            <a:spLocks noChangeArrowheads="1"/>
          </p:cNvSpPr>
          <p:nvPr/>
        </p:nvSpPr>
        <p:spPr bwMode="auto">
          <a:xfrm>
            <a:off x="3714750" y="2714625"/>
            <a:ext cx="1584325" cy="439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ko-KR" altLang="en-US" sz="3200" b="1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성추행</a:t>
            </a:r>
          </a:p>
        </p:txBody>
      </p:sp>
      <p:sp>
        <p:nvSpPr>
          <p:cNvPr id="19466" name="Text Box 11"/>
          <p:cNvSpPr txBox="1">
            <a:spLocks noChangeArrowheads="1"/>
          </p:cNvSpPr>
          <p:nvPr/>
        </p:nvSpPr>
        <p:spPr bwMode="auto">
          <a:xfrm>
            <a:off x="6143625" y="2714625"/>
            <a:ext cx="1584325" cy="439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ko-KR" altLang="en-US" sz="3200" b="1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성희롱</a:t>
            </a:r>
            <a:endParaRPr lang="ko-KR" altLang="en-US" sz="1400" b="1" smtClean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467" name="Text Box 12"/>
          <p:cNvSpPr txBox="1">
            <a:spLocks noChangeArrowheads="1"/>
          </p:cNvSpPr>
          <p:nvPr/>
        </p:nvSpPr>
        <p:spPr bwMode="auto">
          <a:xfrm>
            <a:off x="1357313" y="3643313"/>
            <a:ext cx="1587500" cy="1631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ko-KR" altLang="en-US" sz="2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폭행</a:t>
            </a:r>
          </a:p>
          <a:p>
            <a:pPr marL="342900" indent="-342900"/>
            <a:r>
              <a:rPr lang="ko-KR" altLang="en-US" sz="2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협박</a:t>
            </a:r>
          </a:p>
          <a:p>
            <a:pPr marL="342900" indent="-342900"/>
            <a:r>
              <a:rPr lang="ko-KR" altLang="en-US" sz="2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육체적 행위</a:t>
            </a:r>
          </a:p>
          <a:p>
            <a:pPr marL="342900" indent="-342900"/>
            <a:r>
              <a:rPr lang="ko-KR" altLang="en-US" sz="2000" b="1" u="sng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성교행위</a:t>
            </a:r>
            <a:r>
              <a:rPr lang="ko-KR" altLang="en-US" sz="20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marL="342900" indent="-342900"/>
            <a:r>
              <a:rPr lang="ko-KR" altLang="en-US" sz="2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범죄행위</a:t>
            </a:r>
          </a:p>
        </p:txBody>
      </p:sp>
      <p:sp>
        <p:nvSpPr>
          <p:cNvPr id="19468" name="Text Box 13"/>
          <p:cNvSpPr txBox="1">
            <a:spLocks noChangeArrowheads="1"/>
          </p:cNvSpPr>
          <p:nvPr/>
        </p:nvSpPr>
        <p:spPr bwMode="auto">
          <a:xfrm>
            <a:off x="3571875" y="3643313"/>
            <a:ext cx="1857375" cy="1631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ko-KR" altLang="en-US" sz="2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폭행</a:t>
            </a:r>
            <a:r>
              <a:rPr lang="en-US" altLang="ko-KR" sz="2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강제추행</a:t>
            </a:r>
            <a:r>
              <a:rPr lang="en-US" altLang="ko-KR" sz="2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342900" indent="-342900"/>
            <a:r>
              <a:rPr lang="ko-KR" altLang="en-US" sz="2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협박</a:t>
            </a:r>
            <a:r>
              <a:rPr lang="en-US" altLang="ko-KR" sz="2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강제추행</a:t>
            </a:r>
            <a:r>
              <a:rPr lang="en-US" altLang="ko-KR" sz="2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</a:p>
          <a:p>
            <a:pPr marL="342900" indent="-342900"/>
            <a:r>
              <a:rPr lang="ko-KR" altLang="en-US" sz="2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육체적 행위</a:t>
            </a:r>
          </a:p>
          <a:p>
            <a:pPr marL="342900" indent="-342900"/>
            <a:r>
              <a:rPr lang="ko-KR" altLang="en-US" sz="2000" b="1" u="sng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성교행위</a:t>
            </a:r>
            <a:r>
              <a:rPr lang="en-US" altLang="ko-KR" sz="2000" b="1" u="sng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X</a:t>
            </a:r>
          </a:p>
          <a:p>
            <a:pPr marL="342900" indent="-342900"/>
            <a:r>
              <a:rPr lang="ko-KR" altLang="en-US" sz="2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범죄행위</a:t>
            </a:r>
          </a:p>
        </p:txBody>
      </p:sp>
      <p:sp>
        <p:nvSpPr>
          <p:cNvPr id="19469" name="Text Box 14"/>
          <p:cNvSpPr txBox="1">
            <a:spLocks noChangeArrowheads="1"/>
          </p:cNvSpPr>
          <p:nvPr/>
        </p:nvSpPr>
        <p:spPr bwMode="auto">
          <a:xfrm>
            <a:off x="6000750" y="3643313"/>
            <a:ext cx="1643063" cy="1938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ko-KR" altLang="en-US" sz="2000" b="1" smtClean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폭행 </a:t>
            </a:r>
            <a:r>
              <a:rPr lang="en-US" altLang="ko-KR" sz="2000" b="1" smtClean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X</a:t>
            </a:r>
          </a:p>
          <a:p>
            <a:pPr marL="342900" indent="-342900"/>
            <a:r>
              <a:rPr lang="ko-KR" altLang="en-US" sz="2000" b="1" smtClean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협박 </a:t>
            </a:r>
            <a:r>
              <a:rPr lang="en-US" altLang="ko-KR" sz="2000" b="1" smtClean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X</a:t>
            </a:r>
          </a:p>
          <a:p>
            <a:pPr marL="342900" indent="-342900"/>
            <a:r>
              <a:rPr lang="ko-KR" altLang="en-US" sz="20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육체적 행위</a:t>
            </a:r>
          </a:p>
          <a:p>
            <a:pPr marL="342900" indent="-342900"/>
            <a:r>
              <a:rPr lang="ko-KR" altLang="en-US" sz="2000" b="1" u="sng" smtClean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언어적 행위</a:t>
            </a:r>
          </a:p>
          <a:p>
            <a:pPr marL="342900" indent="-342900"/>
            <a:r>
              <a:rPr lang="ko-KR" altLang="en-US" sz="2000" b="1" u="sng" smtClean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시각적 행위</a:t>
            </a:r>
          </a:p>
          <a:p>
            <a:pPr marL="342900" indent="-342900"/>
            <a:r>
              <a:rPr lang="ko-KR" altLang="en-US" sz="2000" b="1" u="sng" smtClean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민사책임</a:t>
            </a:r>
          </a:p>
        </p:txBody>
      </p:sp>
      <p:sp>
        <p:nvSpPr>
          <p:cNvPr id="19470" name="Rectangle 3"/>
          <p:cNvSpPr>
            <a:spLocks noChangeArrowheads="1"/>
          </p:cNvSpPr>
          <p:nvPr/>
        </p:nvSpPr>
        <p:spPr bwMode="auto">
          <a:xfrm>
            <a:off x="1071563" y="1285875"/>
            <a:ext cx="69850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ko-KR" sz="32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32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차이점 </a:t>
            </a:r>
            <a:r>
              <a:rPr lang="en-US" altLang="ko-KR" sz="32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&amp; </a:t>
            </a:r>
            <a:r>
              <a:rPr lang="ko-KR" altLang="en-US" sz="32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공통점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47"/>
          <p:cNvSpPr txBox="1">
            <a:spLocks noChangeArrowheads="1"/>
          </p:cNvSpPr>
          <p:nvPr/>
        </p:nvSpPr>
        <p:spPr bwMode="auto">
          <a:xfrm>
            <a:off x="323528" y="620688"/>
            <a:ext cx="8496300" cy="920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200000"/>
              </a:lnSpc>
            </a:pP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3.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>
                <a:latin typeface="맑은 고딕" pitchFamily="50" charset="-127"/>
                <a:ea typeface="맑은 고딕" pitchFamily="50" charset="-127"/>
              </a:rPr>
              <a:t>성희롱 유형 </a:t>
            </a:r>
            <a:r>
              <a:rPr lang="en-US" altLang="ko-KR" sz="3200" b="1" dirty="0">
                <a:latin typeface="맑은 고딕" pitchFamily="50" charset="-127"/>
                <a:ea typeface="맑은 고딕" pitchFamily="50" charset="-127"/>
              </a:rPr>
              <a:t>(2010/2012)</a:t>
            </a:r>
          </a:p>
        </p:txBody>
      </p:sp>
      <p:graphicFrame>
        <p:nvGraphicFramePr>
          <p:cNvPr id="3074" name="차트 7"/>
          <p:cNvGraphicFramePr>
            <a:graphicFrameLocks/>
          </p:cNvGraphicFramePr>
          <p:nvPr/>
        </p:nvGraphicFramePr>
        <p:xfrm>
          <a:off x="395536" y="1772816"/>
          <a:ext cx="7805737" cy="4133850"/>
        </p:xfrm>
        <a:graphic>
          <a:graphicData uri="http://schemas.openxmlformats.org/presentationml/2006/ole">
            <p:oleObj spid="_x0000_s64514" r:id="rId3" imgW="7809653" imgH="4133446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47"/>
          <p:cNvSpPr txBox="1">
            <a:spLocks noChangeArrowheads="1"/>
          </p:cNvSpPr>
          <p:nvPr/>
        </p:nvSpPr>
        <p:spPr bwMode="auto">
          <a:xfrm>
            <a:off x="395288" y="1241425"/>
            <a:ext cx="8497887" cy="920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200000"/>
              </a:lnSpc>
            </a:pP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4.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성희롱 </a:t>
            </a:r>
            <a:r>
              <a:rPr lang="ko-KR" altLang="en-US" sz="3200" b="1" dirty="0">
                <a:latin typeface="맑은 고딕" pitchFamily="50" charset="-127"/>
                <a:ea typeface="맑은 고딕" pitchFamily="50" charset="-127"/>
              </a:rPr>
              <a:t>피해 시 대처 방법 </a:t>
            </a:r>
            <a:r>
              <a:rPr lang="en-US" altLang="ko-KR" sz="3200" b="1" dirty="0">
                <a:latin typeface="맑은 고딕" pitchFamily="50" charset="-127"/>
                <a:ea typeface="맑은 고딕" pitchFamily="50" charset="-127"/>
              </a:rPr>
              <a:t>(2010/2012)</a:t>
            </a:r>
          </a:p>
        </p:txBody>
      </p:sp>
      <p:graphicFrame>
        <p:nvGraphicFramePr>
          <p:cNvPr id="5122" name="차트 7"/>
          <p:cNvGraphicFramePr>
            <a:graphicFrameLocks/>
          </p:cNvGraphicFramePr>
          <p:nvPr/>
        </p:nvGraphicFramePr>
        <p:xfrm>
          <a:off x="755650" y="2276475"/>
          <a:ext cx="7662863" cy="3702050"/>
        </p:xfrm>
        <a:graphic>
          <a:graphicData uri="http://schemas.openxmlformats.org/presentationml/2006/ole">
            <p:oleObj spid="_x0000_s66562" r:id="rId3" imgW="7663336" imgH="3700593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47"/>
          <p:cNvSpPr txBox="1">
            <a:spLocks noChangeArrowheads="1"/>
          </p:cNvSpPr>
          <p:nvPr/>
        </p:nvSpPr>
        <p:spPr bwMode="auto">
          <a:xfrm>
            <a:off x="395288" y="1241425"/>
            <a:ext cx="8497887" cy="713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200000"/>
              </a:lnSpc>
            </a:pP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5.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성희롱 </a:t>
            </a:r>
            <a:r>
              <a:rPr lang="ko-KR" altLang="en-US" sz="2400" b="1" dirty="0">
                <a:latin typeface="맑은 고딕" pitchFamily="50" charset="-127"/>
                <a:ea typeface="맑은 고딕" pitchFamily="50" charset="-127"/>
              </a:rPr>
              <a:t>피해 후 도움을 요청하지 않은 이유 </a:t>
            </a:r>
            <a:r>
              <a:rPr lang="en-US" altLang="ko-KR" sz="2400" b="1" dirty="0">
                <a:latin typeface="맑은 고딕" pitchFamily="50" charset="-127"/>
                <a:ea typeface="맑은 고딕" pitchFamily="50" charset="-127"/>
              </a:rPr>
              <a:t>(2010/2012)</a:t>
            </a:r>
          </a:p>
        </p:txBody>
      </p:sp>
      <p:graphicFrame>
        <p:nvGraphicFramePr>
          <p:cNvPr id="7170" name="차트 7"/>
          <p:cNvGraphicFramePr>
            <a:graphicFrameLocks/>
          </p:cNvGraphicFramePr>
          <p:nvPr/>
        </p:nvGraphicFramePr>
        <p:xfrm>
          <a:off x="200025" y="2441575"/>
          <a:ext cx="8239125" cy="3917950"/>
        </p:xfrm>
        <a:graphic>
          <a:graphicData uri="http://schemas.openxmlformats.org/presentationml/2006/ole">
            <p:oleObj spid="_x0000_s68610" r:id="rId3" imgW="8236410" imgH="3913971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1052513"/>
            <a:ext cx="5760640" cy="466725"/>
          </a:xfrm>
        </p:spPr>
        <p:txBody>
          <a:bodyPr wrap="none" lIns="234000"/>
          <a:lstStyle/>
          <a:p>
            <a:pPr eaLnBrk="1" hangingPunct="1"/>
            <a:r>
              <a:rPr lang="en-US" altLang="ko-KR" sz="32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6. </a:t>
            </a:r>
            <a:r>
              <a:rPr lang="ko-KR" altLang="en-US" sz="32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유형별 성희롱 피해 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857750" y="3714750"/>
            <a:ext cx="3298825" cy="1150938"/>
            <a:chOff x="1791" y="2798"/>
            <a:chExt cx="3250" cy="885"/>
          </a:xfrm>
        </p:grpSpPr>
        <p:sp>
          <p:nvSpPr>
            <p:cNvPr id="48151" name="AutoShape 5"/>
            <p:cNvSpPr>
              <a:spLocks noChangeArrowheads="1"/>
            </p:cNvSpPr>
            <p:nvPr/>
          </p:nvSpPr>
          <p:spPr bwMode="auto">
            <a:xfrm>
              <a:off x="1791" y="2798"/>
              <a:ext cx="3250" cy="885"/>
            </a:xfrm>
            <a:prstGeom prst="roundRect">
              <a:avLst>
                <a:gd name="adj" fmla="val 14500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BABAB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ko-KR" altLang="ko-KR" sz="2800" smtClean="0">
                <a:solidFill>
                  <a:srgbClr val="000066"/>
                </a:solidFill>
                <a:latin typeface="Arial" charset="0"/>
                <a:ea typeface="HY견고딕" pitchFamily="18" charset="-127"/>
              </a:endParaRPr>
            </a:p>
          </p:txBody>
        </p:sp>
        <p:sp>
          <p:nvSpPr>
            <p:cNvPr id="48152" name="AutoShape 5"/>
            <p:cNvSpPr>
              <a:spLocks noChangeArrowheads="1"/>
            </p:cNvSpPr>
            <p:nvPr/>
          </p:nvSpPr>
          <p:spPr bwMode="auto">
            <a:xfrm>
              <a:off x="1864" y="2814"/>
              <a:ext cx="3130" cy="852"/>
            </a:xfrm>
            <a:prstGeom prst="roundRect">
              <a:avLst>
                <a:gd name="adj" fmla="val 14500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ko-KR" altLang="ko-KR" sz="2800" smtClean="0">
                <a:solidFill>
                  <a:srgbClr val="000066"/>
                </a:solidFill>
                <a:latin typeface="Arial" charset="0"/>
                <a:ea typeface="HY견고딕" pitchFamily="18" charset="-127"/>
              </a:endParaRPr>
            </a:p>
          </p:txBody>
        </p:sp>
      </p:grpSp>
      <p:sp>
        <p:nvSpPr>
          <p:cNvPr id="48132" name="AutoShape 10"/>
          <p:cNvSpPr>
            <a:spLocks noChangeArrowheads="1"/>
          </p:cNvSpPr>
          <p:nvPr/>
        </p:nvSpPr>
        <p:spPr bwMode="auto">
          <a:xfrm>
            <a:off x="4857750" y="3786188"/>
            <a:ext cx="3143250" cy="1035050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r>
              <a:rPr lang="en-US" altLang="ko-KR" sz="1600" b="1" smtClean="0">
                <a:solidFill>
                  <a:srgbClr val="000066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600" b="1" smtClean="0">
                <a:solidFill>
                  <a:srgbClr val="000066"/>
                </a:solidFill>
                <a:latin typeface="맑은 고딕" pitchFamily="50" charset="-127"/>
                <a:ea typeface="맑은 고딕" pitchFamily="50" charset="-127"/>
              </a:rPr>
              <a:t>신체부위의 크기나 모양</a:t>
            </a:r>
            <a:r>
              <a:rPr lang="en-US" altLang="ko-KR" sz="1600" b="1" smtClean="0">
                <a:solidFill>
                  <a:srgbClr val="000066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b="1" smtClean="0">
                <a:solidFill>
                  <a:srgbClr val="000066"/>
                </a:solidFill>
                <a:latin typeface="맑은 고딕" pitchFamily="50" charset="-127"/>
                <a:ea typeface="맑은 고딕" pitchFamily="50" charset="-127"/>
              </a:rPr>
              <a:t>몸매 등 </a:t>
            </a:r>
            <a:endParaRPr lang="en-US" altLang="ko-KR" sz="1600" b="1" smtClean="0">
              <a:solidFill>
                <a:srgbClr val="000066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ko-KR" altLang="en-US" sz="1600" b="1" smtClean="0">
                <a:solidFill>
                  <a:srgbClr val="000066"/>
                </a:solidFill>
                <a:latin typeface="맑은 고딕" pitchFamily="50" charset="-127"/>
                <a:ea typeface="맑은 고딕" pitchFamily="50" charset="-127"/>
              </a:rPr>
              <a:t>  외모에 대한 모욕적인 말</a:t>
            </a:r>
            <a:endParaRPr lang="en-US" altLang="ko-KR" sz="1600" b="1" smtClean="0">
              <a:solidFill>
                <a:srgbClr val="000066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1600" b="1" smtClean="0">
                <a:solidFill>
                  <a:srgbClr val="000066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600" b="1" smtClean="0">
                <a:solidFill>
                  <a:srgbClr val="000066"/>
                </a:solidFill>
                <a:latin typeface="맑은 고딕" pitchFamily="50" charset="-127"/>
                <a:ea typeface="맑은 고딕" pitchFamily="50" charset="-127"/>
              </a:rPr>
              <a:t> 음담패설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072063" y="5072063"/>
            <a:ext cx="3155950" cy="1357312"/>
            <a:chOff x="1791" y="2798"/>
            <a:chExt cx="3250" cy="885"/>
          </a:xfrm>
        </p:grpSpPr>
        <p:sp>
          <p:nvSpPr>
            <p:cNvPr id="48149" name="AutoShape 5"/>
            <p:cNvSpPr>
              <a:spLocks noChangeArrowheads="1"/>
            </p:cNvSpPr>
            <p:nvPr/>
          </p:nvSpPr>
          <p:spPr bwMode="auto">
            <a:xfrm>
              <a:off x="1791" y="2798"/>
              <a:ext cx="3250" cy="885"/>
            </a:xfrm>
            <a:prstGeom prst="roundRect">
              <a:avLst>
                <a:gd name="adj" fmla="val 14500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BABAB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ko-KR" altLang="ko-KR" sz="2800" smtClean="0">
                <a:solidFill>
                  <a:srgbClr val="000066"/>
                </a:solidFill>
                <a:latin typeface="Arial" charset="0"/>
                <a:ea typeface="HY견고딕" pitchFamily="18" charset="-127"/>
              </a:endParaRPr>
            </a:p>
          </p:txBody>
        </p:sp>
        <p:sp>
          <p:nvSpPr>
            <p:cNvPr id="48150" name="AutoShape 5"/>
            <p:cNvSpPr>
              <a:spLocks noChangeArrowheads="1"/>
            </p:cNvSpPr>
            <p:nvPr/>
          </p:nvSpPr>
          <p:spPr bwMode="auto">
            <a:xfrm>
              <a:off x="1864" y="2814"/>
              <a:ext cx="3130" cy="852"/>
            </a:xfrm>
            <a:prstGeom prst="roundRect">
              <a:avLst>
                <a:gd name="adj" fmla="val 14500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ko-KR" altLang="ko-KR" sz="2800" smtClean="0">
                <a:solidFill>
                  <a:srgbClr val="000066"/>
                </a:solidFill>
                <a:latin typeface="Arial" charset="0"/>
                <a:ea typeface="HY견고딕" pitchFamily="18" charset="-127"/>
              </a:endParaRPr>
            </a:p>
          </p:txBody>
        </p:sp>
      </p:grpSp>
      <p:sp>
        <p:nvSpPr>
          <p:cNvPr id="48134" name="AutoShape 10"/>
          <p:cNvSpPr>
            <a:spLocks noChangeArrowheads="1"/>
          </p:cNvSpPr>
          <p:nvPr/>
        </p:nvSpPr>
        <p:spPr bwMode="auto">
          <a:xfrm>
            <a:off x="5214938" y="5286375"/>
            <a:ext cx="2590800" cy="928688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 algn="l"/>
            <a:r>
              <a:rPr lang="en-US" altLang="ko-KR" sz="1600" b="1" smtClean="0">
                <a:solidFill>
                  <a:srgbClr val="000066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600" b="1" smtClean="0">
                <a:solidFill>
                  <a:srgbClr val="000066"/>
                </a:solidFill>
                <a:latin typeface="맑은 고딕" pitchFamily="50" charset="-127"/>
                <a:ea typeface="맑은 고딕" pitchFamily="50" charset="-127"/>
              </a:rPr>
              <a:t>신체의 일부를 의도적으로 만짐</a:t>
            </a:r>
            <a:endParaRPr lang="en-US" altLang="ko-KR" sz="1600" b="1" smtClean="0">
              <a:solidFill>
                <a:srgbClr val="000066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algn="l"/>
            <a:r>
              <a:rPr lang="en-US" altLang="ko-KR" sz="1600" b="1" smtClean="0">
                <a:solidFill>
                  <a:srgbClr val="000066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600" b="1" smtClean="0">
                <a:solidFill>
                  <a:srgbClr val="000066"/>
                </a:solidFill>
                <a:latin typeface="맑은 고딕" pitchFamily="50" charset="-127"/>
                <a:ea typeface="맑은 고딕" pitchFamily="50" charset="-127"/>
              </a:rPr>
              <a:t>신체 일부를 만지도록 강요</a:t>
            </a:r>
            <a:endParaRPr lang="en-US" altLang="ko-KR" sz="1600" b="1" smtClean="0">
              <a:solidFill>
                <a:srgbClr val="000066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655" name="AutoShape 15"/>
          <p:cNvSpPr>
            <a:spLocks noChangeArrowheads="1"/>
          </p:cNvSpPr>
          <p:nvPr/>
        </p:nvSpPr>
        <p:spPr bwMode="auto">
          <a:xfrm flipV="1">
            <a:off x="642910" y="4929198"/>
            <a:ext cx="4945062" cy="150019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762 w 21600"/>
              <a:gd name="T13" fmla="*/ 3762 h 21600"/>
              <a:gd name="T14" fmla="*/ 17838 w 21600"/>
              <a:gd name="T15" fmla="*/ 1783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924" y="21600"/>
                </a:lnTo>
                <a:lnTo>
                  <a:pt x="17676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rot="10800000" wrap="none" anchor="ctr">
            <a:flatTx/>
          </a:bodyPr>
          <a:lstStyle/>
          <a:p>
            <a:pPr algn="l">
              <a:defRPr/>
            </a:pPr>
            <a:endParaRPr lang="ko-KR" altLang="en-US" sz="2800">
              <a:solidFill>
                <a:srgbClr val="000000"/>
              </a:solidFill>
            </a:endParaRPr>
          </a:p>
        </p:txBody>
      </p:sp>
      <p:sp>
        <p:nvSpPr>
          <p:cNvPr id="48138" name="AutoShape 24"/>
          <p:cNvSpPr>
            <a:spLocks noChangeArrowheads="1"/>
          </p:cNvSpPr>
          <p:nvPr/>
        </p:nvSpPr>
        <p:spPr bwMode="auto">
          <a:xfrm>
            <a:off x="1714500" y="5429250"/>
            <a:ext cx="2500313" cy="512763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ko-KR" altLang="en-US" sz="24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신체적 성희롱</a:t>
            </a:r>
            <a:endParaRPr lang="en-US" altLang="ko-KR" sz="2400" b="1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0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(45.7%)</a:t>
            </a:r>
          </a:p>
        </p:txBody>
      </p:sp>
      <p:sp>
        <p:nvSpPr>
          <p:cNvPr id="27657" name="AutoShape 17"/>
          <p:cNvSpPr>
            <a:spLocks noChangeArrowheads="1"/>
          </p:cNvSpPr>
          <p:nvPr/>
        </p:nvSpPr>
        <p:spPr bwMode="auto">
          <a:xfrm flipV="1">
            <a:off x="1500188" y="3571875"/>
            <a:ext cx="3205162" cy="13350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291 w 21600"/>
              <a:gd name="T13" fmla="*/ 4291 h 21600"/>
              <a:gd name="T14" fmla="*/ 17309 w 21600"/>
              <a:gd name="T15" fmla="*/ 1730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4982" y="21600"/>
                </a:lnTo>
                <a:lnTo>
                  <a:pt x="16618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10800000" wrap="none" anchor="ctr">
            <a:flatTx/>
          </a:bodyPr>
          <a:lstStyle/>
          <a:p>
            <a:pPr algn="l">
              <a:defRPr/>
            </a:pPr>
            <a:endParaRPr lang="ko-KR" altLang="en-US" sz="2800">
              <a:solidFill>
                <a:srgbClr val="000000"/>
              </a:solidFill>
            </a:endParaRPr>
          </a:p>
        </p:txBody>
      </p:sp>
      <p:sp>
        <p:nvSpPr>
          <p:cNvPr id="48140" name="AutoShape 24"/>
          <p:cNvSpPr>
            <a:spLocks noChangeArrowheads="1"/>
          </p:cNvSpPr>
          <p:nvPr/>
        </p:nvSpPr>
        <p:spPr bwMode="auto">
          <a:xfrm>
            <a:off x="2214563" y="4000500"/>
            <a:ext cx="1643062" cy="428625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ko-KR" altLang="en-US" sz="2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언어적 성희롱</a:t>
            </a:r>
            <a:endParaRPr lang="en-US" altLang="ko-KR" sz="2000" b="1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0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(35.4%)</a:t>
            </a:r>
          </a:p>
        </p:txBody>
      </p:sp>
      <p:sp>
        <p:nvSpPr>
          <p:cNvPr id="27659" name="AutoShape 19"/>
          <p:cNvSpPr>
            <a:spLocks noChangeArrowheads="1"/>
          </p:cNvSpPr>
          <p:nvPr/>
        </p:nvSpPr>
        <p:spPr bwMode="auto">
          <a:xfrm>
            <a:off x="2285984" y="2071678"/>
            <a:ext cx="1643074" cy="1471612"/>
          </a:xfrm>
          <a:prstGeom prst="triangle">
            <a:avLst>
              <a:gd name="adj" fmla="val 50000"/>
            </a:avLst>
          </a:prstGeom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none" anchor="ctr">
            <a:flatTx/>
          </a:bodyPr>
          <a:lstStyle/>
          <a:p>
            <a:pPr algn="l">
              <a:defRPr/>
            </a:pPr>
            <a:endParaRPr lang="ko-KR" altLang="ko-KR" sz="2800">
              <a:solidFill>
                <a:srgbClr val="000000"/>
              </a:solidFill>
            </a:endParaRPr>
          </a:p>
        </p:txBody>
      </p:sp>
      <p:sp>
        <p:nvSpPr>
          <p:cNvPr id="48144" name="AutoShape 24"/>
          <p:cNvSpPr>
            <a:spLocks noChangeArrowheads="1"/>
          </p:cNvSpPr>
          <p:nvPr/>
        </p:nvSpPr>
        <p:spPr bwMode="auto">
          <a:xfrm>
            <a:off x="2428875" y="2643188"/>
            <a:ext cx="1265238" cy="714375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ko-KR" altLang="en-US" sz="2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시각적성희롱</a:t>
            </a:r>
            <a:endParaRPr lang="en-US" altLang="ko-KR" sz="2000" b="1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0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(18.9%)</a:t>
            </a: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4500563" y="2214563"/>
            <a:ext cx="3457575" cy="1214437"/>
            <a:chOff x="1791" y="2798"/>
            <a:chExt cx="3250" cy="885"/>
          </a:xfrm>
        </p:grpSpPr>
        <p:sp>
          <p:nvSpPr>
            <p:cNvPr id="48147" name="AutoShape 5"/>
            <p:cNvSpPr>
              <a:spLocks noChangeArrowheads="1"/>
            </p:cNvSpPr>
            <p:nvPr/>
          </p:nvSpPr>
          <p:spPr bwMode="auto">
            <a:xfrm>
              <a:off x="1791" y="2798"/>
              <a:ext cx="3250" cy="885"/>
            </a:xfrm>
            <a:prstGeom prst="roundRect">
              <a:avLst>
                <a:gd name="adj" fmla="val 14500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BABAB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ko-KR" altLang="ko-KR" sz="2800" smtClean="0">
                <a:solidFill>
                  <a:srgbClr val="000066"/>
                </a:solidFill>
                <a:latin typeface="Arial" charset="0"/>
                <a:ea typeface="HY견고딕" pitchFamily="18" charset="-127"/>
              </a:endParaRPr>
            </a:p>
          </p:txBody>
        </p:sp>
        <p:sp>
          <p:nvSpPr>
            <p:cNvPr id="48148" name="AutoShape 5"/>
            <p:cNvSpPr>
              <a:spLocks noChangeArrowheads="1"/>
            </p:cNvSpPr>
            <p:nvPr/>
          </p:nvSpPr>
          <p:spPr bwMode="auto">
            <a:xfrm>
              <a:off x="1864" y="2814"/>
              <a:ext cx="3130" cy="852"/>
            </a:xfrm>
            <a:prstGeom prst="roundRect">
              <a:avLst>
                <a:gd name="adj" fmla="val 14500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ko-KR" altLang="ko-KR" sz="2800" smtClean="0">
                <a:solidFill>
                  <a:srgbClr val="000066"/>
                </a:solidFill>
                <a:latin typeface="Arial" charset="0"/>
                <a:ea typeface="HY견고딕" pitchFamily="18" charset="-127"/>
              </a:endParaRPr>
            </a:p>
          </p:txBody>
        </p:sp>
      </p:grpSp>
      <p:sp>
        <p:nvSpPr>
          <p:cNvPr id="48146" name="AutoShape 10"/>
          <p:cNvSpPr>
            <a:spLocks noChangeArrowheads="1"/>
          </p:cNvSpPr>
          <p:nvPr/>
        </p:nvSpPr>
        <p:spPr bwMode="auto">
          <a:xfrm>
            <a:off x="4857750" y="2357438"/>
            <a:ext cx="2857500" cy="928687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r>
              <a:rPr lang="en-US" altLang="ko-KR" sz="1600" b="1" smtClean="0">
                <a:solidFill>
                  <a:srgbClr val="000066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600" b="1" smtClean="0">
                <a:solidFill>
                  <a:srgbClr val="000066"/>
                </a:solidFill>
                <a:latin typeface="맑은 고딕" pitchFamily="50" charset="-127"/>
                <a:ea typeface="맑은 고딕" pitchFamily="50" charset="-127"/>
              </a:rPr>
              <a:t> 특정 신체부위를 빤히 보는 행위</a:t>
            </a:r>
            <a:endParaRPr lang="en-US" altLang="ko-KR" sz="1600" b="1" smtClean="0">
              <a:solidFill>
                <a:srgbClr val="000066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1600" b="1" smtClean="0">
                <a:solidFill>
                  <a:srgbClr val="000066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600" b="1" smtClean="0">
                <a:solidFill>
                  <a:srgbClr val="000066"/>
                </a:solidFill>
                <a:latin typeface="맑은 고딕" pitchFamily="50" charset="-127"/>
                <a:ea typeface="맑은 고딕" pitchFamily="50" charset="-127"/>
              </a:rPr>
              <a:t>선수 보는 앞에서 옷 벗는 행위</a:t>
            </a:r>
            <a:endParaRPr lang="en-US" altLang="ko-KR" sz="1600" b="1" smtClean="0">
              <a:solidFill>
                <a:srgbClr val="000066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1600" b="1" smtClean="0">
                <a:solidFill>
                  <a:srgbClr val="000066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600" b="1" smtClean="0">
                <a:solidFill>
                  <a:srgbClr val="000066"/>
                </a:solidFill>
                <a:latin typeface="맑은 고딕" pitchFamily="50" charset="-127"/>
                <a:ea typeface="맑은 고딕" pitchFamily="50" charset="-127"/>
              </a:rPr>
              <a:t>음란사진 보여주는 행위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ChangeArrowheads="1"/>
          </p:cNvSpPr>
          <p:nvPr/>
        </p:nvSpPr>
        <p:spPr bwMode="auto">
          <a:xfrm>
            <a:off x="1187450" y="2205038"/>
            <a:ext cx="2016125" cy="936625"/>
          </a:xfrm>
          <a:prstGeom prst="rect">
            <a:avLst/>
          </a:prstGeom>
          <a:gradFill rotWithShape="1">
            <a:gsLst>
              <a:gs pos="0">
                <a:srgbClr val="760000"/>
              </a:gs>
              <a:gs pos="100000">
                <a:srgbClr val="FF0000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Bottom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A80000"/>
            </a:extrusionClr>
          </a:sp3d>
        </p:spPr>
        <p:txBody>
          <a:bodyPr wrap="none" anchor="ctr">
            <a:flatTx/>
          </a:bodyPr>
          <a:lstStyle/>
          <a:p>
            <a:endParaRPr lang="ko-KR" altLang="en-US" sz="2800" smtClean="0">
              <a:solidFill>
                <a:srgbClr val="000000"/>
              </a:solidFill>
            </a:endParaRPr>
          </a:p>
        </p:txBody>
      </p:sp>
      <p:sp>
        <p:nvSpPr>
          <p:cNvPr id="32771" name="Rectangle 6"/>
          <p:cNvSpPr>
            <a:spLocks noChangeArrowheads="1"/>
          </p:cNvSpPr>
          <p:nvPr/>
        </p:nvSpPr>
        <p:spPr bwMode="auto">
          <a:xfrm>
            <a:off x="1187450" y="3213100"/>
            <a:ext cx="2016125" cy="2520950"/>
          </a:xfrm>
          <a:prstGeom prst="rect">
            <a:avLst/>
          </a:prstGeom>
          <a:gradFill rotWithShape="1">
            <a:gsLst>
              <a:gs pos="0">
                <a:srgbClr val="D7C4A1"/>
              </a:gs>
              <a:gs pos="100000">
                <a:schemeClr val="bg1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Bottom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75"/>
            </a:extrusionClr>
          </a:sp3d>
        </p:spPr>
        <p:txBody>
          <a:bodyPr wrap="none" anchor="ctr">
            <a:flatTx/>
          </a:bodyPr>
          <a:lstStyle/>
          <a:p>
            <a:endParaRPr lang="ko-KR" altLang="en-US" sz="2800" smtClean="0">
              <a:solidFill>
                <a:srgbClr val="000000"/>
              </a:solidFill>
            </a:endParaRPr>
          </a:p>
        </p:txBody>
      </p:sp>
      <p:sp>
        <p:nvSpPr>
          <p:cNvPr id="32772" name="Rectangle 7"/>
          <p:cNvSpPr>
            <a:spLocks noChangeArrowheads="1"/>
          </p:cNvSpPr>
          <p:nvPr/>
        </p:nvSpPr>
        <p:spPr bwMode="auto">
          <a:xfrm>
            <a:off x="3635375" y="2205038"/>
            <a:ext cx="2016125" cy="936625"/>
          </a:xfrm>
          <a:prstGeom prst="rect">
            <a:avLst/>
          </a:prstGeom>
          <a:gradFill rotWithShape="1">
            <a:gsLst>
              <a:gs pos="0">
                <a:srgbClr val="006000"/>
              </a:gs>
              <a:gs pos="100000">
                <a:srgbClr val="00D000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Bottom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7A00"/>
            </a:extrusionClr>
          </a:sp3d>
        </p:spPr>
        <p:txBody>
          <a:bodyPr wrap="none" anchor="ctr">
            <a:flatTx/>
          </a:bodyPr>
          <a:lstStyle/>
          <a:p>
            <a:endParaRPr lang="ko-KR" altLang="en-US" sz="2800" smtClean="0">
              <a:solidFill>
                <a:srgbClr val="000000"/>
              </a:solidFill>
            </a:endParaRPr>
          </a:p>
        </p:txBody>
      </p:sp>
      <p:sp>
        <p:nvSpPr>
          <p:cNvPr id="32773" name="Rectangle 8"/>
          <p:cNvSpPr>
            <a:spLocks noChangeArrowheads="1"/>
          </p:cNvSpPr>
          <p:nvPr/>
        </p:nvSpPr>
        <p:spPr bwMode="auto">
          <a:xfrm>
            <a:off x="6084888" y="2205038"/>
            <a:ext cx="2016125" cy="936625"/>
          </a:xfrm>
          <a:prstGeom prst="rect">
            <a:avLst/>
          </a:prstGeom>
          <a:gradFill rotWithShape="1">
            <a:gsLst>
              <a:gs pos="0">
                <a:srgbClr val="182F76"/>
              </a:gs>
              <a:gs pos="100000">
                <a:srgbClr val="3366FF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Bottom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2DBC"/>
            </a:extrusionClr>
          </a:sp3d>
        </p:spPr>
        <p:txBody>
          <a:bodyPr wrap="none" anchor="ctr">
            <a:flatTx/>
          </a:bodyPr>
          <a:lstStyle/>
          <a:p>
            <a:endParaRPr lang="ko-KR" altLang="en-US" sz="2800" smtClean="0">
              <a:solidFill>
                <a:srgbClr val="000000"/>
              </a:solidFill>
            </a:endParaRPr>
          </a:p>
        </p:txBody>
      </p:sp>
      <p:sp>
        <p:nvSpPr>
          <p:cNvPr id="32774" name="Text Box 9"/>
          <p:cNvSpPr txBox="1">
            <a:spLocks noChangeArrowheads="1"/>
          </p:cNvSpPr>
          <p:nvPr/>
        </p:nvSpPr>
        <p:spPr bwMode="auto">
          <a:xfrm>
            <a:off x="1476375" y="2565400"/>
            <a:ext cx="1584325" cy="439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ko-KR" altLang="en-US" sz="3200" b="1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피해자</a:t>
            </a:r>
            <a:endParaRPr lang="en-US" altLang="ko-KR" sz="1400" b="1" smtClean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775" name="Text Box 10"/>
          <p:cNvSpPr txBox="1">
            <a:spLocks noChangeArrowheads="1"/>
          </p:cNvSpPr>
          <p:nvPr/>
        </p:nvSpPr>
        <p:spPr bwMode="auto">
          <a:xfrm>
            <a:off x="3851275" y="2565400"/>
            <a:ext cx="1584325" cy="439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ko-KR" altLang="en-US" sz="3200" b="1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가해자</a:t>
            </a:r>
            <a:endParaRPr lang="en-US" altLang="ko-KR" sz="3200" b="1" smtClean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776" name="Text Box 11"/>
          <p:cNvSpPr txBox="1">
            <a:spLocks noChangeArrowheads="1"/>
          </p:cNvSpPr>
          <p:nvPr/>
        </p:nvSpPr>
        <p:spPr bwMode="auto">
          <a:xfrm>
            <a:off x="6300788" y="2565400"/>
            <a:ext cx="1584325" cy="439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ko-KR" altLang="en-US" sz="3200" b="1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기관</a:t>
            </a:r>
            <a:endParaRPr lang="en-US" altLang="ko-KR" sz="1400" b="1" smtClean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777" name="Text Box 12"/>
          <p:cNvSpPr txBox="1">
            <a:spLocks noChangeArrowheads="1"/>
          </p:cNvSpPr>
          <p:nvPr/>
        </p:nvSpPr>
        <p:spPr bwMode="auto">
          <a:xfrm>
            <a:off x="1476375" y="3500438"/>
            <a:ext cx="1557338" cy="1417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lnSpc>
                <a:spcPct val="110000"/>
              </a:lnSpc>
            </a:pPr>
            <a:r>
              <a:rPr lang="ko-KR" altLang="en-US" sz="20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신체적 증상</a:t>
            </a:r>
          </a:p>
          <a:p>
            <a:pPr marL="342900" indent="-342900" algn="l">
              <a:lnSpc>
                <a:spcPct val="110000"/>
              </a:lnSpc>
            </a:pPr>
            <a:r>
              <a:rPr lang="ko-KR" altLang="en-US" sz="20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정신적 증상</a:t>
            </a:r>
          </a:p>
          <a:p>
            <a:pPr marL="342900" indent="-342900" algn="l">
              <a:lnSpc>
                <a:spcPct val="110000"/>
              </a:lnSpc>
            </a:pPr>
            <a:r>
              <a:rPr lang="ko-KR" altLang="en-US" sz="20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인지적 증상</a:t>
            </a:r>
          </a:p>
          <a:p>
            <a:pPr marL="342900" indent="-342900" algn="l">
              <a:lnSpc>
                <a:spcPct val="110000"/>
              </a:lnSpc>
            </a:pPr>
            <a:r>
              <a:rPr lang="ko-KR" altLang="en-US" sz="20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행동적 증상</a:t>
            </a:r>
          </a:p>
        </p:txBody>
      </p:sp>
      <p:sp>
        <p:nvSpPr>
          <p:cNvPr id="32778" name="Rectangle 28"/>
          <p:cNvSpPr>
            <a:spLocks noChangeArrowheads="1"/>
          </p:cNvSpPr>
          <p:nvPr/>
        </p:nvSpPr>
        <p:spPr bwMode="auto">
          <a:xfrm>
            <a:off x="3635375" y="3213100"/>
            <a:ext cx="2016125" cy="2520950"/>
          </a:xfrm>
          <a:prstGeom prst="rect">
            <a:avLst/>
          </a:prstGeom>
          <a:gradFill rotWithShape="1">
            <a:gsLst>
              <a:gs pos="0">
                <a:srgbClr val="D7C4A1"/>
              </a:gs>
              <a:gs pos="100000">
                <a:schemeClr val="bg1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Bottom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75"/>
            </a:extrusionClr>
          </a:sp3d>
        </p:spPr>
        <p:txBody>
          <a:bodyPr wrap="none" anchor="ctr">
            <a:flatTx/>
          </a:bodyPr>
          <a:lstStyle/>
          <a:p>
            <a:endParaRPr lang="ko-KR" altLang="en-US" sz="2800" smtClean="0">
              <a:solidFill>
                <a:srgbClr val="000000"/>
              </a:solidFill>
            </a:endParaRPr>
          </a:p>
        </p:txBody>
      </p:sp>
      <p:sp>
        <p:nvSpPr>
          <p:cNvPr id="32779" name="Rectangle 29"/>
          <p:cNvSpPr>
            <a:spLocks noChangeArrowheads="1"/>
          </p:cNvSpPr>
          <p:nvPr/>
        </p:nvSpPr>
        <p:spPr bwMode="auto">
          <a:xfrm>
            <a:off x="6084888" y="3213100"/>
            <a:ext cx="2016125" cy="2520950"/>
          </a:xfrm>
          <a:prstGeom prst="rect">
            <a:avLst/>
          </a:prstGeom>
          <a:gradFill rotWithShape="1">
            <a:gsLst>
              <a:gs pos="0">
                <a:srgbClr val="D7C4A1"/>
              </a:gs>
              <a:gs pos="100000">
                <a:schemeClr val="bg1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Bottom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75"/>
            </a:extrusionClr>
          </a:sp3d>
        </p:spPr>
        <p:txBody>
          <a:bodyPr wrap="none" anchor="ctr">
            <a:flatTx/>
          </a:bodyPr>
          <a:lstStyle/>
          <a:p>
            <a:endParaRPr lang="ko-KR" altLang="en-US" sz="2800" smtClean="0">
              <a:solidFill>
                <a:srgbClr val="000000"/>
              </a:solidFill>
            </a:endParaRPr>
          </a:p>
        </p:txBody>
      </p:sp>
      <p:sp>
        <p:nvSpPr>
          <p:cNvPr id="32780" name="Text Box 30"/>
          <p:cNvSpPr txBox="1">
            <a:spLocks noChangeArrowheads="1"/>
          </p:cNvSpPr>
          <p:nvPr/>
        </p:nvSpPr>
        <p:spPr bwMode="auto">
          <a:xfrm>
            <a:off x="3924300" y="3573463"/>
            <a:ext cx="1584325" cy="1631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/>
            <a:r>
              <a:rPr lang="ko-KR" altLang="en-US" sz="20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도덕적 비난</a:t>
            </a:r>
          </a:p>
          <a:p>
            <a:pPr marL="342900" indent="-342900" algn="l"/>
            <a:r>
              <a:rPr lang="ko-KR" altLang="en-US" sz="20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명예손상</a:t>
            </a:r>
          </a:p>
          <a:p>
            <a:pPr marL="342900" indent="-342900" algn="l"/>
            <a:r>
              <a:rPr lang="ko-KR" altLang="en-US" sz="20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행정처분</a:t>
            </a:r>
          </a:p>
          <a:p>
            <a:pPr marL="342900" indent="-342900" algn="l"/>
            <a:r>
              <a:rPr lang="ko-KR" altLang="en-US" sz="20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형사처벌</a:t>
            </a:r>
          </a:p>
          <a:p>
            <a:pPr marL="342900" indent="-342900" algn="l"/>
            <a:r>
              <a:rPr lang="ko-KR" altLang="en-US" sz="20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경제적 손실</a:t>
            </a:r>
          </a:p>
        </p:txBody>
      </p:sp>
      <p:sp>
        <p:nvSpPr>
          <p:cNvPr id="32781" name="Text Box 31"/>
          <p:cNvSpPr txBox="1">
            <a:spLocks noChangeArrowheads="1"/>
          </p:cNvSpPr>
          <p:nvPr/>
        </p:nvSpPr>
        <p:spPr bwMode="auto">
          <a:xfrm>
            <a:off x="6084888" y="3573463"/>
            <a:ext cx="2247900" cy="1630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/>
            <a:r>
              <a:rPr lang="ko-KR" altLang="en-US" sz="2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피</a:t>
            </a:r>
            <a:r>
              <a:rPr lang="en-US" altLang="ko-KR" sz="2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2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가해자 갈등</a:t>
            </a:r>
          </a:p>
          <a:p>
            <a:pPr marL="342900" indent="-342900" algn="l"/>
            <a:r>
              <a:rPr lang="ko-KR" altLang="en-US" sz="2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기관경쟁력 약화 </a:t>
            </a:r>
          </a:p>
          <a:p>
            <a:pPr marL="342900" indent="-342900" algn="l"/>
            <a:r>
              <a:rPr lang="ko-KR" altLang="en-US" sz="2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소송비용</a:t>
            </a:r>
            <a:r>
              <a:rPr lang="en-US" altLang="ko-KR" sz="2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부담</a:t>
            </a:r>
          </a:p>
          <a:p>
            <a:pPr marL="342900" indent="-342900" algn="l"/>
            <a:r>
              <a:rPr lang="ko-KR" altLang="en-US" sz="2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인력소모 발생 </a:t>
            </a:r>
          </a:p>
          <a:p>
            <a:pPr marL="342900" indent="-342900" algn="l"/>
            <a:r>
              <a:rPr lang="ko-KR" altLang="en-US" sz="2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기관 이미지 손상 </a:t>
            </a:r>
            <a:endParaRPr lang="en-US" altLang="ko-KR" sz="2000" b="1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782" name="직사각형 16"/>
          <p:cNvSpPr>
            <a:spLocks noChangeArrowheads="1"/>
          </p:cNvSpPr>
          <p:nvPr/>
        </p:nvSpPr>
        <p:spPr bwMode="auto">
          <a:xfrm>
            <a:off x="1547813" y="1125538"/>
            <a:ext cx="610235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altLang="ko-KR" sz="32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7. </a:t>
            </a:r>
            <a:r>
              <a:rPr lang="ko-KR" altLang="en-US" sz="32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성폭력으로 인해 받는 영향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71500" y="857250"/>
            <a:ext cx="8153400" cy="5522913"/>
          </a:xfrm>
          <a:prstGeom prst="rect">
            <a:avLst/>
          </a:prstGeom>
          <a:solidFill>
            <a:srgbClr val="FFFFCC"/>
          </a:solidFill>
          <a:ln w="31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120000"/>
              </a:lnSpc>
              <a:spcBef>
                <a:spcPct val="20000"/>
              </a:spcBef>
            </a:pPr>
            <a:endParaRPr lang="en-US" altLang="ko-KR" sz="1400" b="1" smtClean="0">
              <a:solidFill>
                <a:srgbClr val="000000"/>
              </a:solidFill>
              <a:latin typeface="휴먼매직체" pitchFamily="18" charset="-127"/>
              <a:ea typeface="휴먼매직체" pitchFamily="18" charset="-127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altLang="ko-KR" sz="3200" b="1" smtClean="0">
                <a:solidFill>
                  <a:srgbClr val="009900"/>
                </a:solidFill>
                <a:latin typeface="맑은 고딕" pitchFamily="50" charset="-127"/>
                <a:ea typeface="맑은 고딕" pitchFamily="50" charset="-127"/>
              </a:rPr>
              <a:t>1) </a:t>
            </a:r>
            <a:r>
              <a:rPr lang="ko-KR" altLang="en-US" sz="3200" b="1" smtClean="0">
                <a:solidFill>
                  <a:srgbClr val="009900"/>
                </a:solidFill>
                <a:latin typeface="맑은 고딕" pitchFamily="50" charset="-127"/>
                <a:ea typeface="맑은 고딕" pitchFamily="50" charset="-127"/>
              </a:rPr>
              <a:t>형사처벌</a:t>
            </a:r>
            <a:endParaRPr lang="en-US" altLang="ko-KR" sz="3200" b="1" smtClean="0">
              <a:solidFill>
                <a:srgbClr val="0099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</a:pPr>
            <a:endParaRPr lang="en-US" altLang="ko-KR" sz="2400" b="1" smtClean="0">
              <a:solidFill>
                <a:srgbClr val="000000"/>
              </a:solidFill>
              <a:latin typeface="휴먼매직체" pitchFamily="18" charset="-127"/>
              <a:ea typeface="휴먼매직체" pitchFamily="18" charset="-127"/>
            </a:endParaRPr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</a:pPr>
            <a:r>
              <a:rPr lang="en-US" altLang="ko-KR" sz="2400" b="1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	</a:t>
            </a:r>
            <a:r>
              <a:rPr lang="en-US" altLang="ko-KR" sz="2000" b="1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2000" b="1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청소년 강간</a:t>
            </a:r>
            <a:r>
              <a:rPr lang="en-US" altLang="ko-KR" sz="2000" b="1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		: 5</a:t>
            </a:r>
            <a:r>
              <a:rPr lang="ko-KR" altLang="en-US" sz="2000" b="1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년 이상 징역</a:t>
            </a:r>
            <a:endParaRPr lang="en-US" altLang="ko-KR" sz="2000" b="1" smtClean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</a:pPr>
            <a:r>
              <a:rPr lang="en-US" altLang="ko-KR" sz="2000" b="1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	- 13</a:t>
            </a:r>
            <a:r>
              <a:rPr lang="ko-KR" altLang="en-US" sz="2000" b="1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세 미만 여자 강간</a:t>
            </a:r>
            <a:r>
              <a:rPr lang="en-US" altLang="ko-KR" sz="2000" b="1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	: 7</a:t>
            </a:r>
            <a:r>
              <a:rPr lang="ko-KR" altLang="en-US" sz="2000" b="1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년 이상 징역</a:t>
            </a:r>
            <a:endParaRPr lang="en-US" altLang="ko-KR" sz="2000" b="1" smtClean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</a:pPr>
            <a:r>
              <a:rPr lang="en-US" altLang="ko-KR" sz="2000" b="1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	- </a:t>
            </a:r>
            <a:r>
              <a:rPr lang="ko-KR" altLang="en-US" sz="2000" b="1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아동</a:t>
            </a:r>
            <a:r>
              <a:rPr lang="en-US" altLang="ko-KR" sz="2000" b="1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2000" b="1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청소년 강제추행</a:t>
            </a:r>
            <a:r>
              <a:rPr lang="en-US" altLang="ko-KR" sz="2000" b="1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:	: 1</a:t>
            </a:r>
            <a:r>
              <a:rPr lang="ko-KR" altLang="en-US" sz="2000" b="1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년 이상 징역</a:t>
            </a:r>
            <a:r>
              <a:rPr lang="en-US" altLang="ko-KR" sz="2000" b="1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또는 </a:t>
            </a:r>
            <a:endParaRPr lang="en-US" altLang="ko-KR" sz="2000" b="1" smtClean="0">
              <a:solidFill>
                <a:srgbClr val="0000CC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</a:pPr>
            <a:r>
              <a:rPr lang="en-US" altLang="ko-KR" sz="2000" b="1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					  5</a:t>
            </a:r>
            <a:r>
              <a:rPr lang="ko-KR" altLang="en-US" sz="2000" b="1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백만원 </a:t>
            </a:r>
            <a:r>
              <a:rPr lang="en-US" altLang="ko-KR" sz="2000" b="1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~ 2</a:t>
            </a:r>
            <a:r>
              <a:rPr lang="ko-KR" altLang="en-US" sz="2000" b="1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천만원 이하 벌금</a:t>
            </a:r>
            <a:endParaRPr lang="en-US" altLang="ko-KR" sz="2000" b="1" smtClean="0">
              <a:solidFill>
                <a:srgbClr val="0000CC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</a:pPr>
            <a:r>
              <a:rPr lang="en-US" altLang="ko-KR" sz="2000" b="1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	- 13</a:t>
            </a:r>
            <a:r>
              <a:rPr lang="ko-KR" altLang="en-US" sz="2000" b="1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세 미만 강제추행</a:t>
            </a:r>
            <a:r>
              <a:rPr lang="en-US" altLang="ko-KR" sz="2000" b="1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	: 3</a:t>
            </a:r>
            <a:r>
              <a:rPr lang="ko-KR" altLang="en-US" sz="2000" b="1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년 이상의 징역 또는</a:t>
            </a:r>
            <a:endParaRPr lang="en-US" altLang="ko-KR" sz="2000" b="1" smtClean="0">
              <a:solidFill>
                <a:srgbClr val="0000CC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</a:pPr>
            <a:r>
              <a:rPr lang="en-US" altLang="ko-KR" sz="2000" b="1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					  1</a:t>
            </a:r>
            <a:r>
              <a:rPr lang="ko-KR" altLang="en-US" sz="2000" b="1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천만원 </a:t>
            </a:r>
            <a:r>
              <a:rPr lang="en-US" altLang="ko-KR" sz="2000" b="1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~3</a:t>
            </a:r>
            <a:r>
              <a:rPr lang="ko-KR" altLang="en-US" sz="2000" b="1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천만원 이하 벌금</a:t>
            </a:r>
            <a:endParaRPr lang="en-US" altLang="ko-KR" sz="2000" b="1" smtClean="0">
              <a:solidFill>
                <a:srgbClr val="0000CC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</a:pPr>
            <a:endParaRPr lang="en-US" altLang="ko-KR" sz="2400" b="1" smtClean="0">
              <a:solidFill>
                <a:srgbClr val="000000"/>
              </a:solidFill>
              <a:latin typeface="휴먼매직체" pitchFamily="18" charset="-127"/>
              <a:ea typeface="휴먼매직체" pitchFamily="18" charset="-127"/>
            </a:endParaRPr>
          </a:p>
          <a:p>
            <a:pPr marL="342900" indent="-342900" algn="l">
              <a:lnSpc>
                <a:spcPct val="130000"/>
              </a:lnSpc>
              <a:spcBef>
                <a:spcPct val="20000"/>
              </a:spcBef>
            </a:pPr>
            <a:endParaRPr lang="ko-KR" altLang="en-US" sz="2400" b="1" smtClean="0">
              <a:solidFill>
                <a:srgbClr val="000000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LORI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71500" y="857250"/>
            <a:ext cx="8153400" cy="5522913"/>
          </a:xfrm>
          <a:prstGeom prst="rect">
            <a:avLst/>
          </a:prstGeom>
          <a:solidFill>
            <a:srgbClr val="FFFFCC"/>
          </a:solidFill>
          <a:ln w="31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120000"/>
              </a:lnSpc>
              <a:spcBef>
                <a:spcPct val="20000"/>
              </a:spcBef>
            </a:pPr>
            <a:endParaRPr lang="en-US" altLang="ko-KR" sz="1400" b="1" dirty="0" smtClean="0">
              <a:solidFill>
                <a:srgbClr val="000000"/>
              </a:solidFill>
              <a:latin typeface="휴먼매직체" pitchFamily="18" charset="-127"/>
              <a:ea typeface="휴먼매직체" pitchFamily="18" charset="-127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altLang="ko-KR" sz="3200" b="1" dirty="0" smtClean="0">
                <a:solidFill>
                  <a:srgbClr val="009900"/>
                </a:solidFill>
                <a:latin typeface="맑은 고딕" pitchFamily="50" charset="-127"/>
                <a:ea typeface="맑은 고딕" pitchFamily="50" charset="-127"/>
              </a:rPr>
              <a:t>2) </a:t>
            </a:r>
            <a:r>
              <a:rPr lang="ko-KR" altLang="en-US" sz="3200" b="1" dirty="0" smtClean="0">
                <a:solidFill>
                  <a:srgbClr val="009900"/>
                </a:solidFill>
                <a:latin typeface="맑은 고딕" pitchFamily="50" charset="-127"/>
                <a:ea typeface="맑은 고딕" pitchFamily="50" charset="-127"/>
              </a:rPr>
              <a:t>행정처분 </a:t>
            </a:r>
            <a:endParaRPr lang="en-US" altLang="ko-KR" sz="3200" b="1" dirty="0" smtClean="0">
              <a:solidFill>
                <a:srgbClr val="0099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altLang="ko-KR" sz="2400" b="1" dirty="0" smtClean="0">
                <a:solidFill>
                  <a:srgbClr val="0099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400" b="1" dirty="0" smtClean="0">
                <a:solidFill>
                  <a:srgbClr val="009900"/>
                </a:solidFill>
                <a:latin typeface="맑은 고딕" pitchFamily="50" charset="-127"/>
                <a:ea typeface="맑은 고딕" pitchFamily="50" charset="-127"/>
              </a:rPr>
              <a:t>예</a:t>
            </a:r>
            <a:r>
              <a:rPr lang="en-US" altLang="ko-KR" sz="2400" b="1" dirty="0" smtClean="0">
                <a:solidFill>
                  <a:srgbClr val="009900"/>
                </a:solidFill>
                <a:latin typeface="맑은 고딕" pitchFamily="50" charset="-127"/>
                <a:ea typeface="맑은 고딕" pitchFamily="50" charset="-127"/>
              </a:rPr>
              <a:t>: KSC, </a:t>
            </a:r>
            <a:r>
              <a:rPr lang="ko-KR" altLang="en-US" sz="2400" b="1" dirty="0" smtClean="0">
                <a:solidFill>
                  <a:srgbClr val="009900"/>
                </a:solidFill>
                <a:latin typeface="맑은 고딕" pitchFamily="50" charset="-127"/>
                <a:ea typeface="맑은 고딕" pitchFamily="50" charset="-127"/>
              </a:rPr>
              <a:t>선수위원회 규정</a:t>
            </a:r>
            <a:r>
              <a:rPr lang="en-US" altLang="ko-KR" sz="2400" b="1" dirty="0" smtClean="0">
                <a:solidFill>
                  <a:srgbClr val="0099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</a:pPr>
            <a:endParaRPr lang="en-US" altLang="ko-KR" sz="2400" b="1" dirty="0" smtClean="0">
              <a:solidFill>
                <a:srgbClr val="000000"/>
              </a:solidFill>
              <a:latin typeface="휴먼매직체" pitchFamily="18" charset="-127"/>
              <a:ea typeface="휴먼매직체" pitchFamily="18" charset="-127"/>
            </a:endParaRPr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</a:pPr>
            <a:r>
              <a:rPr lang="en-US" altLang="ko-KR" sz="2400" b="1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	</a:t>
            </a:r>
            <a:r>
              <a:rPr lang="en-US" altLang="ko-KR" sz="24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24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성폭력 범죄 행위</a:t>
            </a:r>
            <a:r>
              <a:rPr lang="en-US" altLang="ko-KR" sz="24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4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강간</a:t>
            </a:r>
            <a:r>
              <a:rPr lang="en-US" altLang="ko-KR" sz="24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강제추행</a:t>
            </a:r>
            <a:r>
              <a:rPr lang="en-US" altLang="ko-KR" sz="24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) : </a:t>
            </a:r>
            <a:r>
              <a:rPr lang="ko-KR" altLang="en-US" sz="24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영구제명</a:t>
            </a:r>
            <a:endParaRPr lang="en-US" altLang="ko-KR" sz="2400" b="1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</a:pPr>
            <a:r>
              <a:rPr lang="en-US" altLang="ko-KR" sz="24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	- </a:t>
            </a:r>
            <a:r>
              <a:rPr lang="ko-KR" altLang="en-US" sz="24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성폭력범죄행위 외 </a:t>
            </a:r>
            <a:r>
              <a:rPr lang="ko-KR" altLang="en-US" sz="24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성</a:t>
            </a:r>
            <a:r>
              <a:rPr lang="en-US" altLang="ko-KR" sz="24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(sex)</a:t>
            </a:r>
            <a:r>
              <a:rPr lang="ko-KR" altLang="en-US" sz="24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과 관련된 행위</a:t>
            </a:r>
            <a:r>
              <a:rPr lang="en-US" altLang="ko-KR" sz="24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	:</a:t>
            </a:r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</a:pPr>
            <a:r>
              <a:rPr lang="en-US" altLang="ko-KR" sz="24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		⇒ 1</a:t>
            </a:r>
            <a:r>
              <a:rPr lang="ko-KR" altLang="en-US" sz="24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차 적발</a:t>
            </a:r>
            <a:r>
              <a:rPr lang="en-US" altLang="ko-KR" sz="24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: 5</a:t>
            </a:r>
            <a:r>
              <a:rPr lang="ko-KR" altLang="en-US" sz="24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년 이상의 자격정지</a:t>
            </a:r>
            <a:endParaRPr lang="en-US" altLang="ko-KR" sz="2400" b="1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</a:pPr>
            <a:r>
              <a:rPr lang="en-US" altLang="ko-KR" sz="24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		⇒ 2</a:t>
            </a:r>
            <a:r>
              <a:rPr lang="ko-KR" altLang="en-US" sz="24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차 적발</a:t>
            </a:r>
            <a:r>
              <a:rPr lang="en-US" altLang="ko-KR" sz="24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: 10</a:t>
            </a:r>
            <a:r>
              <a:rPr lang="ko-KR" altLang="en-US" sz="24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년 이상의 자격정지</a:t>
            </a:r>
            <a:r>
              <a:rPr lang="en-US" altLang="ko-KR" sz="24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</a:pPr>
            <a:r>
              <a:rPr lang="en-US" altLang="ko-KR" sz="24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		⇒ 3</a:t>
            </a:r>
            <a:r>
              <a:rPr lang="ko-KR" altLang="en-US" sz="24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차 적발</a:t>
            </a:r>
            <a:r>
              <a:rPr lang="en-US" altLang="ko-KR" sz="24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4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영구제명</a:t>
            </a:r>
            <a:endParaRPr lang="en-US" altLang="ko-KR" sz="2400" b="1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</a:pPr>
            <a:r>
              <a:rPr lang="en-US" altLang="ko-KR" sz="2400" b="1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		</a:t>
            </a:r>
            <a:endParaRPr lang="ko-KR" altLang="en-US" sz="2400" b="1" dirty="0" smtClean="0">
              <a:solidFill>
                <a:srgbClr val="000000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LORI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71500" y="857250"/>
            <a:ext cx="8153400" cy="5522913"/>
          </a:xfrm>
          <a:prstGeom prst="rect">
            <a:avLst/>
          </a:prstGeom>
          <a:solidFill>
            <a:srgbClr val="FFFFCC"/>
          </a:solidFill>
          <a:ln w="31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120000"/>
              </a:lnSpc>
              <a:spcBef>
                <a:spcPct val="20000"/>
              </a:spcBef>
            </a:pPr>
            <a:endParaRPr lang="en-US" altLang="ko-KR" sz="1400" b="1" smtClean="0">
              <a:solidFill>
                <a:srgbClr val="000000"/>
              </a:solidFill>
              <a:latin typeface="휴먼매직체" pitchFamily="18" charset="-127"/>
              <a:ea typeface="휴먼매직체" pitchFamily="18" charset="-127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altLang="ko-KR" sz="3200" b="1" smtClean="0">
                <a:solidFill>
                  <a:srgbClr val="009900"/>
                </a:solidFill>
                <a:latin typeface="맑은 고딕" pitchFamily="50" charset="-127"/>
                <a:ea typeface="맑은 고딕" pitchFamily="50" charset="-127"/>
              </a:rPr>
              <a:t>3) </a:t>
            </a:r>
            <a:r>
              <a:rPr lang="ko-KR" altLang="en-US" sz="3200" b="1" smtClean="0">
                <a:solidFill>
                  <a:srgbClr val="009900"/>
                </a:solidFill>
                <a:latin typeface="맑은 고딕" pitchFamily="50" charset="-127"/>
                <a:ea typeface="맑은 고딕" pitchFamily="50" charset="-127"/>
              </a:rPr>
              <a:t>이외 법적 제제 </a:t>
            </a:r>
            <a:endParaRPr lang="en-US" altLang="ko-KR" sz="3200" b="1" smtClean="0">
              <a:solidFill>
                <a:srgbClr val="0099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algn="l">
              <a:lnSpc>
                <a:spcPct val="200000"/>
              </a:lnSpc>
              <a:spcBef>
                <a:spcPct val="20000"/>
              </a:spcBef>
            </a:pPr>
            <a:r>
              <a:rPr lang="en-US" altLang="ko-KR" sz="2400" b="1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	</a:t>
            </a:r>
            <a:r>
              <a:rPr lang="en-US" altLang="ko-KR" sz="2400" b="1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2400" b="1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 취업 제한</a:t>
            </a:r>
            <a:endParaRPr lang="en-US" altLang="ko-KR" sz="2400" b="1" smtClean="0">
              <a:solidFill>
                <a:srgbClr val="0000CC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algn="l">
              <a:lnSpc>
                <a:spcPct val="200000"/>
              </a:lnSpc>
              <a:spcBef>
                <a:spcPct val="20000"/>
              </a:spcBef>
            </a:pPr>
            <a:r>
              <a:rPr lang="en-US" altLang="ko-KR" sz="2400" b="1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	- </a:t>
            </a:r>
            <a:r>
              <a:rPr lang="ko-KR" altLang="en-US" sz="2400" b="1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취업자의 해임 요구</a:t>
            </a:r>
            <a:endParaRPr lang="en-US" altLang="ko-KR" sz="2400" b="1" smtClean="0">
              <a:solidFill>
                <a:srgbClr val="0000CC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algn="l">
              <a:lnSpc>
                <a:spcPct val="200000"/>
              </a:lnSpc>
              <a:spcBef>
                <a:spcPct val="20000"/>
              </a:spcBef>
            </a:pPr>
            <a:r>
              <a:rPr lang="en-US" altLang="ko-KR" sz="2400" b="1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	- </a:t>
            </a:r>
            <a:r>
              <a:rPr lang="ko-KR" altLang="en-US" sz="2400" b="1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위치추적 전자장치 부착</a:t>
            </a:r>
            <a:endParaRPr lang="en-US" altLang="ko-KR" sz="2400" b="1" smtClean="0">
              <a:solidFill>
                <a:srgbClr val="0000CC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algn="l">
              <a:lnSpc>
                <a:spcPct val="200000"/>
              </a:lnSpc>
              <a:spcBef>
                <a:spcPct val="20000"/>
              </a:spcBef>
            </a:pPr>
            <a:r>
              <a:rPr lang="en-US" altLang="ko-KR" sz="2400" b="1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	- </a:t>
            </a:r>
            <a:r>
              <a:rPr lang="ko-KR" altLang="en-US" sz="2400" b="1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성범죄자의 신상정보 열람</a:t>
            </a:r>
            <a:endParaRPr lang="en-US" altLang="ko-KR" sz="2400" b="1" smtClean="0">
              <a:solidFill>
                <a:srgbClr val="0000CC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algn="l">
              <a:lnSpc>
                <a:spcPct val="200000"/>
              </a:lnSpc>
              <a:spcBef>
                <a:spcPct val="20000"/>
              </a:spcBef>
            </a:pPr>
            <a:r>
              <a:rPr lang="en-US" altLang="ko-KR" sz="2400" b="1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	- </a:t>
            </a:r>
            <a:r>
              <a:rPr lang="ko-KR" altLang="en-US" sz="2400" b="1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아동성범죄자 화학적 거세</a:t>
            </a:r>
            <a:r>
              <a:rPr lang="en-US" altLang="ko-KR" sz="2400" b="1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(2011.7.24</a:t>
            </a:r>
            <a:r>
              <a:rPr lang="ko-KR" altLang="en-US" sz="2400" b="1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부터 시행</a:t>
            </a:r>
            <a:r>
              <a:rPr lang="en-US" altLang="ko-KR" sz="2400" b="1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</a:pPr>
            <a:endParaRPr lang="ko-KR" altLang="en-US" sz="2400" b="1" smtClean="0">
              <a:solidFill>
                <a:srgbClr val="000000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LORI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73" name="Picture 1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you_can_do_it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0600" y="4800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" descr="a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6588" y="4038600"/>
            <a:ext cx="2944812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72000" y="4419600"/>
            <a:ext cx="4392613" cy="1368425"/>
            <a:chOff x="3016" y="2387"/>
            <a:chExt cx="2586" cy="952"/>
          </a:xfrm>
        </p:grpSpPr>
        <p:pic>
          <p:nvPicPr>
            <p:cNvPr id="6155" name="Picture 4" descr="n10"/>
            <p:cNvPicPr>
              <a:picLocks noChangeAspect="1" noChangeArrowheads="1"/>
            </p:cNvPicPr>
            <p:nvPr/>
          </p:nvPicPr>
          <p:blipFill>
            <a:blip r:embed="rId6" cstate="print">
              <a:lum bright="30000" contrast="-84000"/>
            </a:blip>
            <a:srcRect/>
            <a:stretch>
              <a:fillRect/>
            </a:stretch>
          </p:blipFill>
          <p:spPr bwMode="auto">
            <a:xfrm>
              <a:off x="3016" y="2387"/>
              <a:ext cx="1722" cy="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6" name="Picture 5" descr="n11"/>
            <p:cNvPicPr>
              <a:picLocks noChangeAspect="1" noChangeArrowheads="1"/>
            </p:cNvPicPr>
            <p:nvPr/>
          </p:nvPicPr>
          <p:blipFill>
            <a:blip r:embed="rId7" cstate="print">
              <a:lum bright="12000" contrast="-42000"/>
            </a:blip>
            <a:srcRect/>
            <a:stretch>
              <a:fillRect/>
            </a:stretch>
          </p:blipFill>
          <p:spPr bwMode="auto">
            <a:xfrm>
              <a:off x="4785" y="2387"/>
              <a:ext cx="817" cy="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7" name="Rectangle 6"/>
            <p:cNvSpPr>
              <a:spLocks noChangeArrowheads="1"/>
            </p:cNvSpPr>
            <p:nvPr/>
          </p:nvSpPr>
          <p:spPr bwMode="auto">
            <a:xfrm>
              <a:off x="4785" y="2387"/>
              <a:ext cx="817" cy="952"/>
            </a:xfrm>
            <a:prstGeom prst="rect">
              <a:avLst/>
            </a:prstGeom>
            <a:gradFill rotWithShape="1">
              <a:gsLst>
                <a:gs pos="0">
                  <a:srgbClr val="F6546B">
                    <a:alpha val="49001"/>
                  </a:srgbClr>
                </a:gs>
                <a:gs pos="100000">
                  <a:srgbClr val="FBB3BD">
                    <a:alpha val="18999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6158" name="Rectangle 7"/>
            <p:cNvSpPr>
              <a:spLocks noChangeArrowheads="1"/>
            </p:cNvSpPr>
            <p:nvPr/>
          </p:nvSpPr>
          <p:spPr bwMode="auto">
            <a:xfrm>
              <a:off x="3923" y="2387"/>
              <a:ext cx="817" cy="952"/>
            </a:xfrm>
            <a:prstGeom prst="rect">
              <a:avLst/>
            </a:prstGeom>
            <a:gradFill rotWithShape="1">
              <a:gsLst>
                <a:gs pos="0">
                  <a:srgbClr val="F6546B">
                    <a:alpha val="49001"/>
                  </a:srgbClr>
                </a:gs>
                <a:gs pos="100000">
                  <a:srgbClr val="FBB3BD">
                    <a:alpha val="18999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6159" name="Rectangle 8"/>
            <p:cNvSpPr>
              <a:spLocks noChangeArrowheads="1"/>
            </p:cNvSpPr>
            <p:nvPr/>
          </p:nvSpPr>
          <p:spPr bwMode="auto">
            <a:xfrm>
              <a:off x="3016" y="2387"/>
              <a:ext cx="862" cy="952"/>
            </a:xfrm>
            <a:prstGeom prst="rect">
              <a:avLst/>
            </a:prstGeom>
            <a:gradFill rotWithShape="1">
              <a:gsLst>
                <a:gs pos="0">
                  <a:srgbClr val="73696A">
                    <a:alpha val="7999"/>
                  </a:srgbClr>
                </a:gs>
                <a:gs pos="100000">
                  <a:srgbClr val="F9E3E4">
                    <a:alpha val="29999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ea typeface="굴림" pitchFamily="50" charset="-127"/>
              </a:endParaRPr>
            </a:p>
          </p:txBody>
        </p:sp>
      </p:grpSp>
      <p:sp>
        <p:nvSpPr>
          <p:cNvPr id="66574" name="Rectangle 14"/>
          <p:cNvSpPr>
            <a:spLocks noChangeArrowheads="1"/>
          </p:cNvSpPr>
          <p:nvPr/>
        </p:nvSpPr>
        <p:spPr bwMode="auto">
          <a:xfrm>
            <a:off x="1793875" y="2474913"/>
            <a:ext cx="1193800" cy="1116012"/>
          </a:xfrm>
          <a:prstGeom prst="rect">
            <a:avLst/>
          </a:prstGeom>
          <a:gradFill rotWithShape="1">
            <a:gsLst>
              <a:gs pos="0">
                <a:srgbClr val="764700">
                  <a:alpha val="10999"/>
                </a:srgbClr>
              </a:gs>
              <a:gs pos="100000">
                <a:srgbClr val="FF9900">
                  <a:alpha val="70000"/>
                </a:srgbClr>
              </a:gs>
            </a:gsLst>
            <a:lin ang="189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ea typeface="굴림" pitchFamily="50" charset="-127"/>
            </a:endParaRPr>
          </a:p>
        </p:txBody>
      </p:sp>
      <p:sp>
        <p:nvSpPr>
          <p:cNvPr id="66575" name="Rectangle 15"/>
          <p:cNvSpPr>
            <a:spLocks noChangeArrowheads="1"/>
          </p:cNvSpPr>
          <p:nvPr/>
        </p:nvSpPr>
        <p:spPr bwMode="auto">
          <a:xfrm>
            <a:off x="1793875" y="1358900"/>
            <a:ext cx="1193800" cy="1116013"/>
          </a:xfrm>
          <a:prstGeom prst="rect">
            <a:avLst/>
          </a:prstGeom>
          <a:gradFill rotWithShape="1">
            <a:gsLst>
              <a:gs pos="0">
                <a:srgbClr val="2F7618">
                  <a:alpha val="10999"/>
                </a:srgbClr>
              </a:gs>
              <a:gs pos="100000">
                <a:srgbClr val="66FF33">
                  <a:alpha val="70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ea typeface="굴림" pitchFamily="50" charset="-127"/>
            </a:endParaRPr>
          </a:p>
        </p:txBody>
      </p:sp>
      <p:sp>
        <p:nvSpPr>
          <p:cNvPr id="66576" name="Rectangle 16"/>
          <p:cNvSpPr>
            <a:spLocks noChangeArrowheads="1"/>
          </p:cNvSpPr>
          <p:nvPr/>
        </p:nvSpPr>
        <p:spPr bwMode="auto">
          <a:xfrm>
            <a:off x="827088" y="1828800"/>
            <a:ext cx="1420812" cy="1409700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shade val="46275"/>
                  <a:invGamma/>
                  <a:alpha val="52000"/>
                </a:schemeClr>
              </a:gs>
              <a:gs pos="100000">
                <a:schemeClr val="hlink"/>
              </a:gs>
            </a:gsLst>
            <a:lin ang="0" scaled="1"/>
          </a:gra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ea typeface="굴림" pitchFamily="50" charset="-127"/>
            </a:endParaRPr>
          </a:p>
        </p:txBody>
      </p:sp>
      <p:sp>
        <p:nvSpPr>
          <p:cNvPr id="66577" name="Line 17"/>
          <p:cNvSpPr>
            <a:spLocks noChangeShapeType="1"/>
          </p:cNvSpPr>
          <p:nvPr/>
        </p:nvSpPr>
        <p:spPr bwMode="auto">
          <a:xfrm>
            <a:off x="3059113" y="1143000"/>
            <a:ext cx="0" cy="2735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6578" name="Line 18"/>
          <p:cNvSpPr>
            <a:spLocks noChangeShapeType="1"/>
          </p:cNvSpPr>
          <p:nvPr/>
        </p:nvSpPr>
        <p:spPr bwMode="auto">
          <a:xfrm>
            <a:off x="3059113" y="3086100"/>
            <a:ext cx="5834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6579" name="Text Box 19"/>
          <p:cNvSpPr txBox="1">
            <a:spLocks noChangeArrowheads="1"/>
          </p:cNvSpPr>
          <p:nvPr/>
        </p:nvSpPr>
        <p:spPr bwMode="auto">
          <a:xfrm>
            <a:off x="1524000" y="2133600"/>
            <a:ext cx="6788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latinLnBrk="1">
              <a:defRPr/>
            </a:pPr>
            <a:r>
              <a:rPr lang="en-US" altLang="ko-KR" sz="5400" dirty="0">
                <a:solidFill>
                  <a:srgbClr val="FF9900"/>
                </a:solidFill>
                <a:latin typeface="휴먼둥근헤드라인" pitchFamily="18" charset="-127"/>
                <a:ea typeface="휴먼둥근헤드라인" pitchFamily="18" charset="-127"/>
              </a:rPr>
              <a:t>3</a:t>
            </a:r>
            <a:r>
              <a:rPr kumimoji="1" lang="en-US" altLang="ko-KR" sz="5400" b="0" dirty="0" smtClean="0">
                <a:solidFill>
                  <a:srgbClr val="FF9900"/>
                </a:solidFill>
                <a:latin typeface="휴먼둥근헤드라인" pitchFamily="18" charset="-127"/>
                <a:ea typeface="휴먼둥근헤드라인" pitchFamily="18" charset="-127"/>
              </a:rPr>
              <a:t>.</a:t>
            </a:r>
            <a:r>
              <a:rPr kumimoji="1" lang="ko-KR" altLang="en-US" sz="5400" b="0" dirty="0">
                <a:solidFill>
                  <a:srgbClr val="FF9900"/>
                </a:solidFill>
                <a:latin typeface="휴먼둥근헤드라인" pitchFamily="18" charset="-127"/>
                <a:ea typeface="휴먼둥근헤드라인" pitchFamily="18" charset="-127"/>
              </a:rPr>
              <a:t>내 </a:t>
            </a:r>
            <a:r>
              <a:rPr kumimoji="1" lang="ko-KR" altLang="en-US" sz="5400" b="0" dirty="0">
                <a:solidFill>
                  <a:srgbClr val="660066"/>
                </a:solidFill>
                <a:latin typeface="휴먼둥근헤드라인" pitchFamily="18" charset="-127"/>
                <a:ea typeface="휴먼둥근헤드라인" pitchFamily="18" charset="-127"/>
              </a:rPr>
              <a:t>인생</a:t>
            </a:r>
            <a:r>
              <a:rPr kumimoji="1" lang="ko-KR" altLang="en-US" sz="5400" b="0" dirty="0">
                <a:solidFill>
                  <a:srgbClr val="FF9900"/>
                </a:solidFill>
                <a:latin typeface="휴먼둥근헤드라인" pitchFamily="18" charset="-127"/>
                <a:ea typeface="휴먼둥근헤드라인" pitchFamily="18" charset="-127"/>
              </a:rPr>
              <a:t> 내 </a:t>
            </a:r>
            <a:r>
              <a:rPr kumimoji="1" lang="ko-KR" altLang="en-US" sz="5400" b="0" dirty="0">
                <a:solidFill>
                  <a:srgbClr val="660066"/>
                </a:solidFill>
                <a:latin typeface="휴먼둥근헤드라인" pitchFamily="18" charset="-127"/>
                <a:ea typeface="휴먼둥근헤드라인" pitchFamily="18" charset="-127"/>
              </a:rPr>
              <a:t>맘대로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65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6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6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6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573"/>
                </p:tgtEl>
              </p:cMediaNode>
            </p:audio>
          </p:childTnLst>
        </p:cTn>
      </p:par>
    </p:tnLst>
    <p:bldLst>
      <p:bldP spid="66574" grpId="0" animBg="1"/>
      <p:bldP spid="66575" grpId="0" animBg="1"/>
      <p:bldP spid="66576" grpId="0" animBg="1"/>
      <p:bldP spid="66577" grpId="0" animBg="1"/>
      <p:bldP spid="66578" grpId="0" animBg="1"/>
      <p:bldP spid="665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68313" y="2708275"/>
            <a:ext cx="8280400" cy="2232025"/>
          </a:xfrm>
        </p:spPr>
        <p:txBody>
          <a:bodyPr/>
          <a:lstStyle/>
          <a:p>
            <a:r>
              <a:rPr lang="ko-KR" altLang="en-US" sz="6000" dirty="0" smtClean="0">
                <a:latin typeface="Rix다람쥐 M" pitchFamily="18" charset="-127"/>
                <a:ea typeface="Rix다람쥐 M" pitchFamily="18" charset="-127"/>
              </a:rPr>
              <a:t>학교폭력이란 무엇일까</a:t>
            </a:r>
            <a:r>
              <a:rPr lang="en-US" altLang="ko-KR" sz="6000" dirty="0" smtClean="0">
                <a:latin typeface="Rix다람쥐 M" pitchFamily="18" charset="-127"/>
                <a:ea typeface="Rix다람쥐 M" pitchFamily="18" charset="-127"/>
              </a:rPr>
              <a:t>?</a:t>
            </a:r>
            <a:endParaRPr lang="ko-KR" altLang="en-US" sz="6000" dirty="0">
              <a:latin typeface="Rix다람쥐 M" pitchFamily="18" charset="-127"/>
              <a:ea typeface="Rix다람쥐 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sz="4000" smtClean="0">
                <a:ea typeface="굴림" pitchFamily="50" charset="-127"/>
              </a:rPr>
              <a:t>                   </a:t>
            </a:r>
            <a:r>
              <a:rPr lang="ko-KR" altLang="en-US" sz="4000" smtClean="0">
                <a:ea typeface="HY목각파임B" pitchFamily="18" charset="-127"/>
              </a:rPr>
              <a:t>학습목표</a:t>
            </a:r>
            <a:endParaRPr lang="ko-KR" altLang="en-US" sz="2400" smtClean="0">
              <a:solidFill>
                <a:schemeClr val="accent1"/>
              </a:solidFill>
              <a:ea typeface="HY목각파임B" pitchFamily="18" charset="-127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763713" y="2492375"/>
            <a:ext cx="5410200" cy="665163"/>
            <a:chOff x="1152" y="1104"/>
            <a:chExt cx="3408" cy="419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152" y="1104"/>
              <a:ext cx="480" cy="419"/>
              <a:chOff x="1110" y="2656"/>
              <a:chExt cx="1549" cy="1351"/>
            </a:xfrm>
          </p:grpSpPr>
          <p:sp>
            <p:nvSpPr>
              <p:cNvPr id="7183" name="AutoShape 5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7184" name="AutoShape 6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67591" name="AutoShape 7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ea typeface="굴림" pitchFamily="50" charset="-127"/>
                </a:endParaRPr>
              </a:p>
            </p:txBody>
          </p:sp>
        </p:grpSp>
        <p:sp>
          <p:nvSpPr>
            <p:cNvPr id="7180" name="Line 8"/>
            <p:cNvSpPr>
              <a:spLocks noChangeShapeType="1"/>
            </p:cNvSpPr>
            <p:nvPr/>
          </p:nvSpPr>
          <p:spPr bwMode="auto">
            <a:xfrm>
              <a:off x="1536" y="1488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181" name="Text Box 9"/>
            <p:cNvSpPr txBox="1">
              <a:spLocks noChangeArrowheads="1"/>
            </p:cNvSpPr>
            <p:nvPr/>
          </p:nvSpPr>
          <p:spPr bwMode="auto">
            <a:xfrm>
              <a:off x="1680" y="1140"/>
              <a:ext cx="286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ko-KR" altLang="en-US" sz="2400" b="0">
                  <a:latin typeface="HY헤드라인M" pitchFamily="18" charset="-127"/>
                  <a:ea typeface="HY헤드라인M" pitchFamily="18" charset="-127"/>
                </a:rPr>
                <a:t>청소년 성 매매의 문제점을 안다</a:t>
              </a:r>
              <a:endParaRPr lang="en-US" altLang="ko-KR" sz="2400" b="0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7182" name="Text Box 10"/>
            <p:cNvSpPr txBox="1">
              <a:spLocks noChangeArrowheads="1"/>
            </p:cNvSpPr>
            <p:nvPr/>
          </p:nvSpPr>
          <p:spPr bwMode="gray">
            <a:xfrm>
              <a:off x="1276" y="116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400">
                  <a:solidFill>
                    <a:schemeClr val="bg1"/>
                  </a:solidFill>
                  <a:ea typeface="굴림" pitchFamily="50" charset="-127"/>
                </a:rPr>
                <a:t>1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763713" y="3860800"/>
            <a:ext cx="762000" cy="665163"/>
            <a:chOff x="3174" y="2656"/>
            <a:chExt cx="1549" cy="1351"/>
          </a:xfrm>
        </p:grpSpPr>
        <p:sp>
          <p:nvSpPr>
            <p:cNvPr id="7176" name="AutoShape 1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7177" name="AutoShape 1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67598" name="AutoShape 14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</p:grpSp>
      <p:sp>
        <p:nvSpPr>
          <p:cNvPr id="7173" name="Line 15"/>
          <p:cNvSpPr>
            <a:spLocks noChangeShapeType="1"/>
          </p:cNvSpPr>
          <p:nvPr/>
        </p:nvSpPr>
        <p:spPr bwMode="auto">
          <a:xfrm>
            <a:off x="2373313" y="4470400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74" name="Text Box 16"/>
          <p:cNvSpPr txBox="1">
            <a:spLocks noChangeArrowheads="1"/>
          </p:cNvSpPr>
          <p:nvPr/>
        </p:nvSpPr>
        <p:spPr bwMode="auto">
          <a:xfrm>
            <a:off x="2627313" y="3644900"/>
            <a:ext cx="424815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ko-KR" altLang="en-US" sz="2400" b="0">
                <a:latin typeface="HY헤드라인M" pitchFamily="18" charset="-127"/>
                <a:ea typeface="HY헤드라인M" pitchFamily="18" charset="-127"/>
              </a:rPr>
              <a:t>청소년 성매매 유혹 상황에서 </a:t>
            </a:r>
          </a:p>
          <a:p>
            <a:pPr eaLnBrk="0" hangingPunct="0"/>
            <a:r>
              <a:rPr lang="ko-KR" altLang="en-US" sz="2400" b="0">
                <a:latin typeface="HY헤드라인M" pitchFamily="18" charset="-127"/>
                <a:ea typeface="HY헤드라인M" pitchFamily="18" charset="-127"/>
              </a:rPr>
              <a:t> 대응방법을 말할 수 있다</a:t>
            </a:r>
            <a:r>
              <a:rPr lang="ko-KR" altLang="en-US" sz="2400" b="0">
                <a:latin typeface="Verdana" pitchFamily="34" charset="0"/>
                <a:ea typeface="굴림" pitchFamily="50" charset="-127"/>
              </a:rPr>
              <a:t> </a:t>
            </a:r>
          </a:p>
        </p:txBody>
      </p:sp>
      <p:sp>
        <p:nvSpPr>
          <p:cNvPr id="7175" name="Text Box 17"/>
          <p:cNvSpPr txBox="1">
            <a:spLocks noChangeArrowheads="1"/>
          </p:cNvSpPr>
          <p:nvPr/>
        </p:nvSpPr>
        <p:spPr bwMode="gray">
          <a:xfrm>
            <a:off x="1960563" y="3959225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ko-KR" sz="2400">
                <a:solidFill>
                  <a:schemeClr val="bg1"/>
                </a:solidFill>
                <a:ea typeface="굴림" pitchFamily="50" charset="-127"/>
              </a:rPr>
              <a:t>2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mtClean="0">
                <a:latin typeface="HY목각파임B" pitchFamily="18" charset="-127"/>
                <a:ea typeface="HY목각파임B" pitchFamily="18" charset="-127"/>
              </a:rPr>
              <a:t>                청소년 성매매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 rot="850023">
            <a:off x="6019800" y="457200"/>
            <a:ext cx="2663825" cy="1008063"/>
            <a:chOff x="2517" y="346"/>
            <a:chExt cx="1678" cy="771"/>
          </a:xfrm>
        </p:grpSpPr>
        <p:sp>
          <p:nvSpPr>
            <p:cNvPr id="8200" name="Rectangle 6"/>
            <p:cNvSpPr>
              <a:spLocks noChangeArrowheads="1"/>
            </p:cNvSpPr>
            <p:nvPr/>
          </p:nvSpPr>
          <p:spPr bwMode="auto">
            <a:xfrm>
              <a:off x="2517" y="346"/>
              <a:ext cx="1678" cy="771"/>
            </a:xfrm>
            <a:prstGeom prst="rect">
              <a:avLst/>
            </a:prstGeom>
            <a:noFill/>
            <a:ln w="88900">
              <a:solidFill>
                <a:srgbClr val="CC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8201" name="Rectangle 7"/>
            <p:cNvSpPr>
              <a:spLocks noChangeArrowheads="1"/>
            </p:cNvSpPr>
            <p:nvPr/>
          </p:nvSpPr>
          <p:spPr bwMode="auto">
            <a:xfrm>
              <a:off x="2608" y="436"/>
              <a:ext cx="1497" cy="590"/>
            </a:xfrm>
            <a:prstGeom prst="rect">
              <a:avLst/>
            </a:prstGeom>
            <a:noFill/>
            <a:ln w="38100">
              <a:solidFill>
                <a:srgbClr val="CC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8202" name="Text Box 8"/>
            <p:cNvSpPr txBox="1">
              <a:spLocks noChangeArrowheads="1"/>
            </p:cNvSpPr>
            <p:nvPr/>
          </p:nvSpPr>
          <p:spPr bwMode="auto">
            <a:xfrm>
              <a:off x="2517" y="524"/>
              <a:ext cx="1622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3200">
                  <a:solidFill>
                    <a:srgbClr val="CC3300"/>
                  </a:solidFill>
                  <a:latin typeface="HY헤드라인M" pitchFamily="18" charset="-127"/>
                  <a:ea typeface="HY헤드라인M" pitchFamily="18" charset="-127"/>
                </a:rPr>
                <a:t>청소년성매매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93675" y="1752600"/>
            <a:ext cx="8569325" cy="4535488"/>
            <a:chOff x="204" y="1117"/>
            <a:chExt cx="5398" cy="2857"/>
          </a:xfrm>
        </p:grpSpPr>
        <p:pic>
          <p:nvPicPr>
            <p:cNvPr id="8198" name="Picture 3" descr="01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4" y="1117"/>
              <a:ext cx="5398" cy="2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9" name="Text Box 9"/>
            <p:cNvSpPr txBox="1">
              <a:spLocks noChangeArrowheads="1"/>
            </p:cNvSpPr>
            <p:nvPr/>
          </p:nvSpPr>
          <p:spPr bwMode="auto">
            <a:xfrm>
              <a:off x="521" y="1253"/>
              <a:ext cx="4886" cy="2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ko-KR" altLang="en-US" sz="2800" b="0">
                  <a:solidFill>
                    <a:srgbClr val="CC3300"/>
                  </a:solidFill>
                  <a:latin typeface="Verdana" pitchFamily="34" charset="0"/>
                  <a:ea typeface="HY헤드라인M" pitchFamily="18" charset="-127"/>
                </a:rPr>
                <a:t>성 매매란</a:t>
              </a:r>
              <a:r>
                <a:rPr lang="ko-KR" altLang="en-US" sz="2400" b="0">
                  <a:latin typeface="Verdana" pitchFamily="34" charset="0"/>
                  <a:ea typeface="HY헤드라인M" pitchFamily="18" charset="-127"/>
                </a:rPr>
                <a:t> 무엇인가를 주거나 혹은 주기로 약속하고 </a:t>
              </a:r>
            </a:p>
            <a:p>
              <a:pPr>
                <a:lnSpc>
                  <a:spcPct val="120000"/>
                </a:lnSpc>
              </a:pPr>
              <a:r>
                <a:rPr lang="ko-KR" altLang="en-US" sz="2400" b="0">
                  <a:latin typeface="Verdana" pitchFamily="34" charset="0"/>
                  <a:ea typeface="HY헤드라인M" pitchFamily="18" charset="-127"/>
                </a:rPr>
                <a:t>성행위를 한 경우를 말한다</a:t>
              </a:r>
              <a:r>
                <a:rPr lang="en-US" altLang="ko-KR" sz="2400" b="0">
                  <a:latin typeface="Verdana" pitchFamily="34" charset="0"/>
                  <a:ea typeface="HY헤드라인M" pitchFamily="18" charset="-127"/>
                </a:rPr>
                <a:t>. </a:t>
              </a:r>
              <a:r>
                <a:rPr lang="ko-KR" altLang="en-US" sz="2400" b="0">
                  <a:latin typeface="Verdana" pitchFamily="34" charset="0"/>
                  <a:ea typeface="HY헤드라인M" pitchFamily="18" charset="-127"/>
                </a:rPr>
                <a:t>성 매매를 하도록 소개</a:t>
              </a:r>
            </a:p>
            <a:p>
              <a:pPr>
                <a:lnSpc>
                  <a:spcPct val="120000"/>
                </a:lnSpc>
              </a:pPr>
              <a:r>
                <a:rPr lang="ko-KR" altLang="en-US" sz="2400" b="0">
                  <a:latin typeface="Verdana" pitchFamily="34" charset="0"/>
                  <a:ea typeface="HY헤드라인M" pitchFamily="18" charset="-127"/>
                </a:rPr>
                <a:t>하거나 연결해 주는 것 역시 성 매매이다</a:t>
              </a:r>
              <a:r>
                <a:rPr lang="en-US" altLang="ko-KR" sz="2400" b="0">
                  <a:latin typeface="Verdana" pitchFamily="34" charset="0"/>
                  <a:ea typeface="HY헤드라인M" pitchFamily="18" charset="-127"/>
                </a:rPr>
                <a:t>. </a:t>
              </a:r>
              <a:r>
                <a:rPr lang="ko-KR" altLang="en-US" sz="2400" b="0">
                  <a:latin typeface="Verdana" pitchFamily="34" charset="0"/>
                  <a:ea typeface="HY헤드라인M" pitchFamily="18" charset="-127"/>
                </a:rPr>
                <a:t>이러한 행</a:t>
              </a:r>
            </a:p>
            <a:p>
              <a:pPr>
                <a:lnSpc>
                  <a:spcPct val="120000"/>
                </a:lnSpc>
              </a:pPr>
              <a:r>
                <a:rPr lang="ko-KR" altLang="en-US" sz="2400" b="0">
                  <a:latin typeface="Verdana" pitchFamily="34" charset="0"/>
                  <a:ea typeface="HY헤드라인M" pitchFamily="18" charset="-127"/>
                </a:rPr>
                <a:t>위는 법으로 엄격히 금지하고 있는 </a:t>
              </a:r>
              <a:r>
                <a:rPr lang="ko-KR" altLang="en-US" sz="2800" b="0">
                  <a:solidFill>
                    <a:srgbClr val="CC3300"/>
                  </a:solidFill>
                  <a:latin typeface="Verdana" pitchFamily="34" charset="0"/>
                  <a:ea typeface="HY헤드라인M" pitchFamily="18" charset="-127"/>
                </a:rPr>
                <a:t>불법행위</a:t>
              </a:r>
              <a:r>
                <a:rPr lang="ko-KR" altLang="en-US" sz="2400" b="0">
                  <a:latin typeface="Verdana" pitchFamily="34" charset="0"/>
                  <a:ea typeface="HY헤드라인M" pitchFamily="18" charset="-127"/>
                </a:rPr>
                <a:t>이며 </a:t>
              </a:r>
            </a:p>
            <a:p>
              <a:pPr>
                <a:lnSpc>
                  <a:spcPct val="120000"/>
                </a:lnSpc>
              </a:pPr>
              <a:r>
                <a:rPr lang="ko-KR" altLang="en-US" sz="2800" b="0">
                  <a:solidFill>
                    <a:srgbClr val="CC3300"/>
                  </a:solidFill>
                  <a:latin typeface="Verdana" pitchFamily="34" charset="0"/>
                  <a:ea typeface="HY헤드라인M" pitchFamily="18" charset="-127"/>
                </a:rPr>
                <a:t>범죄행위</a:t>
              </a:r>
              <a:r>
                <a:rPr lang="ko-KR" altLang="en-US" sz="2400" b="0">
                  <a:latin typeface="Verdana" pitchFamily="34" charset="0"/>
                  <a:ea typeface="HY헤드라인M" pitchFamily="18" charset="-127"/>
                </a:rPr>
                <a:t>이다</a:t>
              </a:r>
              <a:r>
                <a:rPr lang="en-US" altLang="ko-KR" sz="2400" b="0">
                  <a:latin typeface="Verdana" pitchFamily="34" charset="0"/>
                  <a:ea typeface="HY헤드라인M" pitchFamily="18" charset="-127"/>
                </a:rPr>
                <a:t>. </a:t>
              </a:r>
              <a:r>
                <a:rPr lang="ko-KR" altLang="en-US" sz="2400" b="0">
                  <a:latin typeface="Verdana" pitchFamily="34" charset="0"/>
                  <a:ea typeface="HY헤드라인M" pitchFamily="18" charset="-127"/>
                </a:rPr>
                <a:t>특히 십대 청소년을 대상으로 성 매매</a:t>
              </a:r>
            </a:p>
            <a:p>
              <a:pPr>
                <a:lnSpc>
                  <a:spcPct val="120000"/>
                </a:lnSpc>
              </a:pPr>
              <a:r>
                <a:rPr lang="ko-KR" altLang="en-US" sz="2400" b="0">
                  <a:latin typeface="Verdana" pitchFamily="34" charset="0"/>
                  <a:ea typeface="HY헤드라인M" pitchFamily="18" charset="-127"/>
                </a:rPr>
                <a:t>를 행한 사람들은 강력한 처벌을 받으며</a:t>
              </a:r>
              <a:r>
                <a:rPr lang="en-US" altLang="ko-KR" sz="2400" b="0">
                  <a:latin typeface="Verdana" pitchFamily="34" charset="0"/>
                  <a:ea typeface="HY헤드라인M" pitchFamily="18" charset="-127"/>
                </a:rPr>
                <a:t>, </a:t>
              </a:r>
              <a:r>
                <a:rPr lang="ko-KR" altLang="en-US" sz="2400" b="0">
                  <a:latin typeface="Verdana" pitchFamily="34" charset="0"/>
                  <a:ea typeface="HY헤드라인M" pitchFamily="18" charset="-127"/>
                </a:rPr>
                <a:t>성을 매수하는</a:t>
              </a:r>
            </a:p>
            <a:p>
              <a:pPr>
                <a:lnSpc>
                  <a:spcPct val="120000"/>
                </a:lnSpc>
              </a:pPr>
              <a:r>
                <a:rPr lang="ko-KR" altLang="en-US" sz="2400" b="0">
                  <a:latin typeface="Verdana" pitchFamily="34" charset="0"/>
                  <a:ea typeface="HY헤드라인M" pitchFamily="18" charset="-127"/>
                </a:rPr>
                <a:t>사람의 신상이 공개되기도 한다</a:t>
              </a:r>
              <a:r>
                <a:rPr lang="en-US" altLang="ko-KR" sz="2400" b="0">
                  <a:latin typeface="Verdana" pitchFamily="34" charset="0"/>
                  <a:ea typeface="HY헤드라인M" pitchFamily="18" charset="-127"/>
                </a:rPr>
                <a:t>. </a:t>
              </a:r>
              <a:r>
                <a:rPr lang="ko-KR" altLang="en-US" sz="2400" b="0">
                  <a:latin typeface="Verdana" pitchFamily="34" charset="0"/>
                  <a:ea typeface="HY헤드라인M" pitchFamily="18" charset="-127"/>
                </a:rPr>
                <a:t>성은 존중 받아야 하</a:t>
              </a:r>
            </a:p>
            <a:p>
              <a:pPr>
                <a:lnSpc>
                  <a:spcPct val="120000"/>
                </a:lnSpc>
              </a:pPr>
              <a:r>
                <a:rPr lang="ko-KR" altLang="en-US" sz="2400" b="0">
                  <a:latin typeface="Verdana" pitchFamily="34" charset="0"/>
                  <a:ea typeface="HY헤드라인M" pitchFamily="18" charset="-127"/>
                </a:rPr>
                <a:t>는 가치이며</a:t>
              </a:r>
              <a:r>
                <a:rPr lang="en-US" altLang="ko-KR" sz="2400" b="0">
                  <a:latin typeface="Verdana" pitchFamily="34" charset="0"/>
                  <a:ea typeface="HY헤드라인M" pitchFamily="18" charset="-127"/>
                </a:rPr>
                <a:t>, </a:t>
              </a:r>
              <a:r>
                <a:rPr lang="ko-KR" altLang="en-US" sz="2400" b="0">
                  <a:latin typeface="Verdana" pitchFamily="34" charset="0"/>
                  <a:ea typeface="HY헤드라인M" pitchFamily="18" charset="-127"/>
                </a:rPr>
                <a:t>사고 팔 수 있는 것이 아니다</a:t>
              </a:r>
              <a:r>
                <a:rPr lang="en-US" altLang="ko-KR" sz="2400" b="0">
                  <a:latin typeface="Verdana" pitchFamily="34" charset="0"/>
                  <a:ea typeface="HY헤드라인M" pitchFamily="18" charset="-127"/>
                </a:rPr>
                <a:t>.</a:t>
              </a:r>
            </a:p>
          </p:txBody>
        </p:sp>
      </p:grpSp>
      <p:pic>
        <p:nvPicPr>
          <p:cNvPr id="8197" name="Picture 4" descr="MCj03911620000[1]"/>
          <p:cNvPicPr>
            <a:picLocks noChangeAspect="1" noChangeArrowheads="1"/>
          </p:cNvPicPr>
          <p:nvPr/>
        </p:nvPicPr>
        <p:blipFill>
          <a:blip r:embed="rId3" cstate="print">
            <a:lum bright="24000" contrast="-72000"/>
          </a:blip>
          <a:srcRect/>
          <a:stretch>
            <a:fillRect/>
          </a:stretch>
        </p:blipFill>
        <p:spPr bwMode="auto">
          <a:xfrm rot="2728455">
            <a:off x="7179468" y="1735932"/>
            <a:ext cx="3198813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mtClean="0">
                <a:latin typeface="HY목각파임B" pitchFamily="18" charset="-127"/>
                <a:ea typeface="HY목각파임B" pitchFamily="18" charset="-127"/>
              </a:rPr>
              <a:t>청소년 성 매매의 현실</a:t>
            </a:r>
          </a:p>
        </p:txBody>
      </p:sp>
      <p:pic>
        <p:nvPicPr>
          <p:cNvPr id="1028" name="Picture 4" descr="lo8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1989138"/>
            <a:ext cx="4319587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MCj0250070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188913"/>
            <a:ext cx="1443038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MCj0343129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817614">
            <a:off x="368300" y="1228725"/>
            <a:ext cx="2039938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p:control spid="1026" name="WindowsMediaPlayer1" r:id="rId2" imgW="5038095" imgH="4067743"/>
    </p:controls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n01"/>
          <p:cNvPicPr>
            <a:picLocks noChangeAspect="1" noChangeArrowheads="1"/>
          </p:cNvPicPr>
          <p:nvPr/>
        </p:nvPicPr>
        <p:blipFill>
          <a:blip r:embed="rId2" cstate="print">
            <a:lum bright="36000" contrast="-54000"/>
          </a:blip>
          <a:srcRect/>
          <a:stretch>
            <a:fillRect/>
          </a:stretch>
        </p:blipFill>
        <p:spPr bwMode="auto">
          <a:xfrm>
            <a:off x="36513" y="1484313"/>
            <a:ext cx="5903912" cy="473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mtClean="0">
                <a:latin typeface="HY목각파임B" pitchFamily="18" charset="-127"/>
                <a:ea typeface="HY목각파임B" pitchFamily="18" charset="-127"/>
              </a:rPr>
              <a:t>청소년 성 매매 유입경로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gray">
          <a:xfrm rot="5400000">
            <a:off x="-1515268" y="2028031"/>
            <a:ext cx="3816350" cy="33067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1 w 21600"/>
              <a:gd name="T13" fmla="*/ 0 h 21600"/>
              <a:gd name="T14" fmla="*/ 21199 w 21600"/>
              <a:gd name="T15" fmla="*/ 1362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00CCFF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ltGray">
          <a:xfrm rot="5400000">
            <a:off x="-1552575" y="2278062"/>
            <a:ext cx="3246438" cy="28114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8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056" y="10807"/>
                </a:moveTo>
                <a:cubicBezTo>
                  <a:pt x="10056" y="10805"/>
                  <a:pt x="10056" y="10802"/>
                  <a:pt x="10056" y="10800"/>
                </a:cubicBezTo>
                <a:cubicBezTo>
                  <a:pt x="10056" y="10389"/>
                  <a:pt x="10389" y="10056"/>
                  <a:pt x="10800" y="10056"/>
                </a:cubicBezTo>
                <a:cubicBezTo>
                  <a:pt x="11210" y="10056"/>
                  <a:pt x="11544" y="10389"/>
                  <a:pt x="11544" y="10800"/>
                </a:cubicBezTo>
                <a:cubicBezTo>
                  <a:pt x="11544" y="10802"/>
                  <a:pt x="11543" y="10805"/>
                  <a:pt x="11543" y="10807"/>
                </a:cubicBezTo>
                <a:lnTo>
                  <a:pt x="21599" y="10916"/>
                </a:lnTo>
                <a:cubicBezTo>
                  <a:pt x="21599" y="10877"/>
                  <a:pt x="21600" y="10838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38"/>
                  <a:pt x="0" y="10877"/>
                  <a:pt x="0" y="10916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0099FF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-36513" y="3068638"/>
            <a:ext cx="1778001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ko-KR" altLang="en-US" sz="32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목각파임B" pitchFamily="18" charset="-127"/>
                <a:ea typeface="HY목각파임B" pitchFamily="18" charset="-127"/>
              </a:rPr>
              <a:t>성매매 </a:t>
            </a:r>
          </a:p>
          <a:p>
            <a:pPr algn="r" eaLnBrk="0" hangingPunct="0">
              <a:defRPr/>
            </a:pPr>
            <a:r>
              <a:rPr lang="ko-KR" altLang="en-US" sz="32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목각파임B" pitchFamily="18" charset="-127"/>
                <a:ea typeface="HY목각파임B" pitchFamily="18" charset="-127"/>
              </a:rPr>
              <a:t>유입경로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433513" y="2211388"/>
            <a:ext cx="3878262" cy="474662"/>
            <a:chOff x="1698" y="1424"/>
            <a:chExt cx="3273" cy="347"/>
          </a:xfrm>
        </p:grpSpPr>
        <p:sp>
          <p:nvSpPr>
            <p:cNvPr id="9267" name="AutoShape 8"/>
            <p:cNvSpPr>
              <a:spLocks noChangeArrowheads="1"/>
            </p:cNvSpPr>
            <p:nvPr/>
          </p:nvSpPr>
          <p:spPr bwMode="gray">
            <a:xfrm>
              <a:off x="1931" y="1437"/>
              <a:ext cx="3040" cy="334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33CCFF"/>
                </a:gs>
                <a:gs pos="100000">
                  <a:srgbClr val="FFFFFF">
                    <a:alpha val="50000"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ea typeface="굴림" pitchFamily="50" charset="-127"/>
              </a:endParaRPr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698" y="1447"/>
              <a:ext cx="316" cy="316"/>
              <a:chOff x="1583" y="1494"/>
              <a:chExt cx="526" cy="526"/>
            </a:xfrm>
          </p:grpSpPr>
          <p:sp>
            <p:nvSpPr>
              <p:cNvPr id="9271" name="Oval 10"/>
              <p:cNvSpPr>
                <a:spLocks noChangeArrowheads="1"/>
              </p:cNvSpPr>
              <p:nvPr/>
            </p:nvSpPr>
            <p:spPr bwMode="gray">
              <a:xfrm>
                <a:off x="1583" y="1494"/>
                <a:ext cx="526" cy="526"/>
              </a:xfrm>
              <a:prstGeom prst="ellipse">
                <a:avLst/>
              </a:prstGeom>
              <a:solidFill>
                <a:srgbClr val="33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9272" name="Oval 11"/>
              <p:cNvSpPr>
                <a:spLocks noChangeArrowheads="1"/>
              </p:cNvSpPr>
              <p:nvPr/>
            </p:nvSpPr>
            <p:spPr bwMode="gray">
              <a:xfrm>
                <a:off x="1634" y="1547"/>
                <a:ext cx="425" cy="425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9273" name="Oval 12"/>
              <p:cNvSpPr>
                <a:spLocks noChangeArrowheads="1"/>
              </p:cNvSpPr>
              <p:nvPr/>
            </p:nvSpPr>
            <p:spPr bwMode="gray">
              <a:xfrm>
                <a:off x="1642" y="1557"/>
                <a:ext cx="406" cy="40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A2A2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9274" name="Oval 13"/>
              <p:cNvSpPr>
                <a:spLocks noChangeArrowheads="1"/>
              </p:cNvSpPr>
              <p:nvPr/>
            </p:nvSpPr>
            <p:spPr bwMode="gray">
              <a:xfrm>
                <a:off x="1652" y="1582"/>
                <a:ext cx="265" cy="2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9275" name="Oval 14"/>
              <p:cNvSpPr>
                <a:spLocks noChangeArrowheads="1"/>
              </p:cNvSpPr>
              <p:nvPr/>
            </p:nvSpPr>
            <p:spPr bwMode="gray">
              <a:xfrm>
                <a:off x="1659" y="1571"/>
                <a:ext cx="366" cy="36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0"/>
                    </a:srgbClr>
                  </a:gs>
                  <a:gs pos="100000">
                    <a:srgbClr val="C2C2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</p:grpSp>
        <p:sp>
          <p:nvSpPr>
            <p:cNvPr id="9269" name="Text Box 15"/>
            <p:cNvSpPr txBox="1">
              <a:spLocks noChangeArrowheads="1"/>
            </p:cNvSpPr>
            <p:nvPr/>
          </p:nvSpPr>
          <p:spPr bwMode="auto">
            <a:xfrm>
              <a:off x="1715" y="1481"/>
              <a:ext cx="263" cy="2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>
                  <a:solidFill>
                    <a:srgbClr val="000000"/>
                  </a:solidFill>
                  <a:ea typeface="굴림" pitchFamily="50" charset="-127"/>
                </a:rPr>
                <a:t>1</a:t>
              </a:r>
            </a:p>
          </p:txBody>
        </p:sp>
        <p:sp>
          <p:nvSpPr>
            <p:cNvPr id="70672" name="Text Box 16"/>
            <p:cNvSpPr txBox="1">
              <a:spLocks noChangeArrowheads="1"/>
            </p:cNvSpPr>
            <p:nvPr/>
          </p:nvSpPr>
          <p:spPr bwMode="auto">
            <a:xfrm>
              <a:off x="2064" y="1424"/>
              <a:ext cx="659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ko-KR" altLang="en-US" sz="2400">
                  <a:solidFill>
                    <a:srgbClr val="000000"/>
                  </a:solidFill>
                  <a:ea typeface="HY헤드라인M" pitchFamily="18" charset="-127"/>
                </a:rPr>
                <a:t>가출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735138" y="2838450"/>
            <a:ext cx="3879850" cy="473075"/>
            <a:chOff x="1952" y="1883"/>
            <a:chExt cx="3274" cy="346"/>
          </a:xfrm>
        </p:grpSpPr>
        <p:sp>
          <p:nvSpPr>
            <p:cNvPr id="9258" name="AutoShape 18"/>
            <p:cNvSpPr>
              <a:spLocks noChangeArrowheads="1"/>
            </p:cNvSpPr>
            <p:nvPr/>
          </p:nvSpPr>
          <p:spPr bwMode="gray">
            <a:xfrm>
              <a:off x="2185" y="1896"/>
              <a:ext cx="3041" cy="333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00CCFF"/>
                </a:gs>
                <a:gs pos="100000">
                  <a:srgbClr val="FFFFFF">
                    <a:alpha val="50000"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ea typeface="굴림" pitchFamily="50" charset="-127"/>
              </a:endParaRPr>
            </a:p>
          </p:txBody>
        </p:sp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1952" y="1906"/>
              <a:ext cx="316" cy="316"/>
              <a:chOff x="1583" y="1494"/>
              <a:chExt cx="526" cy="526"/>
            </a:xfrm>
          </p:grpSpPr>
          <p:sp>
            <p:nvSpPr>
              <p:cNvPr id="9262" name="Oval 20"/>
              <p:cNvSpPr>
                <a:spLocks noChangeArrowheads="1"/>
              </p:cNvSpPr>
              <p:nvPr/>
            </p:nvSpPr>
            <p:spPr bwMode="gray">
              <a:xfrm>
                <a:off x="1583" y="1494"/>
                <a:ext cx="526" cy="526"/>
              </a:xfrm>
              <a:prstGeom prst="ellipse">
                <a:avLst/>
              </a:prstGeom>
              <a:solidFill>
                <a:srgbClr val="00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9263" name="Oval 21"/>
              <p:cNvSpPr>
                <a:spLocks noChangeArrowheads="1"/>
              </p:cNvSpPr>
              <p:nvPr/>
            </p:nvSpPr>
            <p:spPr bwMode="gray">
              <a:xfrm>
                <a:off x="1634" y="1547"/>
                <a:ext cx="425" cy="425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9264" name="Oval 22"/>
              <p:cNvSpPr>
                <a:spLocks noChangeArrowheads="1"/>
              </p:cNvSpPr>
              <p:nvPr/>
            </p:nvSpPr>
            <p:spPr bwMode="gray">
              <a:xfrm>
                <a:off x="1642" y="1557"/>
                <a:ext cx="406" cy="40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A2A2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9265" name="Oval 23"/>
              <p:cNvSpPr>
                <a:spLocks noChangeArrowheads="1"/>
              </p:cNvSpPr>
              <p:nvPr/>
            </p:nvSpPr>
            <p:spPr bwMode="gray">
              <a:xfrm>
                <a:off x="1652" y="1582"/>
                <a:ext cx="265" cy="2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9266" name="Oval 24"/>
              <p:cNvSpPr>
                <a:spLocks noChangeArrowheads="1"/>
              </p:cNvSpPr>
              <p:nvPr/>
            </p:nvSpPr>
            <p:spPr bwMode="gray">
              <a:xfrm>
                <a:off x="1659" y="1571"/>
                <a:ext cx="366" cy="36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0"/>
                    </a:srgbClr>
                  </a:gs>
                  <a:gs pos="100000">
                    <a:srgbClr val="C2C2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</p:grpSp>
        <p:sp>
          <p:nvSpPr>
            <p:cNvPr id="9260" name="Text Box 25"/>
            <p:cNvSpPr txBox="1">
              <a:spLocks noChangeArrowheads="1"/>
            </p:cNvSpPr>
            <p:nvPr/>
          </p:nvSpPr>
          <p:spPr bwMode="auto">
            <a:xfrm>
              <a:off x="1977" y="1951"/>
              <a:ext cx="263" cy="2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>
                  <a:solidFill>
                    <a:srgbClr val="000000"/>
                  </a:solidFill>
                  <a:ea typeface="굴림" pitchFamily="50" charset="-127"/>
                </a:rPr>
                <a:t>2</a:t>
              </a:r>
            </a:p>
          </p:txBody>
        </p:sp>
        <p:sp>
          <p:nvSpPr>
            <p:cNvPr id="70682" name="Text Box 26"/>
            <p:cNvSpPr txBox="1">
              <a:spLocks noChangeArrowheads="1"/>
            </p:cNvSpPr>
            <p:nvPr/>
          </p:nvSpPr>
          <p:spPr bwMode="auto">
            <a:xfrm>
              <a:off x="2304" y="1883"/>
              <a:ext cx="1163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ko-KR" altLang="en-US" sz="2400">
                  <a:solidFill>
                    <a:srgbClr val="000000"/>
                  </a:solidFill>
                  <a:latin typeface="HY헤드라인M" pitchFamily="18" charset="-127"/>
                  <a:ea typeface="HY헤드라인M" pitchFamily="18" charset="-127"/>
                </a:rPr>
                <a:t>인신매매</a:t>
              </a:r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1798638" y="3475038"/>
            <a:ext cx="3879850" cy="463550"/>
            <a:chOff x="2006" y="2348"/>
            <a:chExt cx="3274" cy="339"/>
          </a:xfrm>
        </p:grpSpPr>
        <p:sp>
          <p:nvSpPr>
            <p:cNvPr id="9249" name="AutoShape 28"/>
            <p:cNvSpPr>
              <a:spLocks noChangeArrowheads="1"/>
            </p:cNvSpPr>
            <p:nvPr/>
          </p:nvSpPr>
          <p:spPr bwMode="gray">
            <a:xfrm>
              <a:off x="2240" y="2354"/>
              <a:ext cx="3040" cy="333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00CCFF"/>
                </a:gs>
                <a:gs pos="100000">
                  <a:srgbClr val="FFFFFF">
                    <a:alpha val="50000"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ea typeface="굴림" pitchFamily="50" charset="-127"/>
              </a:endParaRPr>
            </a:p>
          </p:txBody>
        </p:sp>
        <p:grpSp>
          <p:nvGrpSpPr>
            <p:cNvPr id="7" name="Group 29"/>
            <p:cNvGrpSpPr>
              <a:grpSpLocks/>
            </p:cNvGrpSpPr>
            <p:nvPr/>
          </p:nvGrpSpPr>
          <p:grpSpPr bwMode="auto">
            <a:xfrm>
              <a:off x="2006" y="2364"/>
              <a:ext cx="316" cy="316"/>
              <a:chOff x="1583" y="1494"/>
              <a:chExt cx="526" cy="526"/>
            </a:xfrm>
          </p:grpSpPr>
          <p:sp>
            <p:nvSpPr>
              <p:cNvPr id="9253" name="Oval 30"/>
              <p:cNvSpPr>
                <a:spLocks noChangeArrowheads="1"/>
              </p:cNvSpPr>
              <p:nvPr/>
            </p:nvSpPr>
            <p:spPr bwMode="gray">
              <a:xfrm>
                <a:off x="1583" y="1494"/>
                <a:ext cx="526" cy="526"/>
              </a:xfrm>
              <a:prstGeom prst="ellipse">
                <a:avLst/>
              </a:prstGeom>
              <a:solidFill>
                <a:srgbClr val="00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9254" name="Oval 31"/>
              <p:cNvSpPr>
                <a:spLocks noChangeArrowheads="1"/>
              </p:cNvSpPr>
              <p:nvPr/>
            </p:nvSpPr>
            <p:spPr bwMode="gray">
              <a:xfrm>
                <a:off x="1634" y="1547"/>
                <a:ext cx="425" cy="425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9255" name="Oval 32"/>
              <p:cNvSpPr>
                <a:spLocks noChangeArrowheads="1"/>
              </p:cNvSpPr>
              <p:nvPr/>
            </p:nvSpPr>
            <p:spPr bwMode="gray">
              <a:xfrm>
                <a:off x="1642" y="1557"/>
                <a:ext cx="406" cy="40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A2A2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9256" name="Oval 33"/>
              <p:cNvSpPr>
                <a:spLocks noChangeArrowheads="1"/>
              </p:cNvSpPr>
              <p:nvPr/>
            </p:nvSpPr>
            <p:spPr bwMode="gray">
              <a:xfrm>
                <a:off x="1652" y="1582"/>
                <a:ext cx="265" cy="2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9257" name="Oval 34"/>
              <p:cNvSpPr>
                <a:spLocks noChangeArrowheads="1"/>
              </p:cNvSpPr>
              <p:nvPr/>
            </p:nvSpPr>
            <p:spPr bwMode="gray">
              <a:xfrm>
                <a:off x="1659" y="1571"/>
                <a:ext cx="366" cy="36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0"/>
                    </a:srgbClr>
                  </a:gs>
                  <a:gs pos="100000">
                    <a:srgbClr val="C2C2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</p:grpSp>
        <p:sp>
          <p:nvSpPr>
            <p:cNvPr id="9251" name="Text Box 35"/>
            <p:cNvSpPr txBox="1">
              <a:spLocks noChangeArrowheads="1"/>
            </p:cNvSpPr>
            <p:nvPr/>
          </p:nvSpPr>
          <p:spPr bwMode="auto">
            <a:xfrm>
              <a:off x="2031" y="2407"/>
              <a:ext cx="263" cy="2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>
                  <a:solidFill>
                    <a:srgbClr val="000000"/>
                  </a:solidFill>
                  <a:ea typeface="굴림" pitchFamily="50" charset="-127"/>
                </a:rPr>
                <a:t>3</a:t>
              </a:r>
            </a:p>
          </p:txBody>
        </p:sp>
        <p:sp>
          <p:nvSpPr>
            <p:cNvPr id="70692" name="Text Box 36"/>
            <p:cNvSpPr txBox="1">
              <a:spLocks noChangeArrowheads="1"/>
            </p:cNvSpPr>
            <p:nvPr/>
          </p:nvSpPr>
          <p:spPr bwMode="auto">
            <a:xfrm>
              <a:off x="2352" y="2348"/>
              <a:ext cx="1499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ko-KR" altLang="en-US" sz="2400">
                  <a:solidFill>
                    <a:srgbClr val="000000"/>
                  </a:solidFill>
                  <a:latin typeface="HY헤드라인M" pitchFamily="18" charset="-127"/>
                  <a:ea typeface="HY헤드라인M" pitchFamily="18" charset="-127"/>
                </a:rPr>
                <a:t>사이버 공간</a:t>
              </a:r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1735138" y="4084638"/>
            <a:ext cx="3879850" cy="481012"/>
            <a:chOff x="1952" y="2794"/>
            <a:chExt cx="3274" cy="352"/>
          </a:xfrm>
        </p:grpSpPr>
        <p:sp>
          <p:nvSpPr>
            <p:cNvPr id="9240" name="AutoShape 38"/>
            <p:cNvSpPr>
              <a:spLocks noChangeArrowheads="1"/>
            </p:cNvSpPr>
            <p:nvPr/>
          </p:nvSpPr>
          <p:spPr bwMode="gray">
            <a:xfrm>
              <a:off x="2185" y="2812"/>
              <a:ext cx="3041" cy="334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00CCFF"/>
                </a:gs>
                <a:gs pos="100000">
                  <a:srgbClr val="FFFFFF">
                    <a:alpha val="50000"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ea typeface="굴림" pitchFamily="50" charset="-127"/>
              </a:endParaRPr>
            </a:p>
          </p:txBody>
        </p:sp>
        <p:grpSp>
          <p:nvGrpSpPr>
            <p:cNvPr id="9" name="Group 39"/>
            <p:cNvGrpSpPr>
              <a:grpSpLocks/>
            </p:cNvGrpSpPr>
            <p:nvPr/>
          </p:nvGrpSpPr>
          <p:grpSpPr bwMode="auto">
            <a:xfrm>
              <a:off x="1952" y="2822"/>
              <a:ext cx="316" cy="316"/>
              <a:chOff x="1583" y="1494"/>
              <a:chExt cx="526" cy="526"/>
            </a:xfrm>
          </p:grpSpPr>
          <p:sp>
            <p:nvSpPr>
              <p:cNvPr id="9244" name="Oval 40"/>
              <p:cNvSpPr>
                <a:spLocks noChangeArrowheads="1"/>
              </p:cNvSpPr>
              <p:nvPr/>
            </p:nvSpPr>
            <p:spPr bwMode="gray">
              <a:xfrm>
                <a:off x="1583" y="1494"/>
                <a:ext cx="526" cy="526"/>
              </a:xfrm>
              <a:prstGeom prst="ellipse">
                <a:avLst/>
              </a:prstGeom>
              <a:solidFill>
                <a:srgbClr val="00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9245" name="Oval 41"/>
              <p:cNvSpPr>
                <a:spLocks noChangeArrowheads="1"/>
              </p:cNvSpPr>
              <p:nvPr/>
            </p:nvSpPr>
            <p:spPr bwMode="gray">
              <a:xfrm>
                <a:off x="1634" y="1547"/>
                <a:ext cx="425" cy="425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9246" name="Oval 42"/>
              <p:cNvSpPr>
                <a:spLocks noChangeArrowheads="1"/>
              </p:cNvSpPr>
              <p:nvPr/>
            </p:nvSpPr>
            <p:spPr bwMode="gray">
              <a:xfrm>
                <a:off x="1642" y="1557"/>
                <a:ext cx="406" cy="40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A2A2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9247" name="Oval 43"/>
              <p:cNvSpPr>
                <a:spLocks noChangeArrowheads="1"/>
              </p:cNvSpPr>
              <p:nvPr/>
            </p:nvSpPr>
            <p:spPr bwMode="gray">
              <a:xfrm>
                <a:off x="1652" y="1582"/>
                <a:ext cx="265" cy="2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9248" name="Oval 44"/>
              <p:cNvSpPr>
                <a:spLocks noChangeArrowheads="1"/>
              </p:cNvSpPr>
              <p:nvPr/>
            </p:nvSpPr>
            <p:spPr bwMode="gray">
              <a:xfrm>
                <a:off x="1659" y="1571"/>
                <a:ext cx="366" cy="36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0"/>
                    </a:srgbClr>
                  </a:gs>
                  <a:gs pos="100000">
                    <a:srgbClr val="C2C2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</p:grpSp>
        <p:sp>
          <p:nvSpPr>
            <p:cNvPr id="9242" name="Text Box 45"/>
            <p:cNvSpPr txBox="1">
              <a:spLocks noChangeArrowheads="1"/>
            </p:cNvSpPr>
            <p:nvPr/>
          </p:nvSpPr>
          <p:spPr bwMode="auto">
            <a:xfrm>
              <a:off x="1977" y="2867"/>
              <a:ext cx="263" cy="26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>
                  <a:solidFill>
                    <a:srgbClr val="000000"/>
                  </a:solidFill>
                  <a:ea typeface="굴림" pitchFamily="50" charset="-127"/>
                </a:rPr>
                <a:t>4</a:t>
              </a:r>
            </a:p>
          </p:txBody>
        </p:sp>
        <p:sp>
          <p:nvSpPr>
            <p:cNvPr id="70702" name="Text Box 46"/>
            <p:cNvSpPr txBox="1">
              <a:spLocks noChangeArrowheads="1"/>
            </p:cNvSpPr>
            <p:nvPr/>
          </p:nvSpPr>
          <p:spPr bwMode="auto">
            <a:xfrm>
              <a:off x="2304" y="2794"/>
              <a:ext cx="1499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ko-KR" altLang="en-US" sz="2400">
                  <a:solidFill>
                    <a:srgbClr val="000000"/>
                  </a:solidFill>
                  <a:latin typeface="HY헤드라인M" pitchFamily="18" charset="-127"/>
                  <a:ea typeface="HY헤드라인M" pitchFamily="18" charset="-127"/>
                </a:rPr>
                <a:t>친구의 유혹</a:t>
              </a:r>
            </a:p>
          </p:txBody>
        </p:sp>
      </p:grpSp>
      <p:grpSp>
        <p:nvGrpSpPr>
          <p:cNvPr id="10" name="Group 47"/>
          <p:cNvGrpSpPr>
            <a:grpSpLocks/>
          </p:cNvGrpSpPr>
          <p:nvPr/>
        </p:nvGrpSpPr>
        <p:grpSpPr bwMode="auto">
          <a:xfrm>
            <a:off x="1400175" y="4722813"/>
            <a:ext cx="3878263" cy="468312"/>
            <a:chOff x="1669" y="3261"/>
            <a:chExt cx="3274" cy="343"/>
          </a:xfrm>
        </p:grpSpPr>
        <p:sp>
          <p:nvSpPr>
            <p:cNvPr id="9231" name="AutoShape 48"/>
            <p:cNvSpPr>
              <a:spLocks noChangeArrowheads="1"/>
            </p:cNvSpPr>
            <p:nvPr/>
          </p:nvSpPr>
          <p:spPr bwMode="gray">
            <a:xfrm>
              <a:off x="1902" y="3270"/>
              <a:ext cx="3041" cy="334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00CCFF"/>
                </a:gs>
                <a:gs pos="100000">
                  <a:srgbClr val="FFFFFF">
                    <a:alpha val="50000"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ea typeface="굴림" pitchFamily="50" charset="-127"/>
              </a:endParaRPr>
            </a:p>
          </p:txBody>
        </p:sp>
        <p:grpSp>
          <p:nvGrpSpPr>
            <p:cNvPr id="11" name="Group 49"/>
            <p:cNvGrpSpPr>
              <a:grpSpLocks/>
            </p:cNvGrpSpPr>
            <p:nvPr/>
          </p:nvGrpSpPr>
          <p:grpSpPr bwMode="auto">
            <a:xfrm>
              <a:off x="1669" y="3281"/>
              <a:ext cx="316" cy="316"/>
              <a:chOff x="1583" y="1494"/>
              <a:chExt cx="526" cy="526"/>
            </a:xfrm>
          </p:grpSpPr>
          <p:sp>
            <p:nvSpPr>
              <p:cNvPr id="9235" name="Oval 50"/>
              <p:cNvSpPr>
                <a:spLocks noChangeArrowheads="1"/>
              </p:cNvSpPr>
              <p:nvPr/>
            </p:nvSpPr>
            <p:spPr bwMode="gray">
              <a:xfrm>
                <a:off x="1583" y="1494"/>
                <a:ext cx="526" cy="526"/>
              </a:xfrm>
              <a:prstGeom prst="ellipse">
                <a:avLst/>
              </a:prstGeom>
              <a:solidFill>
                <a:srgbClr val="00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9236" name="Oval 51"/>
              <p:cNvSpPr>
                <a:spLocks noChangeArrowheads="1"/>
              </p:cNvSpPr>
              <p:nvPr/>
            </p:nvSpPr>
            <p:spPr bwMode="gray">
              <a:xfrm>
                <a:off x="1634" y="1547"/>
                <a:ext cx="425" cy="425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9237" name="Oval 52"/>
              <p:cNvSpPr>
                <a:spLocks noChangeArrowheads="1"/>
              </p:cNvSpPr>
              <p:nvPr/>
            </p:nvSpPr>
            <p:spPr bwMode="gray">
              <a:xfrm>
                <a:off x="1642" y="1557"/>
                <a:ext cx="406" cy="40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A2A2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9238" name="Oval 53"/>
              <p:cNvSpPr>
                <a:spLocks noChangeArrowheads="1"/>
              </p:cNvSpPr>
              <p:nvPr/>
            </p:nvSpPr>
            <p:spPr bwMode="gray">
              <a:xfrm>
                <a:off x="1652" y="1582"/>
                <a:ext cx="265" cy="2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9239" name="Oval 54"/>
              <p:cNvSpPr>
                <a:spLocks noChangeArrowheads="1"/>
              </p:cNvSpPr>
              <p:nvPr/>
            </p:nvSpPr>
            <p:spPr bwMode="gray">
              <a:xfrm>
                <a:off x="1659" y="1571"/>
                <a:ext cx="366" cy="36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0"/>
                    </a:srgbClr>
                  </a:gs>
                  <a:gs pos="100000">
                    <a:srgbClr val="C2C2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</p:grpSp>
        <p:sp>
          <p:nvSpPr>
            <p:cNvPr id="9233" name="Text Box 55"/>
            <p:cNvSpPr txBox="1">
              <a:spLocks noChangeArrowheads="1"/>
            </p:cNvSpPr>
            <p:nvPr/>
          </p:nvSpPr>
          <p:spPr bwMode="auto">
            <a:xfrm>
              <a:off x="1689" y="3326"/>
              <a:ext cx="263" cy="2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>
                  <a:solidFill>
                    <a:srgbClr val="000000"/>
                  </a:solidFill>
                  <a:ea typeface="굴림" pitchFamily="50" charset="-127"/>
                </a:rPr>
                <a:t>5</a:t>
              </a:r>
            </a:p>
          </p:txBody>
        </p:sp>
        <p:sp>
          <p:nvSpPr>
            <p:cNvPr id="70712" name="Text Box 56"/>
            <p:cNvSpPr txBox="1">
              <a:spLocks noChangeArrowheads="1"/>
            </p:cNvSpPr>
            <p:nvPr/>
          </p:nvSpPr>
          <p:spPr bwMode="auto">
            <a:xfrm>
              <a:off x="2016" y="3261"/>
              <a:ext cx="1836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ko-KR" altLang="en-US" sz="2400">
                  <a:solidFill>
                    <a:srgbClr val="000000"/>
                  </a:solidFill>
                  <a:latin typeface="HY헤드라인M" pitchFamily="18" charset="-127"/>
                  <a:ea typeface="HY헤드라인M" pitchFamily="18" charset="-127"/>
                </a:rPr>
                <a:t>광고 및 전단지</a:t>
              </a:r>
            </a:p>
          </p:txBody>
        </p:sp>
      </p:grpSp>
      <p:pic>
        <p:nvPicPr>
          <p:cNvPr id="9228" name="Picture 57" descr="meme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1341438"/>
            <a:ext cx="3576638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9" name="Rectangle 58"/>
          <p:cNvSpPr>
            <a:spLocks noChangeArrowheads="1"/>
          </p:cNvSpPr>
          <p:nvPr/>
        </p:nvSpPr>
        <p:spPr bwMode="auto">
          <a:xfrm>
            <a:off x="107950" y="1484313"/>
            <a:ext cx="8893175" cy="4752975"/>
          </a:xfrm>
          <a:prstGeom prst="rect">
            <a:avLst/>
          </a:prstGeom>
          <a:noFill/>
          <a:ln w="7620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ea typeface="굴림" pitchFamily="50" charset="-127"/>
            </a:endParaRPr>
          </a:p>
        </p:txBody>
      </p:sp>
      <p:sp>
        <p:nvSpPr>
          <p:cNvPr id="9230" name="Line 59"/>
          <p:cNvSpPr>
            <a:spLocks noChangeShapeType="1"/>
          </p:cNvSpPr>
          <p:nvPr/>
        </p:nvSpPr>
        <p:spPr bwMode="auto">
          <a:xfrm>
            <a:off x="5292725" y="1484313"/>
            <a:ext cx="0" cy="4752975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3200" smtClean="0">
                <a:latin typeface="HY목각파임B" pitchFamily="18" charset="-127"/>
                <a:ea typeface="HY목각파임B" pitchFamily="18" charset="-127"/>
              </a:rPr>
              <a:t>청소년 성 매매 실태조사</a:t>
            </a:r>
          </a:p>
        </p:txBody>
      </p:sp>
      <p:pic>
        <p:nvPicPr>
          <p:cNvPr id="10243" name="Picture 3" descr="gachul02"/>
          <p:cNvPicPr>
            <a:picLocks noChangeAspect="1" noChangeArrowheads="1"/>
          </p:cNvPicPr>
          <p:nvPr/>
        </p:nvPicPr>
        <p:blipFill>
          <a:blip r:embed="rId2" cstate="print">
            <a:lum bright="12000" contrast="-12000"/>
          </a:blip>
          <a:srcRect/>
          <a:stretch>
            <a:fillRect/>
          </a:stretch>
        </p:blipFill>
        <p:spPr bwMode="auto">
          <a:xfrm>
            <a:off x="5580063" y="0"/>
            <a:ext cx="2879725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5" descr="m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413" y="1587500"/>
            <a:ext cx="84963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757238" y="2019300"/>
            <a:ext cx="750887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ko-KR" altLang="en-US" sz="2000" b="0">
                <a:ea typeface="HY헤드라인M" pitchFamily="18" charset="-127"/>
              </a:rPr>
              <a:t>한국 청소년 개발원이 전국 </a:t>
            </a:r>
            <a:r>
              <a:rPr lang="en-US" altLang="ko-KR" sz="2000">
                <a:ea typeface="HY헤드라인M" pitchFamily="18" charset="-127"/>
              </a:rPr>
              <a:t>38</a:t>
            </a:r>
            <a:r>
              <a:rPr lang="ko-KR" altLang="en-US" sz="2000" b="0">
                <a:ea typeface="HY헤드라인M" pitchFamily="18" charset="-127"/>
              </a:rPr>
              <a:t>개 청소년 쉼터에서 생활 하고 있는 </a:t>
            </a:r>
            <a:r>
              <a:rPr lang="en-US" altLang="ko-KR" sz="2000">
                <a:ea typeface="HY헤드라인M" pitchFamily="18" charset="-127"/>
              </a:rPr>
              <a:t>378</a:t>
            </a:r>
            <a:r>
              <a:rPr lang="ko-KR" altLang="en-US" sz="2000" b="0">
                <a:ea typeface="HY헤드라인M" pitchFamily="18" charset="-127"/>
              </a:rPr>
              <a:t>명과 거리청소년 </a:t>
            </a:r>
            <a:r>
              <a:rPr lang="en-US" altLang="ko-KR" sz="2000">
                <a:ea typeface="HY헤드라인M" pitchFamily="18" charset="-127"/>
              </a:rPr>
              <a:t>122</a:t>
            </a:r>
            <a:r>
              <a:rPr lang="ko-KR" altLang="en-US" sz="2000" b="0">
                <a:ea typeface="HY헤드라인M" pitchFamily="18" charset="-127"/>
              </a:rPr>
              <a:t>명을 대상으로 실시한 </a:t>
            </a:r>
            <a:r>
              <a:rPr lang="en-US" altLang="ko-KR" sz="2000">
                <a:ea typeface="HY헤드라인M" pitchFamily="18" charset="-127"/>
              </a:rPr>
              <a:t>2006</a:t>
            </a:r>
            <a:r>
              <a:rPr lang="ko-KR" altLang="en-US" sz="2000" b="0">
                <a:ea typeface="HY헤드라인M" pitchFamily="18" charset="-127"/>
              </a:rPr>
              <a:t>년 설문조사 결과 가출 청소년 </a:t>
            </a:r>
            <a:r>
              <a:rPr lang="en-US" altLang="ko-KR" sz="2000">
                <a:ea typeface="HY헤드라인M" pitchFamily="18" charset="-127"/>
              </a:rPr>
              <a:t>36.5%</a:t>
            </a:r>
            <a:r>
              <a:rPr lang="ko-KR" altLang="en-US" sz="2000" b="0">
                <a:ea typeface="HY헤드라인M" pitchFamily="18" charset="-127"/>
              </a:rPr>
              <a:t>가 성관계 경험이 있는 것으로 나타났다</a:t>
            </a:r>
            <a:r>
              <a:rPr lang="en-US" altLang="ko-KR" sz="2000" b="0">
                <a:ea typeface="HY헤드라인M" pitchFamily="18" charset="-127"/>
              </a:rPr>
              <a:t>.</a:t>
            </a:r>
          </a:p>
          <a:p>
            <a:pPr algn="just" latinLnBrk="1">
              <a:lnSpc>
                <a:spcPct val="120000"/>
              </a:lnSpc>
            </a:pPr>
            <a:r>
              <a:rPr lang="ko-KR" altLang="en-US" sz="2000" b="0">
                <a:ea typeface="HY헤드라인M" pitchFamily="18" charset="-127"/>
              </a:rPr>
              <a:t> 성 관계를 경험한 청소년 중 임신하거나 임신시킨 경험이 있는 경우는 </a:t>
            </a:r>
            <a:r>
              <a:rPr lang="en-US" altLang="ko-KR" sz="2000">
                <a:ea typeface="HY헤드라인M" pitchFamily="18" charset="-127"/>
              </a:rPr>
              <a:t>16.2%</a:t>
            </a:r>
            <a:r>
              <a:rPr lang="ko-KR" altLang="en-US" sz="2000" b="0">
                <a:ea typeface="HY헤드라인M" pitchFamily="18" charset="-127"/>
              </a:rPr>
              <a:t>나 됐다</a:t>
            </a:r>
            <a:r>
              <a:rPr lang="en-US" altLang="ko-KR" sz="2000" b="0">
                <a:ea typeface="HY헤드라인M" pitchFamily="18" charset="-127"/>
              </a:rPr>
              <a:t>. </a:t>
            </a:r>
            <a:r>
              <a:rPr lang="ko-KR" altLang="en-US" sz="2000" b="0">
                <a:ea typeface="HY헤드라인M" pitchFamily="18" charset="-127"/>
              </a:rPr>
              <a:t>성 관계 시 피임여부에 대한 조사 결과 피임을 하는 청소년은 </a:t>
            </a:r>
            <a:r>
              <a:rPr lang="en-US" altLang="ko-KR" sz="2000">
                <a:ea typeface="HY헤드라인M" pitchFamily="18" charset="-127"/>
              </a:rPr>
              <a:t>23.5%</a:t>
            </a:r>
            <a:r>
              <a:rPr lang="ko-KR" altLang="en-US" sz="2000" b="0">
                <a:ea typeface="HY헤드라인M" pitchFamily="18" charset="-127"/>
              </a:rPr>
              <a:t>이고 그렇지 않다는 경우가</a:t>
            </a:r>
            <a:r>
              <a:rPr lang="en-US" altLang="ko-KR" sz="2000">
                <a:ea typeface="HY헤드라인M" pitchFamily="18" charset="-127"/>
              </a:rPr>
              <a:t>76.5%</a:t>
            </a:r>
            <a:r>
              <a:rPr lang="ko-KR" altLang="en-US" sz="2000" b="0">
                <a:ea typeface="HY헤드라인M" pitchFamily="18" charset="-127"/>
              </a:rPr>
              <a:t>였다</a:t>
            </a:r>
            <a:r>
              <a:rPr lang="en-US" altLang="ko-KR" sz="2000" b="0">
                <a:ea typeface="HY헤드라인M" pitchFamily="18" charset="-127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ko-KR" altLang="en-US" sz="2000" b="0">
                <a:ea typeface="HY헤드라인M" pitchFamily="18" charset="-127"/>
              </a:rPr>
              <a:t>피임을 하지 않는 이유로는 방법을 몰라서 </a:t>
            </a:r>
            <a:r>
              <a:rPr lang="en-US" altLang="ko-KR" sz="2000">
                <a:ea typeface="HY헤드라인M" pitchFamily="18" charset="-127"/>
              </a:rPr>
              <a:t>27.3%,</a:t>
            </a:r>
            <a:r>
              <a:rPr lang="en-US" altLang="ko-KR" sz="2000" b="0">
                <a:ea typeface="HY헤드라인M" pitchFamily="18" charset="-127"/>
              </a:rPr>
              <a:t> </a:t>
            </a:r>
            <a:r>
              <a:rPr lang="ko-KR" altLang="en-US" sz="2000" b="0">
                <a:ea typeface="HY헤드라인M" pitchFamily="18" charset="-127"/>
              </a:rPr>
              <a:t>피임용품을 살 용기가 없어서</a:t>
            </a:r>
            <a:r>
              <a:rPr lang="en-US" altLang="ko-KR" sz="2000">
                <a:ea typeface="HY헤드라인M" pitchFamily="18" charset="-127"/>
              </a:rPr>
              <a:t>15.9%</a:t>
            </a:r>
            <a:r>
              <a:rPr lang="en-US" altLang="ko-KR" sz="2000" b="0">
                <a:ea typeface="HY헤드라인M" pitchFamily="18" charset="-127"/>
              </a:rPr>
              <a:t> </a:t>
            </a:r>
            <a:r>
              <a:rPr lang="ko-KR" altLang="en-US" sz="2000" b="0">
                <a:ea typeface="HY헤드라인M" pitchFamily="18" charset="-127"/>
              </a:rPr>
              <a:t>상대가 싫어해서</a:t>
            </a:r>
            <a:r>
              <a:rPr lang="en-US" altLang="ko-KR" sz="2000">
                <a:ea typeface="HY헤드라인M" pitchFamily="18" charset="-127"/>
              </a:rPr>
              <a:t>13.6%</a:t>
            </a:r>
            <a:r>
              <a:rPr lang="ko-KR" altLang="en-US" sz="2000" b="0">
                <a:ea typeface="HY헤드라인M" pitchFamily="18" charset="-127"/>
              </a:rPr>
              <a:t>등의 순으로 나타났다</a:t>
            </a:r>
            <a:r>
              <a:rPr lang="en-US" altLang="ko-KR" sz="2000" b="0">
                <a:ea typeface="HY헤드라인M" pitchFamily="18" charset="-127"/>
              </a:rPr>
              <a:t>.  </a:t>
            </a:r>
            <a:r>
              <a:rPr lang="ko-KR" altLang="en-US" sz="2000" b="0">
                <a:ea typeface="HY헤드라인M" pitchFamily="18" charset="-127"/>
              </a:rPr>
              <a:t>돈 등의 대가를 받고 성 관계를 한 성 매매 경험이 있는 청소년도 </a:t>
            </a:r>
            <a:r>
              <a:rPr lang="en-US" altLang="ko-KR" sz="2000">
                <a:ea typeface="HY헤드라인M" pitchFamily="18" charset="-127"/>
              </a:rPr>
              <a:t>13.9%</a:t>
            </a:r>
            <a:r>
              <a:rPr lang="ko-KR" altLang="en-US" sz="2000" b="0">
                <a:ea typeface="HY헤드라인M" pitchFamily="18" charset="-127"/>
              </a:rPr>
              <a:t>였다</a:t>
            </a:r>
            <a:r>
              <a:rPr lang="en-US" altLang="ko-KR" sz="2000" b="0">
                <a:ea typeface="HY헤드라인M" pitchFamily="18" charset="-127"/>
              </a:rPr>
              <a:t>.                      </a:t>
            </a:r>
          </a:p>
          <a:p>
            <a:pPr algn="r">
              <a:lnSpc>
                <a:spcPct val="120000"/>
              </a:lnSpc>
            </a:pPr>
            <a:r>
              <a:rPr lang="en-US" altLang="ko-KR" sz="2000" b="0">
                <a:ea typeface="HY헤드라인M" pitchFamily="18" charset="-127"/>
              </a:rPr>
              <a:t> </a:t>
            </a:r>
            <a:r>
              <a:rPr lang="ko-KR" altLang="en-US" sz="1600" b="0">
                <a:ea typeface="HY헤드라인M" pitchFamily="18" charset="-127"/>
              </a:rPr>
              <a:t>출처</a:t>
            </a:r>
            <a:r>
              <a:rPr lang="en-US" altLang="ko-KR" sz="1600" b="0">
                <a:ea typeface="HY헤드라인M" pitchFamily="18" charset="-127"/>
              </a:rPr>
              <a:t>:oo</a:t>
            </a:r>
            <a:r>
              <a:rPr lang="ko-KR" altLang="en-US" sz="1600" b="0">
                <a:ea typeface="HY헤드라인M" pitchFamily="18" charset="-127"/>
              </a:rPr>
              <a:t>신문 </a:t>
            </a:r>
            <a:r>
              <a:rPr lang="en-US" altLang="ko-KR" sz="1600" b="0">
                <a:ea typeface="HY헤드라인M" pitchFamily="18" charset="-127"/>
              </a:rPr>
              <a:t>oo</a:t>
            </a:r>
            <a:r>
              <a:rPr lang="ko-KR" altLang="en-US" sz="1600" b="0">
                <a:ea typeface="HY헤드라인M" pitchFamily="18" charset="-127"/>
              </a:rPr>
              <a:t>년 </a:t>
            </a:r>
            <a:r>
              <a:rPr lang="en-US" altLang="ko-KR" sz="1600" b="0">
                <a:ea typeface="HY헤드라인M" pitchFamily="18" charset="-127"/>
              </a:rPr>
              <a:t>oo</a:t>
            </a:r>
            <a:r>
              <a:rPr lang="ko-KR" altLang="en-US" sz="1600" b="0">
                <a:ea typeface="HY헤드라인M" pitchFamily="18" charset="-127"/>
              </a:rPr>
              <a:t>월 </a:t>
            </a:r>
            <a:r>
              <a:rPr lang="en-US" altLang="ko-KR" sz="1600" b="0">
                <a:ea typeface="HY헤드라인M" pitchFamily="18" charset="-127"/>
              </a:rPr>
              <a:t>oo</a:t>
            </a:r>
            <a:r>
              <a:rPr lang="ko-KR" altLang="en-US" sz="1600" b="0">
                <a:ea typeface="HY헤드라인M" pitchFamily="18" charset="-127"/>
              </a:rPr>
              <a:t>일</a:t>
            </a:r>
          </a:p>
          <a:p>
            <a:pPr algn="just">
              <a:lnSpc>
                <a:spcPct val="120000"/>
              </a:lnSpc>
            </a:pPr>
            <a:endParaRPr lang="en-US" altLang="ko-KR" sz="2000" b="0">
              <a:ea typeface="HY헤드라인M" pitchFamily="18" charset="-127"/>
            </a:endParaRPr>
          </a:p>
          <a:p>
            <a:pPr algn="just">
              <a:lnSpc>
                <a:spcPct val="120000"/>
              </a:lnSpc>
            </a:pPr>
            <a:r>
              <a:rPr lang="en-US" altLang="ko-KR" sz="2000" b="0">
                <a:ea typeface="HY헤드라인M" pitchFamily="18" charset="-127"/>
              </a:rPr>
              <a:t>                                                   </a:t>
            </a:r>
            <a:endParaRPr lang="ko-KR" altLang="en-US" sz="2000" b="0">
              <a:ea typeface="HY헤드라인M" pitchFamily="18" charset="-127"/>
            </a:endParaRPr>
          </a:p>
        </p:txBody>
      </p:sp>
      <p:pic>
        <p:nvPicPr>
          <p:cNvPr id="10246" name="Picture 7" descr="MCj0351810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909098">
            <a:off x="7559675" y="1885951"/>
            <a:ext cx="1804987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lum bright="18000" contrast="-48000"/>
          </a:blip>
          <a:srcRect/>
          <a:stretch>
            <a:fillRect/>
          </a:stretch>
        </p:blipFill>
        <p:spPr bwMode="auto">
          <a:xfrm>
            <a:off x="323850" y="1411288"/>
            <a:ext cx="6264275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mtClean="0">
                <a:latin typeface="HY목각파임B" pitchFamily="18" charset="-127"/>
                <a:ea typeface="HY목각파임B" pitchFamily="18" charset="-127"/>
              </a:rPr>
              <a:t>청소년 성 매매의 원인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9750" y="1916113"/>
            <a:ext cx="5961063" cy="855662"/>
            <a:chOff x="340" y="1207"/>
            <a:chExt cx="3755" cy="539"/>
          </a:xfrm>
        </p:grpSpPr>
        <p:pic>
          <p:nvPicPr>
            <p:cNvPr id="11286" name="Picture 62" descr="1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0" y="1207"/>
              <a:ext cx="3755" cy="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7" name="WordArt 63"/>
            <p:cNvSpPr>
              <a:spLocks noChangeArrowheads="1" noChangeShapeType="1" noTextEdit="1"/>
            </p:cNvSpPr>
            <p:nvPr/>
          </p:nvSpPr>
          <p:spPr bwMode="auto">
            <a:xfrm>
              <a:off x="478" y="1317"/>
              <a:ext cx="121" cy="2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3600" kern="10">
                  <a:ln w="22225">
                    <a:solidFill>
                      <a:srgbClr val="FFFF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0066"/>
                      </a:gs>
                      <a:gs pos="100000">
                        <a:srgbClr val="0099FF"/>
                      </a:gs>
                    </a:gsLst>
                    <a:lin ang="5400000" scaled="1"/>
                  </a:gradFill>
                  <a:latin typeface="Arial Black"/>
                </a:rPr>
                <a:t>1</a:t>
              </a:r>
              <a:endParaRPr lang="ko-KR" altLang="en-US" sz="3600" kern="10">
                <a:ln w="2222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66"/>
                    </a:gs>
                    <a:gs pos="100000">
                      <a:srgbClr val="0099FF"/>
                    </a:gs>
                  </a:gsLst>
                  <a:lin ang="5400000" scaled="1"/>
                </a:gradFill>
                <a:latin typeface="Arial Black"/>
              </a:endParaRPr>
            </a:p>
          </p:txBody>
        </p:sp>
        <p:sp>
          <p:nvSpPr>
            <p:cNvPr id="11288" name="Rectangle 65"/>
            <p:cNvSpPr>
              <a:spLocks noChangeArrowheads="1"/>
            </p:cNvSpPr>
            <p:nvPr/>
          </p:nvSpPr>
          <p:spPr bwMode="auto">
            <a:xfrm>
              <a:off x="1016" y="1317"/>
              <a:ext cx="2898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latinLnBrk="1"/>
              <a:r>
                <a:rPr lang="ko-KR" altLang="en-US" sz="2200" b="0">
                  <a:solidFill>
                    <a:srgbClr val="1F497D"/>
                  </a:solidFill>
                  <a:latin typeface="HY헤드라인M" pitchFamily="18" charset="-127"/>
                  <a:ea typeface="HY헤드라인M" pitchFamily="18" charset="-127"/>
                </a:rPr>
                <a:t>가정불화</a:t>
              </a:r>
              <a:r>
                <a:rPr lang="en-US" altLang="ko-KR" sz="2200" b="0">
                  <a:solidFill>
                    <a:srgbClr val="1F497D"/>
                  </a:solidFill>
                  <a:latin typeface="HY헤드라인M" pitchFamily="18" charset="-127"/>
                  <a:ea typeface="HY헤드라인M" pitchFamily="18" charset="-127"/>
                </a:rPr>
                <a:t>, </a:t>
              </a:r>
              <a:r>
                <a:rPr lang="ko-KR" altLang="en-US" sz="2200" b="0">
                  <a:solidFill>
                    <a:srgbClr val="1F497D"/>
                  </a:solidFill>
                  <a:latin typeface="HY헤드라인M" pitchFamily="18" charset="-127"/>
                  <a:ea typeface="HY헤드라인M" pitchFamily="18" charset="-127"/>
                </a:rPr>
                <a:t>가족해체</a:t>
              </a:r>
              <a:r>
                <a:rPr lang="en-US" altLang="ko-KR" sz="2200" b="0">
                  <a:solidFill>
                    <a:srgbClr val="1F497D"/>
                  </a:solidFill>
                  <a:latin typeface="HY헤드라인M" pitchFamily="18" charset="-127"/>
                  <a:ea typeface="HY헤드라인M" pitchFamily="18" charset="-127"/>
                </a:rPr>
                <a:t>, </a:t>
              </a:r>
              <a:r>
                <a:rPr lang="ko-KR" altLang="en-US" sz="2200" b="0">
                  <a:solidFill>
                    <a:srgbClr val="1F497D"/>
                  </a:solidFill>
                  <a:latin typeface="HY헤드라인M" pitchFamily="18" charset="-127"/>
                  <a:ea typeface="HY헤드라인M" pitchFamily="18" charset="-127"/>
                </a:rPr>
                <a:t>가출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41338" y="2774950"/>
            <a:ext cx="5961062" cy="850900"/>
            <a:chOff x="341" y="1748"/>
            <a:chExt cx="3755" cy="536"/>
          </a:xfrm>
        </p:grpSpPr>
        <p:pic>
          <p:nvPicPr>
            <p:cNvPr id="11283" name="Picture 66" descr="1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1" y="1748"/>
              <a:ext cx="3755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4" name="WordArt 67"/>
            <p:cNvSpPr>
              <a:spLocks noChangeArrowheads="1" noChangeShapeType="1" noTextEdit="1"/>
            </p:cNvSpPr>
            <p:nvPr/>
          </p:nvSpPr>
          <p:spPr bwMode="auto">
            <a:xfrm>
              <a:off x="519" y="1864"/>
              <a:ext cx="122" cy="2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2400" kern="10">
                  <a:ln w="22225">
                    <a:solidFill>
                      <a:srgbClr val="FFFF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0066"/>
                      </a:gs>
                      <a:gs pos="100000">
                        <a:srgbClr val="0099FF"/>
                      </a:gs>
                    </a:gsLst>
                    <a:lin ang="5400000" scaled="1"/>
                  </a:gradFill>
                  <a:latin typeface="Arial Black"/>
                </a:rPr>
                <a:t>2</a:t>
              </a:r>
              <a:endParaRPr lang="ko-KR" altLang="en-US" sz="2400" kern="10">
                <a:ln w="2222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66"/>
                    </a:gs>
                    <a:gs pos="100000">
                      <a:srgbClr val="0099FF"/>
                    </a:gs>
                  </a:gsLst>
                  <a:lin ang="5400000" scaled="1"/>
                </a:gradFill>
                <a:latin typeface="Arial Black"/>
              </a:endParaRPr>
            </a:p>
          </p:txBody>
        </p:sp>
        <p:sp>
          <p:nvSpPr>
            <p:cNvPr id="11285" name="Rectangle 68"/>
            <p:cNvSpPr>
              <a:spLocks noChangeArrowheads="1"/>
            </p:cNvSpPr>
            <p:nvPr/>
          </p:nvSpPr>
          <p:spPr bwMode="auto">
            <a:xfrm>
              <a:off x="975" y="1864"/>
              <a:ext cx="2856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latinLnBrk="1"/>
              <a:r>
                <a:rPr lang="ko-KR" altLang="en-US" sz="2200" b="0">
                  <a:solidFill>
                    <a:srgbClr val="1F497D"/>
                  </a:solidFill>
                  <a:latin typeface="HY헤드라인M" pitchFamily="18" charset="-127"/>
                  <a:ea typeface="HY헤드라인M" pitchFamily="18" charset="-127"/>
                </a:rPr>
                <a:t>왜곡된 향락문화와 성윤리 의식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42925" y="3641725"/>
            <a:ext cx="5961063" cy="808038"/>
            <a:chOff x="342" y="2294"/>
            <a:chExt cx="3755" cy="509"/>
          </a:xfrm>
        </p:grpSpPr>
        <p:pic>
          <p:nvPicPr>
            <p:cNvPr id="11280" name="Picture 69" descr="1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2" y="2294"/>
              <a:ext cx="3755" cy="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1" name="WordArt 70"/>
            <p:cNvSpPr>
              <a:spLocks noChangeArrowheads="1" noChangeShapeType="1" noTextEdit="1"/>
            </p:cNvSpPr>
            <p:nvPr/>
          </p:nvSpPr>
          <p:spPr bwMode="auto">
            <a:xfrm>
              <a:off x="522" y="2412"/>
              <a:ext cx="122" cy="2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3600" kern="10">
                  <a:ln w="22225">
                    <a:solidFill>
                      <a:srgbClr val="FFFF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0066"/>
                      </a:gs>
                      <a:gs pos="100000">
                        <a:srgbClr val="0099FF"/>
                      </a:gs>
                    </a:gsLst>
                    <a:lin ang="5400000" scaled="1"/>
                  </a:gradFill>
                  <a:latin typeface="Arial Black"/>
                </a:rPr>
                <a:t>3</a:t>
              </a:r>
              <a:endParaRPr lang="ko-KR" altLang="en-US" sz="3600" kern="10">
                <a:ln w="2222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66"/>
                    </a:gs>
                    <a:gs pos="100000">
                      <a:srgbClr val="0099FF"/>
                    </a:gs>
                  </a:gsLst>
                  <a:lin ang="5400000" scaled="1"/>
                </a:gradFill>
                <a:latin typeface="Arial Black"/>
              </a:endParaRPr>
            </a:p>
          </p:txBody>
        </p:sp>
        <p:sp>
          <p:nvSpPr>
            <p:cNvPr id="11282" name="Rectangle 71"/>
            <p:cNvSpPr>
              <a:spLocks noChangeArrowheads="1"/>
            </p:cNvSpPr>
            <p:nvPr/>
          </p:nvSpPr>
          <p:spPr bwMode="auto">
            <a:xfrm>
              <a:off x="975" y="2386"/>
              <a:ext cx="2814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latinLnBrk="1"/>
              <a:r>
                <a:rPr lang="ko-KR" altLang="en-US" sz="2200" b="0">
                  <a:solidFill>
                    <a:srgbClr val="1F497D"/>
                  </a:solidFill>
                  <a:latin typeface="HY헤드라인M" pitchFamily="18" charset="-127"/>
                  <a:ea typeface="HY헤드라인M" pitchFamily="18" charset="-127"/>
                </a:rPr>
                <a:t>인터넷 등 정보매체의 발달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542925" y="4437063"/>
            <a:ext cx="5961063" cy="809625"/>
            <a:chOff x="342" y="2795"/>
            <a:chExt cx="3755" cy="510"/>
          </a:xfrm>
        </p:grpSpPr>
        <p:pic>
          <p:nvPicPr>
            <p:cNvPr id="11277" name="Picture 72" descr="1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2" y="2795"/>
              <a:ext cx="3755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8" name="WordArt 73"/>
            <p:cNvSpPr>
              <a:spLocks noChangeArrowheads="1" noChangeShapeType="1" noTextEdit="1"/>
            </p:cNvSpPr>
            <p:nvPr/>
          </p:nvSpPr>
          <p:spPr bwMode="auto">
            <a:xfrm>
              <a:off x="522" y="2904"/>
              <a:ext cx="122" cy="27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3600" kern="10">
                  <a:ln w="22225">
                    <a:solidFill>
                      <a:srgbClr val="FFFF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0066"/>
                      </a:gs>
                      <a:gs pos="100000">
                        <a:srgbClr val="0099FF"/>
                      </a:gs>
                    </a:gsLst>
                    <a:lin ang="5400000" scaled="1"/>
                  </a:gradFill>
                  <a:latin typeface="Arial Black"/>
                </a:rPr>
                <a:t>4</a:t>
              </a:r>
              <a:endParaRPr lang="ko-KR" altLang="en-US" sz="3600" kern="10">
                <a:ln w="2222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66"/>
                    </a:gs>
                    <a:gs pos="100000">
                      <a:srgbClr val="0099FF"/>
                    </a:gs>
                  </a:gsLst>
                  <a:lin ang="5400000" scaled="1"/>
                </a:gradFill>
                <a:latin typeface="Arial Black"/>
              </a:endParaRPr>
            </a:p>
          </p:txBody>
        </p:sp>
        <p:sp>
          <p:nvSpPr>
            <p:cNvPr id="11279" name="Rectangle 74"/>
            <p:cNvSpPr>
              <a:spLocks noChangeArrowheads="1"/>
            </p:cNvSpPr>
            <p:nvPr/>
          </p:nvSpPr>
          <p:spPr bwMode="auto">
            <a:xfrm>
              <a:off x="884" y="2841"/>
              <a:ext cx="2856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latinLnBrk="1"/>
              <a:r>
                <a:rPr lang="ko-KR" altLang="en-US" sz="2200" b="0">
                  <a:solidFill>
                    <a:srgbClr val="1F497D"/>
                  </a:solidFill>
                  <a:latin typeface="HY헤드라인M" pitchFamily="18" charset="-127"/>
                  <a:ea typeface="HY헤드라인M" pitchFamily="18" charset="-127"/>
                </a:rPr>
                <a:t>인성교육의 미비로</a:t>
              </a:r>
              <a:r>
                <a:rPr lang="en-US" altLang="ko-KR" sz="2200" b="0">
                  <a:solidFill>
                    <a:srgbClr val="1F497D"/>
                  </a:solidFill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lang="ko-KR" altLang="en-US" sz="2200" b="0">
                  <a:solidFill>
                    <a:srgbClr val="1F497D"/>
                  </a:solidFill>
                  <a:latin typeface="HY헤드라인M" pitchFamily="18" charset="-127"/>
                  <a:ea typeface="HY헤드라인M" pitchFamily="18" charset="-127"/>
                </a:rPr>
                <a:t>성 가치관의 부재</a:t>
              </a: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555625" y="5205413"/>
            <a:ext cx="5961063" cy="809625"/>
            <a:chOff x="350" y="3279"/>
            <a:chExt cx="3755" cy="510"/>
          </a:xfrm>
        </p:grpSpPr>
        <p:pic>
          <p:nvPicPr>
            <p:cNvPr id="11274" name="Picture 75" descr="1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" y="3279"/>
              <a:ext cx="3755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5" name="WordArt 76"/>
            <p:cNvSpPr>
              <a:spLocks noChangeArrowheads="1" noChangeShapeType="1" noTextEdit="1"/>
            </p:cNvSpPr>
            <p:nvPr/>
          </p:nvSpPr>
          <p:spPr bwMode="auto">
            <a:xfrm>
              <a:off x="519" y="3397"/>
              <a:ext cx="122" cy="2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3600" kern="10">
                  <a:ln w="22225">
                    <a:solidFill>
                      <a:srgbClr val="FFFF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0066"/>
                      </a:gs>
                      <a:gs pos="100000">
                        <a:srgbClr val="0099FF"/>
                      </a:gs>
                    </a:gsLst>
                    <a:lin ang="5400000" scaled="1"/>
                  </a:gradFill>
                  <a:latin typeface="Arial Black"/>
                </a:rPr>
                <a:t>5</a:t>
              </a:r>
              <a:endParaRPr lang="ko-KR" altLang="en-US" sz="3600" kern="10">
                <a:ln w="2222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66"/>
                    </a:gs>
                    <a:gs pos="100000">
                      <a:srgbClr val="0099FF"/>
                    </a:gs>
                  </a:gsLst>
                  <a:lin ang="5400000" scaled="1"/>
                </a:gradFill>
                <a:latin typeface="Arial Black"/>
              </a:endParaRPr>
            </a:p>
          </p:txBody>
        </p:sp>
        <p:sp>
          <p:nvSpPr>
            <p:cNvPr id="11276" name="Rectangle 77"/>
            <p:cNvSpPr>
              <a:spLocks noChangeArrowheads="1"/>
            </p:cNvSpPr>
            <p:nvPr/>
          </p:nvSpPr>
          <p:spPr bwMode="auto">
            <a:xfrm>
              <a:off x="793" y="3342"/>
              <a:ext cx="2856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latinLnBrk="1"/>
              <a:r>
                <a:rPr lang="ko-KR" altLang="en-US" sz="2200" b="0">
                  <a:solidFill>
                    <a:srgbClr val="1F497D"/>
                  </a:solidFill>
                  <a:latin typeface="HY헤드라인M" pitchFamily="18" charset="-127"/>
                  <a:ea typeface="HY헤드라인M" pitchFamily="18" charset="-127"/>
                </a:rPr>
                <a:t>현행법상 처벌의 실효성 미약</a:t>
              </a:r>
            </a:p>
          </p:txBody>
        </p:sp>
      </p:grpSp>
      <p:pic>
        <p:nvPicPr>
          <p:cNvPr id="11273" name="Picture 24" descr="meme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5275" y="2133600"/>
            <a:ext cx="2498725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mtClean="0">
                <a:latin typeface="HY목각파임B" pitchFamily="18" charset="-127"/>
                <a:ea typeface="HY목각파임B" pitchFamily="18" charset="-127"/>
              </a:rPr>
              <a:t>다정이의 고민 말해보기</a:t>
            </a:r>
          </a:p>
        </p:txBody>
      </p:sp>
      <p:pic>
        <p:nvPicPr>
          <p:cNvPr id="2052" name="Picture 4" descr="meme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6588" y="2420938"/>
            <a:ext cx="5186362" cy="340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MCj0419244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188913"/>
            <a:ext cx="13684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4" name="Line 6"/>
          <p:cNvSpPr>
            <a:spLocks noChangeShapeType="1"/>
          </p:cNvSpPr>
          <p:nvPr/>
        </p:nvSpPr>
        <p:spPr bwMode="auto">
          <a:xfrm>
            <a:off x="4319588" y="2060575"/>
            <a:ext cx="3276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3735" name="Freeform 7"/>
          <p:cNvSpPr>
            <a:spLocks/>
          </p:cNvSpPr>
          <p:nvPr/>
        </p:nvSpPr>
        <p:spPr bwMode="auto">
          <a:xfrm>
            <a:off x="7594600" y="2079625"/>
            <a:ext cx="1588" cy="2286000"/>
          </a:xfrm>
          <a:custGeom>
            <a:avLst/>
            <a:gdLst>
              <a:gd name="T0" fmla="*/ 0 w 1"/>
              <a:gd name="T1" fmla="*/ 0 h 1440"/>
              <a:gd name="T2" fmla="*/ 0 w 1"/>
              <a:gd name="T3" fmla="*/ 2147483647 h 1440"/>
              <a:gd name="T4" fmla="*/ 0 60000 65536"/>
              <a:gd name="T5" fmla="*/ 0 60000 65536"/>
              <a:gd name="T6" fmla="*/ 0 w 1"/>
              <a:gd name="T7" fmla="*/ 0 h 1440"/>
              <a:gd name="T8" fmla="*/ 1 w 1"/>
              <a:gd name="T9" fmla="*/ 1440 h 14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440">
                <a:moveTo>
                  <a:pt x="0" y="0"/>
                </a:moveTo>
                <a:lnTo>
                  <a:pt x="0" y="1440"/>
                </a:lnTo>
              </a:path>
            </a:pathLst>
          </a:custGeom>
          <a:noFill/>
          <a:ln w="28575" cmpd="sng">
            <a:solidFill>
              <a:schemeClr val="tx2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3736" name="Line 8"/>
          <p:cNvSpPr>
            <a:spLocks noChangeShapeType="1"/>
          </p:cNvSpPr>
          <p:nvPr/>
        </p:nvSpPr>
        <p:spPr bwMode="auto">
          <a:xfrm>
            <a:off x="1403350" y="3879850"/>
            <a:ext cx="0" cy="2286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3737" name="Line 9"/>
          <p:cNvSpPr>
            <a:spLocks noChangeShapeType="1"/>
          </p:cNvSpPr>
          <p:nvPr/>
        </p:nvSpPr>
        <p:spPr bwMode="auto">
          <a:xfrm>
            <a:off x="1403350" y="6165850"/>
            <a:ext cx="3352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63713" y="2276475"/>
            <a:ext cx="5472112" cy="3673475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ea typeface="굴림" pitchFamily="50" charset="-127"/>
            </a:endParaRPr>
          </a:p>
        </p:txBody>
      </p:sp>
    </p:spTree>
    <p:controls>
      <p:control spid="2050" name="ShockwaveFlash1" r:id="rId2" imgW="1828800" imgH="1828800"/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4" grpId="0" animBg="1"/>
      <p:bldP spid="73735" grpId="0" animBg="1"/>
      <p:bldP spid="73736" grpId="0" animBg="1"/>
      <p:bldP spid="7373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mtClean="0">
                <a:latin typeface="HY목각파임B" pitchFamily="18" charset="-127"/>
                <a:ea typeface="HY목각파임B" pitchFamily="18" charset="-127"/>
              </a:rPr>
              <a:t>다정이의 고민을 보고</a:t>
            </a:r>
          </a:p>
        </p:txBody>
      </p:sp>
      <p:sp>
        <p:nvSpPr>
          <p:cNvPr id="12291" name="AutoShape 59"/>
          <p:cNvSpPr>
            <a:spLocks noChangeArrowheads="1"/>
          </p:cNvSpPr>
          <p:nvPr/>
        </p:nvSpPr>
        <p:spPr bwMode="auto">
          <a:xfrm>
            <a:off x="381000" y="1447800"/>
            <a:ext cx="8229600" cy="6969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33CC33"/>
              </a:gs>
              <a:gs pos="50000">
                <a:srgbClr val="FFFFFF"/>
              </a:gs>
              <a:gs pos="100000">
                <a:srgbClr val="33CC33"/>
              </a:gs>
            </a:gsLst>
            <a:lin ang="5400000" scaled="1"/>
          </a:gradFill>
          <a:ln w="635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ea typeface="굴림" pitchFamily="50" charset="-127"/>
            </a:endParaRPr>
          </a:p>
        </p:txBody>
      </p:sp>
      <p:grpSp>
        <p:nvGrpSpPr>
          <p:cNvPr id="2" name="Group 109"/>
          <p:cNvGrpSpPr>
            <a:grpSpLocks/>
          </p:cNvGrpSpPr>
          <p:nvPr/>
        </p:nvGrpSpPr>
        <p:grpSpPr bwMode="auto">
          <a:xfrm>
            <a:off x="3236913" y="1751013"/>
            <a:ext cx="2554287" cy="2663825"/>
            <a:chOff x="2039" y="1103"/>
            <a:chExt cx="1609" cy="1678"/>
          </a:xfrm>
        </p:grpSpPr>
        <p:sp>
          <p:nvSpPr>
            <p:cNvPr id="12332" name="Freeform 53"/>
            <p:cNvSpPr>
              <a:spLocks/>
            </p:cNvSpPr>
            <p:nvPr/>
          </p:nvSpPr>
          <p:spPr bwMode="auto">
            <a:xfrm rot="709887" flipH="1" flipV="1">
              <a:off x="3143" y="1148"/>
              <a:ext cx="162" cy="452"/>
            </a:xfrm>
            <a:custGeom>
              <a:avLst/>
              <a:gdLst>
                <a:gd name="T0" fmla="*/ 0 w 104"/>
                <a:gd name="T1" fmla="*/ 0 h 144"/>
                <a:gd name="T2" fmla="*/ 364 w 104"/>
                <a:gd name="T3" fmla="*/ 2966 h 144"/>
                <a:gd name="T4" fmla="*/ 182 w 104"/>
                <a:gd name="T5" fmla="*/ 4454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0" y="0"/>
                  </a:moveTo>
                  <a:cubicBezTo>
                    <a:pt x="44" y="36"/>
                    <a:pt x="88" y="72"/>
                    <a:pt x="96" y="96"/>
                  </a:cubicBezTo>
                  <a:cubicBezTo>
                    <a:pt x="104" y="120"/>
                    <a:pt x="96" y="128"/>
                    <a:pt x="48" y="144"/>
                  </a:cubicBezTo>
                </a:path>
              </a:pathLst>
            </a:custGeom>
            <a:noFill/>
            <a:ln w="38100" cap="flat" cmpd="sng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33" name="Freeform 54"/>
            <p:cNvSpPr>
              <a:spLocks/>
            </p:cNvSpPr>
            <p:nvPr/>
          </p:nvSpPr>
          <p:spPr bwMode="auto">
            <a:xfrm rot="709887" flipH="1" flipV="1">
              <a:off x="2349" y="1162"/>
              <a:ext cx="169" cy="434"/>
            </a:xfrm>
            <a:custGeom>
              <a:avLst/>
              <a:gdLst>
                <a:gd name="T0" fmla="*/ 0 w 104"/>
                <a:gd name="T1" fmla="*/ 0 h 144"/>
                <a:gd name="T2" fmla="*/ 413 w 104"/>
                <a:gd name="T3" fmla="*/ 2625 h 144"/>
                <a:gd name="T4" fmla="*/ 206 w 104"/>
                <a:gd name="T5" fmla="*/ 3942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0" y="0"/>
                  </a:moveTo>
                  <a:cubicBezTo>
                    <a:pt x="44" y="36"/>
                    <a:pt x="88" y="72"/>
                    <a:pt x="96" y="96"/>
                  </a:cubicBezTo>
                  <a:cubicBezTo>
                    <a:pt x="104" y="120"/>
                    <a:pt x="96" y="128"/>
                    <a:pt x="48" y="144"/>
                  </a:cubicBezTo>
                </a:path>
              </a:pathLst>
            </a:custGeom>
            <a:noFill/>
            <a:ln w="38100" cap="flat" cmpd="sng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34" name="Rectangle 61"/>
            <p:cNvSpPr>
              <a:spLocks noChangeArrowheads="1"/>
            </p:cNvSpPr>
            <p:nvPr/>
          </p:nvSpPr>
          <p:spPr bwMode="auto">
            <a:xfrm>
              <a:off x="2039" y="1523"/>
              <a:ext cx="1609" cy="1258"/>
            </a:xfrm>
            <a:prstGeom prst="rect">
              <a:avLst/>
            </a:prstGeom>
            <a:solidFill>
              <a:srgbClr val="FAA906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2400" b="0">
                  <a:solidFill>
                    <a:srgbClr val="006600"/>
                  </a:solidFill>
                  <a:latin typeface="HY헤드라인M" pitchFamily="18" charset="-127"/>
                  <a:ea typeface="HY헤드라인M" pitchFamily="18" charset="-127"/>
                </a:rPr>
                <a:t>다정이를 성 매매</a:t>
              </a:r>
            </a:p>
            <a:p>
              <a:pPr algn="ctr"/>
              <a:r>
                <a:rPr lang="ko-KR" altLang="en-US" sz="2400" b="0">
                  <a:solidFill>
                    <a:srgbClr val="006600"/>
                  </a:solidFill>
                  <a:latin typeface="HY헤드라인M" pitchFamily="18" charset="-127"/>
                  <a:ea typeface="HY헤드라인M" pitchFamily="18" charset="-127"/>
                </a:rPr>
                <a:t>상황으로 유혹하는</a:t>
              </a:r>
            </a:p>
            <a:p>
              <a:pPr algn="ctr"/>
              <a:r>
                <a:rPr lang="ko-KR" altLang="en-US" sz="2400" b="0">
                  <a:solidFill>
                    <a:srgbClr val="006600"/>
                  </a:solidFill>
                  <a:latin typeface="HY헤드라인M" pitchFamily="18" charset="-127"/>
                  <a:ea typeface="HY헤드라인M" pitchFamily="18" charset="-127"/>
                </a:rPr>
                <a:t>것이 무엇이었는지</a:t>
              </a:r>
            </a:p>
            <a:p>
              <a:pPr algn="ctr"/>
              <a:r>
                <a:rPr lang="ko-KR" altLang="en-US" sz="2400" b="0">
                  <a:solidFill>
                    <a:srgbClr val="006600"/>
                  </a:solidFill>
                  <a:latin typeface="HY헤드라인M" pitchFamily="18" charset="-127"/>
                  <a:ea typeface="HY헤드라인M" pitchFamily="18" charset="-127"/>
                </a:rPr>
                <a:t>이야기 해보자</a:t>
              </a:r>
            </a:p>
          </p:txBody>
        </p:sp>
        <p:sp>
          <p:nvSpPr>
            <p:cNvPr id="12335" name="Oval 66"/>
            <p:cNvSpPr>
              <a:spLocks noChangeArrowheads="1"/>
            </p:cNvSpPr>
            <p:nvPr/>
          </p:nvSpPr>
          <p:spPr bwMode="auto">
            <a:xfrm>
              <a:off x="3145" y="1103"/>
              <a:ext cx="179" cy="123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8080"/>
              </a:solidFill>
              <a:round/>
              <a:headEnd/>
              <a:tailEnd/>
            </a:ln>
            <a:effectLst>
              <a:prstShdw prst="shdw17" dist="17961" dir="2700000">
                <a:srgbClr val="008080"/>
              </a:prstShdw>
            </a:effectLst>
          </p:spPr>
          <p:txBody>
            <a:bodyPr wrap="none" anchor="ctr"/>
            <a:lstStyle/>
            <a:p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12336" name="Oval 73"/>
            <p:cNvSpPr>
              <a:spLocks noChangeArrowheads="1"/>
            </p:cNvSpPr>
            <p:nvPr/>
          </p:nvSpPr>
          <p:spPr bwMode="auto">
            <a:xfrm>
              <a:off x="2374" y="1134"/>
              <a:ext cx="180" cy="1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66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12337" name="Oval 74"/>
            <p:cNvSpPr>
              <a:spLocks noChangeArrowheads="1"/>
            </p:cNvSpPr>
            <p:nvPr/>
          </p:nvSpPr>
          <p:spPr bwMode="auto">
            <a:xfrm>
              <a:off x="2374" y="1568"/>
              <a:ext cx="180" cy="12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00000"/>
              </a:solidFill>
              <a:round/>
              <a:headEnd/>
              <a:tailEnd/>
            </a:ln>
            <a:effectLst>
              <a:prstShdw prst="shdw17" dist="17961" dir="2700000">
                <a:srgbClr val="008080"/>
              </a:prstShdw>
            </a:effectLst>
          </p:spPr>
          <p:txBody>
            <a:bodyPr wrap="none" anchor="ctr"/>
            <a:lstStyle/>
            <a:p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12338" name="Oval 75"/>
            <p:cNvSpPr>
              <a:spLocks noChangeArrowheads="1"/>
            </p:cNvSpPr>
            <p:nvPr/>
          </p:nvSpPr>
          <p:spPr bwMode="auto">
            <a:xfrm>
              <a:off x="3178" y="1568"/>
              <a:ext cx="179" cy="1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66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12339" name="Freeform 76"/>
            <p:cNvSpPr>
              <a:spLocks/>
            </p:cNvSpPr>
            <p:nvPr/>
          </p:nvSpPr>
          <p:spPr bwMode="auto">
            <a:xfrm rot="709887">
              <a:off x="2429" y="1166"/>
              <a:ext cx="159" cy="479"/>
            </a:xfrm>
            <a:custGeom>
              <a:avLst/>
              <a:gdLst>
                <a:gd name="T0" fmla="*/ 0 w 104"/>
                <a:gd name="T1" fmla="*/ 0 h 144"/>
                <a:gd name="T2" fmla="*/ 344 w 104"/>
                <a:gd name="T3" fmla="*/ 3529 h 144"/>
                <a:gd name="T4" fmla="*/ 171 w 104"/>
                <a:gd name="T5" fmla="*/ 5299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0" y="0"/>
                  </a:moveTo>
                  <a:cubicBezTo>
                    <a:pt x="44" y="36"/>
                    <a:pt x="88" y="72"/>
                    <a:pt x="96" y="96"/>
                  </a:cubicBezTo>
                  <a:cubicBezTo>
                    <a:pt x="104" y="120"/>
                    <a:pt x="96" y="128"/>
                    <a:pt x="48" y="144"/>
                  </a:cubicBezTo>
                </a:path>
              </a:pathLst>
            </a:custGeom>
            <a:noFill/>
            <a:ln w="38100" cap="flat" cmpd="sng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40" name="Freeform 77"/>
            <p:cNvSpPr>
              <a:spLocks/>
            </p:cNvSpPr>
            <p:nvPr/>
          </p:nvSpPr>
          <p:spPr bwMode="auto">
            <a:xfrm rot="709887">
              <a:off x="3220" y="1152"/>
              <a:ext cx="159" cy="477"/>
            </a:xfrm>
            <a:custGeom>
              <a:avLst/>
              <a:gdLst>
                <a:gd name="T0" fmla="*/ 0 w 104"/>
                <a:gd name="T1" fmla="*/ 0 h 144"/>
                <a:gd name="T2" fmla="*/ 344 w 104"/>
                <a:gd name="T3" fmla="*/ 3488 h 144"/>
                <a:gd name="T4" fmla="*/ 171 w 104"/>
                <a:gd name="T5" fmla="*/ 5234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0" y="0"/>
                  </a:moveTo>
                  <a:cubicBezTo>
                    <a:pt x="44" y="36"/>
                    <a:pt x="88" y="72"/>
                    <a:pt x="96" y="96"/>
                  </a:cubicBezTo>
                  <a:cubicBezTo>
                    <a:pt x="104" y="120"/>
                    <a:pt x="96" y="128"/>
                    <a:pt x="48" y="144"/>
                  </a:cubicBezTo>
                </a:path>
              </a:pathLst>
            </a:custGeom>
            <a:noFill/>
            <a:ln w="38100" cap="flat" cmpd="sng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3" name="Group 111"/>
          <p:cNvGrpSpPr>
            <a:grpSpLocks/>
          </p:cNvGrpSpPr>
          <p:nvPr/>
        </p:nvGrpSpPr>
        <p:grpSpPr bwMode="auto">
          <a:xfrm>
            <a:off x="5932488" y="1776413"/>
            <a:ext cx="2554287" cy="2632075"/>
            <a:chOff x="3737" y="1119"/>
            <a:chExt cx="1609" cy="1658"/>
          </a:xfrm>
        </p:grpSpPr>
        <p:sp>
          <p:nvSpPr>
            <p:cNvPr id="12322" name="Freeform 55"/>
            <p:cNvSpPr>
              <a:spLocks/>
            </p:cNvSpPr>
            <p:nvPr/>
          </p:nvSpPr>
          <p:spPr bwMode="auto">
            <a:xfrm rot="709887" flipH="1" flipV="1">
              <a:off x="4800" y="1148"/>
              <a:ext cx="162" cy="452"/>
            </a:xfrm>
            <a:custGeom>
              <a:avLst/>
              <a:gdLst>
                <a:gd name="T0" fmla="*/ 0 w 104"/>
                <a:gd name="T1" fmla="*/ 0 h 144"/>
                <a:gd name="T2" fmla="*/ 364 w 104"/>
                <a:gd name="T3" fmla="*/ 2966 h 144"/>
                <a:gd name="T4" fmla="*/ 182 w 104"/>
                <a:gd name="T5" fmla="*/ 4454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0" y="0"/>
                  </a:moveTo>
                  <a:cubicBezTo>
                    <a:pt x="44" y="36"/>
                    <a:pt x="88" y="72"/>
                    <a:pt x="96" y="96"/>
                  </a:cubicBezTo>
                  <a:cubicBezTo>
                    <a:pt x="104" y="120"/>
                    <a:pt x="96" y="128"/>
                    <a:pt x="48" y="144"/>
                  </a:cubicBezTo>
                </a:path>
              </a:pathLst>
            </a:custGeom>
            <a:noFill/>
            <a:ln w="38100" cap="flat" cmpd="sng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23" name="Freeform 56"/>
            <p:cNvSpPr>
              <a:spLocks/>
            </p:cNvSpPr>
            <p:nvPr/>
          </p:nvSpPr>
          <p:spPr bwMode="auto">
            <a:xfrm rot="709887" flipH="1" flipV="1">
              <a:off x="4004" y="1162"/>
              <a:ext cx="172" cy="434"/>
            </a:xfrm>
            <a:custGeom>
              <a:avLst/>
              <a:gdLst>
                <a:gd name="T0" fmla="*/ 0 w 104"/>
                <a:gd name="T1" fmla="*/ 0 h 144"/>
                <a:gd name="T2" fmla="*/ 435 w 104"/>
                <a:gd name="T3" fmla="*/ 2625 h 144"/>
                <a:gd name="T4" fmla="*/ 217 w 104"/>
                <a:gd name="T5" fmla="*/ 3942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0" y="0"/>
                  </a:moveTo>
                  <a:cubicBezTo>
                    <a:pt x="44" y="36"/>
                    <a:pt x="88" y="72"/>
                    <a:pt x="96" y="96"/>
                  </a:cubicBezTo>
                  <a:cubicBezTo>
                    <a:pt x="104" y="120"/>
                    <a:pt x="96" y="128"/>
                    <a:pt x="48" y="144"/>
                  </a:cubicBezTo>
                </a:path>
              </a:pathLst>
            </a:custGeom>
            <a:noFill/>
            <a:ln w="38100" cap="flat" cmpd="sng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24" name="Rectangle 62"/>
            <p:cNvSpPr>
              <a:spLocks noChangeArrowheads="1"/>
            </p:cNvSpPr>
            <p:nvPr/>
          </p:nvSpPr>
          <p:spPr bwMode="auto">
            <a:xfrm>
              <a:off x="3737" y="1523"/>
              <a:ext cx="1609" cy="1254"/>
            </a:xfrm>
            <a:prstGeom prst="rect">
              <a:avLst/>
            </a:prstGeom>
            <a:solidFill>
              <a:srgbClr val="FAA906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2400" b="0">
                  <a:solidFill>
                    <a:srgbClr val="006600"/>
                  </a:solidFill>
                  <a:latin typeface="HY헤드라인M" pitchFamily="18" charset="-127"/>
                  <a:ea typeface="HY헤드라인M" pitchFamily="18" charset="-127"/>
                </a:rPr>
                <a:t>다정이가 유혹에 </a:t>
              </a:r>
            </a:p>
            <a:p>
              <a:pPr algn="ctr"/>
              <a:r>
                <a:rPr lang="ko-KR" altLang="en-US" sz="2400" b="0">
                  <a:solidFill>
                    <a:srgbClr val="006600"/>
                  </a:solidFill>
                  <a:latin typeface="HY헤드라인M" pitchFamily="18" charset="-127"/>
                  <a:ea typeface="HY헤드라인M" pitchFamily="18" charset="-127"/>
                </a:rPr>
                <a:t>넘어가 성 매매를</a:t>
              </a:r>
            </a:p>
            <a:p>
              <a:pPr algn="ctr"/>
              <a:r>
                <a:rPr lang="ko-KR" altLang="en-US" sz="2400" b="0">
                  <a:solidFill>
                    <a:srgbClr val="006600"/>
                  </a:solidFill>
                  <a:latin typeface="HY헤드라인M" pitchFamily="18" charset="-127"/>
                  <a:ea typeface="HY헤드라인M" pitchFamily="18" charset="-127"/>
                </a:rPr>
                <a:t>한다면 어떤 일이 </a:t>
              </a:r>
            </a:p>
            <a:p>
              <a:pPr algn="ctr"/>
              <a:r>
                <a:rPr lang="ko-KR" altLang="en-US" sz="2400" b="0">
                  <a:solidFill>
                    <a:srgbClr val="006600"/>
                  </a:solidFill>
                  <a:latin typeface="HY헤드라인M" pitchFamily="18" charset="-127"/>
                  <a:ea typeface="HY헤드라인M" pitchFamily="18" charset="-127"/>
                </a:rPr>
                <a:t>생길지 말해 보자</a:t>
              </a:r>
            </a:p>
          </p:txBody>
        </p:sp>
        <p:sp>
          <p:nvSpPr>
            <p:cNvPr id="12325" name="Oval 67"/>
            <p:cNvSpPr>
              <a:spLocks noChangeArrowheads="1"/>
            </p:cNvSpPr>
            <p:nvPr/>
          </p:nvSpPr>
          <p:spPr bwMode="auto">
            <a:xfrm>
              <a:off x="4830" y="1119"/>
              <a:ext cx="181" cy="123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8080"/>
              </a:solidFill>
              <a:round/>
              <a:headEnd/>
              <a:tailEnd/>
            </a:ln>
            <a:effectLst>
              <a:prstShdw prst="shdw17" dist="17961" dir="2700000">
                <a:srgbClr val="008080"/>
              </a:prstShdw>
            </a:effectLst>
          </p:spPr>
          <p:txBody>
            <a:bodyPr wrap="none" anchor="ctr"/>
            <a:lstStyle/>
            <a:p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12326" name="Oval 68"/>
            <p:cNvSpPr>
              <a:spLocks noChangeArrowheads="1"/>
            </p:cNvSpPr>
            <p:nvPr/>
          </p:nvSpPr>
          <p:spPr bwMode="auto">
            <a:xfrm>
              <a:off x="4040" y="1568"/>
              <a:ext cx="179" cy="12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8080"/>
              </a:solidFill>
              <a:round/>
              <a:headEnd/>
              <a:tailEnd/>
            </a:ln>
            <a:effectLst>
              <a:prstShdw prst="shdw17" dist="17961" dir="2700000">
                <a:srgbClr val="008080"/>
              </a:prstShdw>
            </a:effectLst>
          </p:spPr>
          <p:txBody>
            <a:bodyPr wrap="none" anchor="ctr"/>
            <a:lstStyle/>
            <a:p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12327" name="Oval 69"/>
            <p:cNvSpPr>
              <a:spLocks noChangeArrowheads="1"/>
            </p:cNvSpPr>
            <p:nvPr/>
          </p:nvSpPr>
          <p:spPr bwMode="auto">
            <a:xfrm>
              <a:off x="4843" y="1568"/>
              <a:ext cx="179" cy="12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8080"/>
              </a:solidFill>
              <a:round/>
              <a:headEnd/>
              <a:tailEnd/>
            </a:ln>
            <a:effectLst>
              <a:prstShdw prst="shdw17" dist="17961" dir="2700000">
                <a:srgbClr val="008080"/>
              </a:prstShdw>
            </a:effectLst>
          </p:spPr>
          <p:txBody>
            <a:bodyPr wrap="none" anchor="ctr"/>
            <a:lstStyle/>
            <a:p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12328" name="Oval 78"/>
            <p:cNvSpPr>
              <a:spLocks noChangeArrowheads="1"/>
            </p:cNvSpPr>
            <p:nvPr/>
          </p:nvSpPr>
          <p:spPr bwMode="auto">
            <a:xfrm>
              <a:off x="4032" y="1119"/>
              <a:ext cx="177" cy="12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66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12329" name="Oval 79"/>
            <p:cNvSpPr>
              <a:spLocks noChangeArrowheads="1"/>
            </p:cNvSpPr>
            <p:nvPr/>
          </p:nvSpPr>
          <p:spPr bwMode="auto">
            <a:xfrm>
              <a:off x="4032" y="1568"/>
              <a:ext cx="177" cy="1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66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12330" name="Freeform 80"/>
            <p:cNvSpPr>
              <a:spLocks/>
            </p:cNvSpPr>
            <p:nvPr/>
          </p:nvSpPr>
          <p:spPr bwMode="auto">
            <a:xfrm rot="709887">
              <a:off x="4087" y="1166"/>
              <a:ext cx="159" cy="479"/>
            </a:xfrm>
            <a:custGeom>
              <a:avLst/>
              <a:gdLst>
                <a:gd name="T0" fmla="*/ 0 w 104"/>
                <a:gd name="T1" fmla="*/ 0 h 144"/>
                <a:gd name="T2" fmla="*/ 344 w 104"/>
                <a:gd name="T3" fmla="*/ 3529 h 144"/>
                <a:gd name="T4" fmla="*/ 171 w 104"/>
                <a:gd name="T5" fmla="*/ 5299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0" y="0"/>
                  </a:moveTo>
                  <a:cubicBezTo>
                    <a:pt x="44" y="36"/>
                    <a:pt x="88" y="72"/>
                    <a:pt x="96" y="96"/>
                  </a:cubicBezTo>
                  <a:cubicBezTo>
                    <a:pt x="104" y="120"/>
                    <a:pt x="96" y="128"/>
                    <a:pt x="48" y="144"/>
                  </a:cubicBezTo>
                </a:path>
              </a:pathLst>
            </a:custGeom>
            <a:noFill/>
            <a:ln w="38100" cap="flat" cmpd="sng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31" name="Freeform 81"/>
            <p:cNvSpPr>
              <a:spLocks/>
            </p:cNvSpPr>
            <p:nvPr/>
          </p:nvSpPr>
          <p:spPr bwMode="auto">
            <a:xfrm rot="709887">
              <a:off x="4878" y="1152"/>
              <a:ext cx="156" cy="477"/>
            </a:xfrm>
            <a:custGeom>
              <a:avLst/>
              <a:gdLst>
                <a:gd name="T0" fmla="*/ 0 w 104"/>
                <a:gd name="T1" fmla="*/ 0 h 144"/>
                <a:gd name="T2" fmla="*/ 324 w 104"/>
                <a:gd name="T3" fmla="*/ 3488 h 144"/>
                <a:gd name="T4" fmla="*/ 162 w 104"/>
                <a:gd name="T5" fmla="*/ 5234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0" y="0"/>
                  </a:moveTo>
                  <a:cubicBezTo>
                    <a:pt x="44" y="36"/>
                    <a:pt x="88" y="72"/>
                    <a:pt x="96" y="96"/>
                  </a:cubicBezTo>
                  <a:cubicBezTo>
                    <a:pt x="104" y="120"/>
                    <a:pt x="96" y="128"/>
                    <a:pt x="48" y="144"/>
                  </a:cubicBezTo>
                </a:path>
              </a:pathLst>
            </a:custGeom>
            <a:noFill/>
            <a:ln w="38100" cap="flat" cmpd="sng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4" name="Group 113"/>
          <p:cNvGrpSpPr>
            <a:grpSpLocks/>
          </p:cNvGrpSpPr>
          <p:nvPr/>
        </p:nvGrpSpPr>
        <p:grpSpPr bwMode="auto">
          <a:xfrm>
            <a:off x="541338" y="1776413"/>
            <a:ext cx="2554287" cy="2643187"/>
            <a:chOff x="341" y="1119"/>
            <a:chExt cx="1609" cy="1665"/>
          </a:xfrm>
        </p:grpSpPr>
        <p:sp>
          <p:nvSpPr>
            <p:cNvPr id="12311" name="Freeform 57"/>
            <p:cNvSpPr>
              <a:spLocks/>
            </p:cNvSpPr>
            <p:nvPr/>
          </p:nvSpPr>
          <p:spPr bwMode="auto">
            <a:xfrm rot="709887" flipH="1" flipV="1">
              <a:off x="1412" y="1148"/>
              <a:ext cx="162" cy="452"/>
            </a:xfrm>
            <a:custGeom>
              <a:avLst/>
              <a:gdLst>
                <a:gd name="T0" fmla="*/ 0 w 104"/>
                <a:gd name="T1" fmla="*/ 0 h 144"/>
                <a:gd name="T2" fmla="*/ 364 w 104"/>
                <a:gd name="T3" fmla="*/ 2966 h 144"/>
                <a:gd name="T4" fmla="*/ 182 w 104"/>
                <a:gd name="T5" fmla="*/ 4454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0" y="0"/>
                  </a:moveTo>
                  <a:cubicBezTo>
                    <a:pt x="44" y="36"/>
                    <a:pt x="88" y="72"/>
                    <a:pt x="96" y="96"/>
                  </a:cubicBezTo>
                  <a:cubicBezTo>
                    <a:pt x="104" y="120"/>
                    <a:pt x="96" y="128"/>
                    <a:pt x="48" y="144"/>
                  </a:cubicBezTo>
                </a:path>
              </a:pathLst>
            </a:custGeom>
            <a:noFill/>
            <a:ln w="38100" cap="flat" cmpd="sng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12" name="Freeform 58"/>
            <p:cNvSpPr>
              <a:spLocks/>
            </p:cNvSpPr>
            <p:nvPr/>
          </p:nvSpPr>
          <p:spPr bwMode="auto">
            <a:xfrm rot="709887" flipH="1" flipV="1">
              <a:off x="616" y="1162"/>
              <a:ext cx="169" cy="434"/>
            </a:xfrm>
            <a:custGeom>
              <a:avLst/>
              <a:gdLst>
                <a:gd name="T0" fmla="*/ 0 w 104"/>
                <a:gd name="T1" fmla="*/ 0 h 144"/>
                <a:gd name="T2" fmla="*/ 413 w 104"/>
                <a:gd name="T3" fmla="*/ 2625 h 144"/>
                <a:gd name="T4" fmla="*/ 206 w 104"/>
                <a:gd name="T5" fmla="*/ 3942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0" y="0"/>
                  </a:moveTo>
                  <a:cubicBezTo>
                    <a:pt x="44" y="36"/>
                    <a:pt x="88" y="72"/>
                    <a:pt x="96" y="96"/>
                  </a:cubicBezTo>
                  <a:cubicBezTo>
                    <a:pt x="104" y="120"/>
                    <a:pt x="96" y="128"/>
                    <a:pt x="48" y="144"/>
                  </a:cubicBezTo>
                </a:path>
              </a:pathLst>
            </a:custGeom>
            <a:noFill/>
            <a:ln w="38100" cap="flat" cmpd="sng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13" name="Oval 63"/>
            <p:cNvSpPr>
              <a:spLocks noChangeArrowheads="1"/>
            </p:cNvSpPr>
            <p:nvPr/>
          </p:nvSpPr>
          <p:spPr bwMode="auto">
            <a:xfrm>
              <a:off x="642" y="1134"/>
              <a:ext cx="179" cy="1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66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ea typeface="굴림" pitchFamily="50" charset="-127"/>
              </a:endParaRPr>
            </a:p>
          </p:txBody>
        </p:sp>
        <p:grpSp>
          <p:nvGrpSpPr>
            <p:cNvPr id="5" name="Group 108"/>
            <p:cNvGrpSpPr>
              <a:grpSpLocks/>
            </p:cNvGrpSpPr>
            <p:nvPr/>
          </p:nvGrpSpPr>
          <p:grpSpPr bwMode="auto">
            <a:xfrm>
              <a:off x="341" y="1523"/>
              <a:ext cx="1609" cy="1261"/>
              <a:chOff x="341" y="1523"/>
              <a:chExt cx="1609" cy="1261"/>
            </a:xfrm>
          </p:grpSpPr>
          <p:sp>
            <p:nvSpPr>
              <p:cNvPr id="12318" name="Rectangle 60"/>
              <p:cNvSpPr>
                <a:spLocks noChangeArrowheads="1"/>
              </p:cNvSpPr>
              <p:nvPr/>
            </p:nvSpPr>
            <p:spPr bwMode="auto">
              <a:xfrm>
                <a:off x="341" y="1523"/>
                <a:ext cx="1609" cy="1261"/>
              </a:xfrm>
              <a:prstGeom prst="rect">
                <a:avLst/>
              </a:prstGeom>
              <a:solidFill>
                <a:srgbClr val="FAA906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altLang="ko-KR" sz="2400" b="0"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2319" name="Oval 64"/>
              <p:cNvSpPr>
                <a:spLocks noChangeArrowheads="1"/>
              </p:cNvSpPr>
              <p:nvPr/>
            </p:nvSpPr>
            <p:spPr bwMode="auto">
              <a:xfrm>
                <a:off x="642" y="1568"/>
                <a:ext cx="179" cy="125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12320" name="Oval 65"/>
              <p:cNvSpPr>
                <a:spLocks noChangeArrowheads="1"/>
              </p:cNvSpPr>
              <p:nvPr/>
            </p:nvSpPr>
            <p:spPr bwMode="auto">
              <a:xfrm>
                <a:off x="1447" y="1568"/>
                <a:ext cx="177" cy="12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8080"/>
                </a:solidFill>
                <a:round/>
                <a:headEnd/>
                <a:tailEnd/>
              </a:ln>
              <a:effectLst>
                <a:prstShdw prst="shdw17" dist="17961" dir="2700000">
                  <a:srgbClr val="008080"/>
                </a:prstShdw>
              </a:effectLst>
            </p:spPr>
            <p:txBody>
              <a:bodyPr wrap="none" anchor="ctr"/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12321" name="Text Box 84"/>
              <p:cNvSpPr txBox="1">
                <a:spLocks noChangeArrowheads="1"/>
              </p:cNvSpPr>
              <p:nvPr/>
            </p:nvSpPr>
            <p:spPr bwMode="auto">
              <a:xfrm>
                <a:off x="384" y="1920"/>
                <a:ext cx="1524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ko-KR" altLang="en-US" sz="2400" b="0">
                    <a:solidFill>
                      <a:srgbClr val="006600"/>
                    </a:solidFill>
                    <a:latin typeface="HY헤드라인M" pitchFamily="18" charset="-127"/>
                    <a:ea typeface="HY헤드라인M" pitchFamily="18" charset="-127"/>
                  </a:rPr>
                  <a:t>다정이의 고민을</a:t>
                </a:r>
              </a:p>
              <a:p>
                <a:r>
                  <a:rPr lang="ko-KR" altLang="en-US" sz="2400" b="0">
                    <a:solidFill>
                      <a:srgbClr val="006600"/>
                    </a:solidFill>
                    <a:latin typeface="HY헤드라인M" pitchFamily="18" charset="-127"/>
                    <a:ea typeface="HY헤드라인M" pitchFamily="18" charset="-127"/>
                  </a:rPr>
                  <a:t>이야기 해보자</a:t>
                </a:r>
              </a:p>
            </p:txBody>
          </p:sp>
        </p:grpSp>
        <p:sp>
          <p:nvSpPr>
            <p:cNvPr id="12315" name="Freeform 70"/>
            <p:cNvSpPr>
              <a:spLocks/>
            </p:cNvSpPr>
            <p:nvPr/>
          </p:nvSpPr>
          <p:spPr bwMode="auto">
            <a:xfrm rot="709887">
              <a:off x="697" y="1166"/>
              <a:ext cx="159" cy="479"/>
            </a:xfrm>
            <a:custGeom>
              <a:avLst/>
              <a:gdLst>
                <a:gd name="T0" fmla="*/ 0 w 104"/>
                <a:gd name="T1" fmla="*/ 0 h 144"/>
                <a:gd name="T2" fmla="*/ 344 w 104"/>
                <a:gd name="T3" fmla="*/ 3529 h 144"/>
                <a:gd name="T4" fmla="*/ 171 w 104"/>
                <a:gd name="T5" fmla="*/ 5299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0" y="0"/>
                  </a:moveTo>
                  <a:cubicBezTo>
                    <a:pt x="44" y="36"/>
                    <a:pt x="88" y="72"/>
                    <a:pt x="96" y="96"/>
                  </a:cubicBezTo>
                  <a:cubicBezTo>
                    <a:pt x="104" y="120"/>
                    <a:pt x="96" y="128"/>
                    <a:pt x="48" y="144"/>
                  </a:cubicBezTo>
                </a:path>
              </a:pathLst>
            </a:custGeom>
            <a:noFill/>
            <a:ln w="38100" cap="flat" cmpd="sng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16" name="Oval 71"/>
            <p:cNvSpPr>
              <a:spLocks noChangeArrowheads="1"/>
            </p:cNvSpPr>
            <p:nvPr/>
          </p:nvSpPr>
          <p:spPr bwMode="auto">
            <a:xfrm>
              <a:off x="1455" y="1119"/>
              <a:ext cx="179" cy="12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66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12317" name="Freeform 72"/>
            <p:cNvSpPr>
              <a:spLocks/>
            </p:cNvSpPr>
            <p:nvPr/>
          </p:nvSpPr>
          <p:spPr bwMode="auto">
            <a:xfrm rot="709887">
              <a:off x="1488" y="1152"/>
              <a:ext cx="158" cy="477"/>
            </a:xfrm>
            <a:custGeom>
              <a:avLst/>
              <a:gdLst>
                <a:gd name="T0" fmla="*/ 0 w 104"/>
                <a:gd name="T1" fmla="*/ 0 h 144"/>
                <a:gd name="T2" fmla="*/ 337 w 104"/>
                <a:gd name="T3" fmla="*/ 3488 h 144"/>
                <a:gd name="T4" fmla="*/ 169 w 104"/>
                <a:gd name="T5" fmla="*/ 5234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0" y="0"/>
                  </a:moveTo>
                  <a:cubicBezTo>
                    <a:pt x="44" y="36"/>
                    <a:pt x="88" y="72"/>
                    <a:pt x="96" y="96"/>
                  </a:cubicBezTo>
                  <a:cubicBezTo>
                    <a:pt x="104" y="120"/>
                    <a:pt x="96" y="128"/>
                    <a:pt x="48" y="144"/>
                  </a:cubicBezTo>
                </a:path>
              </a:pathLst>
            </a:custGeom>
            <a:noFill/>
            <a:ln w="38100" cap="flat" cmpd="sng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2295" name="Line 87"/>
          <p:cNvSpPr>
            <a:spLocks noChangeShapeType="1"/>
          </p:cNvSpPr>
          <p:nvPr/>
        </p:nvSpPr>
        <p:spPr bwMode="auto">
          <a:xfrm>
            <a:off x="609600" y="49530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2296" name="Line 88"/>
          <p:cNvSpPr>
            <a:spLocks noChangeShapeType="1"/>
          </p:cNvSpPr>
          <p:nvPr/>
        </p:nvSpPr>
        <p:spPr bwMode="auto">
          <a:xfrm>
            <a:off x="609600" y="53340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2297" name="Line 89"/>
          <p:cNvSpPr>
            <a:spLocks noChangeShapeType="1"/>
          </p:cNvSpPr>
          <p:nvPr/>
        </p:nvSpPr>
        <p:spPr bwMode="auto">
          <a:xfrm>
            <a:off x="609600" y="57150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2298" name="Line 90"/>
          <p:cNvSpPr>
            <a:spLocks noChangeShapeType="1"/>
          </p:cNvSpPr>
          <p:nvPr/>
        </p:nvSpPr>
        <p:spPr bwMode="auto">
          <a:xfrm>
            <a:off x="609600" y="60960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2299" name="Line 91"/>
          <p:cNvSpPr>
            <a:spLocks noChangeShapeType="1"/>
          </p:cNvSpPr>
          <p:nvPr/>
        </p:nvSpPr>
        <p:spPr bwMode="auto">
          <a:xfrm>
            <a:off x="609600" y="65532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2300" name="Line 92"/>
          <p:cNvSpPr>
            <a:spLocks noChangeShapeType="1"/>
          </p:cNvSpPr>
          <p:nvPr/>
        </p:nvSpPr>
        <p:spPr bwMode="auto">
          <a:xfrm>
            <a:off x="3352800" y="49530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2301" name="Line 93"/>
          <p:cNvSpPr>
            <a:spLocks noChangeShapeType="1"/>
          </p:cNvSpPr>
          <p:nvPr/>
        </p:nvSpPr>
        <p:spPr bwMode="auto">
          <a:xfrm>
            <a:off x="3352800" y="65532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2302" name="Line 97"/>
          <p:cNvSpPr>
            <a:spLocks noChangeShapeType="1"/>
          </p:cNvSpPr>
          <p:nvPr/>
        </p:nvSpPr>
        <p:spPr bwMode="auto">
          <a:xfrm>
            <a:off x="3352800" y="53340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2303" name="Line 98"/>
          <p:cNvSpPr>
            <a:spLocks noChangeShapeType="1"/>
          </p:cNvSpPr>
          <p:nvPr/>
        </p:nvSpPr>
        <p:spPr bwMode="auto">
          <a:xfrm>
            <a:off x="3352800" y="57150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2304" name="Line 99"/>
          <p:cNvSpPr>
            <a:spLocks noChangeShapeType="1"/>
          </p:cNvSpPr>
          <p:nvPr/>
        </p:nvSpPr>
        <p:spPr bwMode="auto">
          <a:xfrm>
            <a:off x="3352800" y="60960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2305" name="Line 100"/>
          <p:cNvSpPr>
            <a:spLocks noChangeShapeType="1"/>
          </p:cNvSpPr>
          <p:nvPr/>
        </p:nvSpPr>
        <p:spPr bwMode="auto">
          <a:xfrm>
            <a:off x="6019800" y="49530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2306" name="Line 101"/>
          <p:cNvSpPr>
            <a:spLocks noChangeShapeType="1"/>
          </p:cNvSpPr>
          <p:nvPr/>
        </p:nvSpPr>
        <p:spPr bwMode="auto">
          <a:xfrm>
            <a:off x="6019800" y="53340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2307" name="Line 103"/>
          <p:cNvSpPr>
            <a:spLocks noChangeShapeType="1"/>
          </p:cNvSpPr>
          <p:nvPr/>
        </p:nvSpPr>
        <p:spPr bwMode="auto">
          <a:xfrm>
            <a:off x="6019800" y="57150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2308" name="Line 105"/>
          <p:cNvSpPr>
            <a:spLocks noChangeShapeType="1"/>
          </p:cNvSpPr>
          <p:nvPr/>
        </p:nvSpPr>
        <p:spPr bwMode="auto">
          <a:xfrm>
            <a:off x="6019800" y="60960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2309" name="Line 106"/>
          <p:cNvSpPr>
            <a:spLocks noChangeShapeType="1"/>
          </p:cNvSpPr>
          <p:nvPr/>
        </p:nvSpPr>
        <p:spPr bwMode="auto">
          <a:xfrm>
            <a:off x="6019800" y="65532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12310" name="Picture 107" descr="MCj041924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62000"/>
            <a:ext cx="13684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51" descr="n02"/>
          <p:cNvPicPr>
            <a:picLocks noChangeAspect="1" noChangeArrowheads="1"/>
          </p:cNvPicPr>
          <p:nvPr/>
        </p:nvPicPr>
        <p:blipFill>
          <a:blip r:embed="rId2" cstate="print">
            <a:lum bright="52000" contrast="-70000"/>
          </a:blip>
          <a:srcRect/>
          <a:stretch>
            <a:fillRect/>
          </a:stretch>
        </p:blipFill>
        <p:spPr bwMode="auto">
          <a:xfrm>
            <a:off x="1143000" y="1295400"/>
            <a:ext cx="7620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mtClean="0">
                <a:latin typeface="HY목각파임B" pitchFamily="18" charset="-127"/>
                <a:ea typeface="HY목각파임B" pitchFamily="18" charset="-127"/>
              </a:rPr>
              <a:t>인터넷 청소년 성 매매의 유형</a:t>
            </a:r>
          </a:p>
        </p:txBody>
      </p:sp>
      <p:sp>
        <p:nvSpPr>
          <p:cNvPr id="13316" name="AutoShape 48"/>
          <p:cNvSpPr>
            <a:spLocks noChangeArrowheads="1"/>
          </p:cNvSpPr>
          <p:nvPr/>
        </p:nvSpPr>
        <p:spPr bwMode="ltGray">
          <a:xfrm rot="5400000">
            <a:off x="-2389188" y="1474788"/>
            <a:ext cx="4824413" cy="47704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1 w 21600"/>
              <a:gd name="T13" fmla="*/ 0 h 21600"/>
              <a:gd name="T14" fmla="*/ 21199 w 21600"/>
              <a:gd name="T15" fmla="*/ 1362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317" name="AutoShape 49"/>
          <p:cNvSpPr>
            <a:spLocks noChangeArrowheads="1"/>
          </p:cNvSpPr>
          <p:nvPr/>
        </p:nvSpPr>
        <p:spPr bwMode="ltGray">
          <a:xfrm rot="5400000" flipH="1">
            <a:off x="-1941512" y="1909762"/>
            <a:ext cx="4032250" cy="393065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2" name="Group 147"/>
          <p:cNvGrpSpPr>
            <a:grpSpLocks/>
          </p:cNvGrpSpPr>
          <p:nvPr/>
        </p:nvGrpSpPr>
        <p:grpSpPr bwMode="auto">
          <a:xfrm>
            <a:off x="1600200" y="1981200"/>
            <a:ext cx="5626100" cy="508000"/>
            <a:chOff x="1008" y="1248"/>
            <a:chExt cx="3544" cy="320"/>
          </a:xfrm>
        </p:grpSpPr>
        <p:sp>
          <p:nvSpPr>
            <p:cNvPr id="13348" name="AutoShape 54"/>
            <p:cNvSpPr>
              <a:spLocks noChangeArrowheads="1"/>
            </p:cNvSpPr>
            <p:nvPr/>
          </p:nvSpPr>
          <p:spPr bwMode="gray">
            <a:xfrm>
              <a:off x="1200" y="1248"/>
              <a:ext cx="3352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0" scaled="1"/>
            </a:gradFill>
            <a:ln w="2857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ko-KR" altLang="en-US" sz="2400">
                  <a:solidFill>
                    <a:srgbClr val="000000"/>
                  </a:solidFill>
                  <a:ea typeface="HY헤드라인M" pitchFamily="18" charset="-127"/>
                </a:rPr>
                <a:t>용돈조달형</a:t>
              </a:r>
              <a:r>
                <a:rPr lang="en-US" altLang="ko-KR" sz="2400">
                  <a:solidFill>
                    <a:srgbClr val="000000"/>
                  </a:solidFill>
                  <a:ea typeface="HY헤드라인M" pitchFamily="18" charset="-127"/>
                </a:rPr>
                <a:t>: </a:t>
              </a:r>
              <a:r>
                <a:rPr lang="ko-KR" altLang="en-US" sz="2400">
                  <a:solidFill>
                    <a:srgbClr val="000000"/>
                  </a:solidFill>
                  <a:ea typeface="HY헤드라인M" pitchFamily="18" charset="-127"/>
                </a:rPr>
                <a:t>일반적</a:t>
              </a:r>
              <a:r>
                <a:rPr lang="en-US" altLang="ko-KR" sz="2400">
                  <a:solidFill>
                    <a:srgbClr val="000000"/>
                  </a:solidFill>
                  <a:ea typeface="HY헤드라인M" pitchFamily="18" charset="-127"/>
                </a:rPr>
                <a:t>.</a:t>
              </a:r>
              <a:r>
                <a:rPr lang="ko-KR" altLang="en-US" sz="2400">
                  <a:solidFill>
                    <a:srgbClr val="000000"/>
                  </a:solidFill>
                  <a:ea typeface="HY헤드라인M" pitchFamily="18" charset="-127"/>
                </a:rPr>
                <a:t>용돈</a:t>
              </a:r>
              <a:r>
                <a:rPr lang="en-US" altLang="ko-KR" sz="2400">
                  <a:solidFill>
                    <a:srgbClr val="000000"/>
                  </a:solidFill>
                  <a:ea typeface="HY헤드라인M" pitchFamily="18" charset="-127"/>
                </a:rPr>
                <a:t>,</a:t>
              </a:r>
              <a:r>
                <a:rPr lang="ko-KR" altLang="en-US" sz="2400">
                  <a:solidFill>
                    <a:srgbClr val="000000"/>
                  </a:solidFill>
                  <a:ea typeface="HY헤드라인M" pitchFamily="18" charset="-127"/>
                </a:rPr>
                <a:t>유흥비 마련</a:t>
              </a:r>
            </a:p>
          </p:txBody>
        </p:sp>
        <p:grpSp>
          <p:nvGrpSpPr>
            <p:cNvPr id="3" name="Group 55"/>
            <p:cNvGrpSpPr>
              <a:grpSpLocks/>
            </p:cNvGrpSpPr>
            <p:nvPr/>
          </p:nvGrpSpPr>
          <p:grpSpPr bwMode="auto">
            <a:xfrm>
              <a:off x="1008" y="1296"/>
              <a:ext cx="240" cy="240"/>
              <a:chOff x="2078" y="1680"/>
              <a:chExt cx="1615" cy="1615"/>
            </a:xfrm>
          </p:grpSpPr>
          <p:sp>
            <p:nvSpPr>
              <p:cNvPr id="13350" name="Oval 56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13351" name="Oval 57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13352" name="Oval 58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9999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13353" name="Oval 59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13354" name="Oval 60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005353"/>
                  </a:gs>
                  <a:gs pos="50000">
                    <a:srgbClr val="009999"/>
                  </a:gs>
                  <a:gs pos="100000">
                    <a:srgbClr val="005353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13355" name="Oval 61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</p:grpSp>
      </p:grpSp>
      <p:grpSp>
        <p:nvGrpSpPr>
          <p:cNvPr id="4" name="Group 148"/>
          <p:cNvGrpSpPr>
            <a:grpSpLocks/>
          </p:cNvGrpSpPr>
          <p:nvPr/>
        </p:nvGrpSpPr>
        <p:grpSpPr bwMode="auto">
          <a:xfrm>
            <a:off x="2133600" y="3073400"/>
            <a:ext cx="5410200" cy="508000"/>
            <a:chOff x="1344" y="1936"/>
            <a:chExt cx="3408" cy="320"/>
          </a:xfrm>
        </p:grpSpPr>
        <p:sp>
          <p:nvSpPr>
            <p:cNvPr id="13340" name="AutoShape 53"/>
            <p:cNvSpPr>
              <a:spLocks noChangeArrowheads="1"/>
            </p:cNvSpPr>
            <p:nvPr/>
          </p:nvSpPr>
          <p:spPr bwMode="gray">
            <a:xfrm>
              <a:off x="1536" y="1936"/>
              <a:ext cx="3216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0" scaled="1"/>
            </a:gradFill>
            <a:ln w="2857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ko-KR" altLang="en-US" sz="2400">
                  <a:solidFill>
                    <a:srgbClr val="000000"/>
                  </a:solidFill>
                  <a:ea typeface="HY헤드라인M" pitchFamily="18" charset="-127"/>
                </a:rPr>
                <a:t>호기심형</a:t>
              </a:r>
              <a:r>
                <a:rPr lang="en-US" altLang="ko-KR" sz="2400">
                  <a:solidFill>
                    <a:srgbClr val="000000"/>
                  </a:solidFill>
                  <a:ea typeface="HY헤드라인M" pitchFamily="18" charset="-127"/>
                </a:rPr>
                <a:t>: </a:t>
              </a:r>
              <a:r>
                <a:rPr lang="ko-KR" altLang="en-US" sz="2400">
                  <a:solidFill>
                    <a:srgbClr val="000000"/>
                  </a:solidFill>
                  <a:ea typeface="HY헤드라인M" pitchFamily="18" charset="-127"/>
                </a:rPr>
                <a:t>또래집단</a:t>
              </a:r>
              <a:r>
                <a:rPr lang="en-US" altLang="ko-KR" sz="2400">
                  <a:solidFill>
                    <a:srgbClr val="000000"/>
                  </a:solidFill>
                  <a:ea typeface="HY헤드라인M" pitchFamily="18" charset="-127"/>
                </a:rPr>
                <a:t>, </a:t>
              </a:r>
              <a:r>
                <a:rPr lang="ko-KR" altLang="en-US" sz="2400">
                  <a:solidFill>
                    <a:srgbClr val="000000"/>
                  </a:solidFill>
                  <a:ea typeface="HY헤드라인M" pitchFamily="18" charset="-127"/>
                </a:rPr>
                <a:t>호기심</a:t>
              </a:r>
            </a:p>
          </p:txBody>
        </p:sp>
        <p:grpSp>
          <p:nvGrpSpPr>
            <p:cNvPr id="5" name="Group 62"/>
            <p:cNvGrpSpPr>
              <a:grpSpLocks/>
            </p:cNvGrpSpPr>
            <p:nvPr/>
          </p:nvGrpSpPr>
          <p:grpSpPr bwMode="auto">
            <a:xfrm>
              <a:off x="1344" y="1968"/>
              <a:ext cx="240" cy="240"/>
              <a:chOff x="2078" y="1680"/>
              <a:chExt cx="1615" cy="1615"/>
            </a:xfrm>
          </p:grpSpPr>
          <p:sp>
            <p:nvSpPr>
              <p:cNvPr id="13342" name="Oval 63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13343" name="Oval 64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13344" name="Oval 65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9999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13345" name="Oval 66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48BE67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13346" name="Oval 67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005353"/>
                  </a:gs>
                  <a:gs pos="50000">
                    <a:srgbClr val="009999"/>
                  </a:gs>
                  <a:gs pos="100000">
                    <a:srgbClr val="005353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13347" name="Oval 68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48BE67"/>
                  </a:gs>
                  <a:gs pos="100000">
                    <a:srgbClr val="235C32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</p:grpSp>
      </p:grpSp>
      <p:grpSp>
        <p:nvGrpSpPr>
          <p:cNvPr id="6" name="Group 149"/>
          <p:cNvGrpSpPr>
            <a:grpSpLocks/>
          </p:cNvGrpSpPr>
          <p:nvPr/>
        </p:nvGrpSpPr>
        <p:grpSpPr bwMode="auto">
          <a:xfrm>
            <a:off x="2133600" y="4064000"/>
            <a:ext cx="5562600" cy="508000"/>
            <a:chOff x="1344" y="2560"/>
            <a:chExt cx="3504" cy="320"/>
          </a:xfrm>
        </p:grpSpPr>
        <p:sp>
          <p:nvSpPr>
            <p:cNvPr id="13332" name="AutoShape 52"/>
            <p:cNvSpPr>
              <a:spLocks noChangeArrowheads="1"/>
            </p:cNvSpPr>
            <p:nvPr/>
          </p:nvSpPr>
          <p:spPr bwMode="gray">
            <a:xfrm>
              <a:off x="1536" y="2560"/>
              <a:ext cx="3312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0" scaled="1"/>
            </a:gradFill>
            <a:ln w="2857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ko-KR" altLang="en-US" sz="2400">
                  <a:solidFill>
                    <a:srgbClr val="000000"/>
                  </a:solidFill>
                  <a:ea typeface="HY헤드라인M" pitchFamily="18" charset="-127"/>
                </a:rPr>
                <a:t>기업형</a:t>
              </a:r>
              <a:r>
                <a:rPr lang="en-US" altLang="ko-KR" sz="2400">
                  <a:solidFill>
                    <a:srgbClr val="000000"/>
                  </a:solidFill>
                  <a:ea typeface="HY헤드라인M" pitchFamily="18" charset="-127"/>
                </a:rPr>
                <a:t>: </a:t>
              </a:r>
              <a:r>
                <a:rPr lang="ko-KR" altLang="en-US" sz="2400">
                  <a:solidFill>
                    <a:srgbClr val="000000"/>
                  </a:solidFill>
                  <a:ea typeface="HY헤드라인M" pitchFamily="18" charset="-127"/>
                </a:rPr>
                <a:t>청소년들이 모여 조직화</a:t>
              </a:r>
            </a:p>
          </p:txBody>
        </p:sp>
        <p:grpSp>
          <p:nvGrpSpPr>
            <p:cNvPr id="7" name="Group 69"/>
            <p:cNvGrpSpPr>
              <a:grpSpLocks/>
            </p:cNvGrpSpPr>
            <p:nvPr/>
          </p:nvGrpSpPr>
          <p:grpSpPr bwMode="auto">
            <a:xfrm>
              <a:off x="1344" y="2592"/>
              <a:ext cx="240" cy="240"/>
              <a:chOff x="2078" y="1680"/>
              <a:chExt cx="1615" cy="1615"/>
            </a:xfrm>
          </p:grpSpPr>
          <p:sp>
            <p:nvSpPr>
              <p:cNvPr id="13334" name="Oval 70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13335" name="Oval 71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13336" name="Oval 72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9999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13337" name="Oval 73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0F5368"/>
                  </a:gs>
                </a:gsLst>
                <a:lin ang="54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13338" name="Oval 74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005353"/>
                  </a:gs>
                  <a:gs pos="50000">
                    <a:srgbClr val="009999"/>
                  </a:gs>
                  <a:gs pos="100000">
                    <a:srgbClr val="005353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13339" name="Oval 75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10576D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</p:grpSp>
      </p:grpSp>
      <p:grpSp>
        <p:nvGrpSpPr>
          <p:cNvPr id="8" name="Group 150"/>
          <p:cNvGrpSpPr>
            <a:grpSpLocks/>
          </p:cNvGrpSpPr>
          <p:nvPr/>
        </p:nvGrpSpPr>
        <p:grpSpPr bwMode="auto">
          <a:xfrm>
            <a:off x="1676400" y="5130800"/>
            <a:ext cx="5257800" cy="508000"/>
            <a:chOff x="1056" y="3232"/>
            <a:chExt cx="3312" cy="320"/>
          </a:xfrm>
        </p:grpSpPr>
        <p:sp>
          <p:nvSpPr>
            <p:cNvPr id="13324" name="AutoShape 51"/>
            <p:cNvSpPr>
              <a:spLocks noChangeArrowheads="1"/>
            </p:cNvSpPr>
            <p:nvPr/>
          </p:nvSpPr>
          <p:spPr bwMode="gray">
            <a:xfrm>
              <a:off x="1248" y="3232"/>
              <a:ext cx="3120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0" scaled="1"/>
            </a:gradFill>
            <a:ln w="2857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ko-KR" altLang="en-US" sz="2400">
                  <a:solidFill>
                    <a:srgbClr val="000000"/>
                  </a:solidFill>
                  <a:ea typeface="HY헤드라인M" pitchFamily="18" charset="-127"/>
                </a:rPr>
                <a:t>범죄형</a:t>
              </a:r>
              <a:r>
                <a:rPr lang="en-US" altLang="ko-KR" sz="2400">
                  <a:solidFill>
                    <a:srgbClr val="000000"/>
                  </a:solidFill>
                  <a:ea typeface="HY헤드라인M" pitchFamily="18" charset="-127"/>
                </a:rPr>
                <a:t>: </a:t>
              </a:r>
              <a:r>
                <a:rPr lang="ko-KR" altLang="en-US" sz="2400">
                  <a:solidFill>
                    <a:srgbClr val="000000"/>
                  </a:solidFill>
                  <a:ea typeface="HY헤드라인M" pitchFamily="18" charset="-127"/>
                </a:rPr>
                <a:t>모의하여 강도</a:t>
              </a:r>
              <a:r>
                <a:rPr lang="en-US" altLang="ko-KR" sz="2400">
                  <a:solidFill>
                    <a:srgbClr val="000000"/>
                  </a:solidFill>
                  <a:ea typeface="HY헤드라인M" pitchFamily="18" charset="-127"/>
                </a:rPr>
                <a:t>, </a:t>
              </a:r>
              <a:r>
                <a:rPr lang="ko-KR" altLang="en-US" sz="2400">
                  <a:solidFill>
                    <a:srgbClr val="000000"/>
                  </a:solidFill>
                  <a:ea typeface="HY헤드라인M" pitchFamily="18" charset="-127"/>
                </a:rPr>
                <a:t>금품갈취</a:t>
              </a:r>
            </a:p>
          </p:txBody>
        </p:sp>
        <p:grpSp>
          <p:nvGrpSpPr>
            <p:cNvPr id="9" name="Group 76"/>
            <p:cNvGrpSpPr>
              <a:grpSpLocks/>
            </p:cNvGrpSpPr>
            <p:nvPr/>
          </p:nvGrpSpPr>
          <p:grpSpPr bwMode="auto">
            <a:xfrm>
              <a:off x="1056" y="3264"/>
              <a:ext cx="240" cy="240"/>
              <a:chOff x="2078" y="1680"/>
              <a:chExt cx="1615" cy="1615"/>
            </a:xfrm>
          </p:grpSpPr>
          <p:sp>
            <p:nvSpPr>
              <p:cNvPr id="13326" name="Oval 77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13327" name="Oval 78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13328" name="Oval 79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9999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13329" name="Oval 80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D67E1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13330" name="Oval 81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005353"/>
                  </a:gs>
                  <a:gs pos="50000">
                    <a:srgbClr val="009999"/>
                  </a:gs>
                  <a:gs pos="100000">
                    <a:srgbClr val="005353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13331" name="Oval 82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8D67E1"/>
                  </a:gs>
                  <a:gs pos="100000">
                    <a:srgbClr val="45326D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</p:grpSp>
      </p:grpSp>
      <p:sp>
        <p:nvSpPr>
          <p:cNvPr id="13322" name="AutoShape 92"/>
          <p:cNvSpPr>
            <a:spLocks noChangeArrowheads="1"/>
          </p:cNvSpPr>
          <p:nvPr/>
        </p:nvSpPr>
        <p:spPr bwMode="ltGray">
          <a:xfrm rot="5400000">
            <a:off x="-1360487" y="2427287"/>
            <a:ext cx="3246438" cy="28114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8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056" y="10807"/>
                </a:moveTo>
                <a:cubicBezTo>
                  <a:pt x="10056" y="10805"/>
                  <a:pt x="10056" y="10802"/>
                  <a:pt x="10056" y="10800"/>
                </a:cubicBezTo>
                <a:cubicBezTo>
                  <a:pt x="10056" y="10389"/>
                  <a:pt x="10389" y="10056"/>
                  <a:pt x="10800" y="10056"/>
                </a:cubicBezTo>
                <a:cubicBezTo>
                  <a:pt x="11210" y="10056"/>
                  <a:pt x="11544" y="10389"/>
                  <a:pt x="11544" y="10800"/>
                </a:cubicBezTo>
                <a:cubicBezTo>
                  <a:pt x="11544" y="10802"/>
                  <a:pt x="11543" y="10805"/>
                  <a:pt x="11543" y="10807"/>
                </a:cubicBezTo>
                <a:lnTo>
                  <a:pt x="21599" y="10916"/>
                </a:lnTo>
                <a:cubicBezTo>
                  <a:pt x="21599" y="10877"/>
                  <a:pt x="21600" y="10838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38"/>
                  <a:pt x="0" y="10877"/>
                  <a:pt x="0" y="1091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0099FF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5869" name="Text Box 93"/>
          <p:cNvSpPr txBox="1">
            <a:spLocks noChangeArrowheads="1"/>
          </p:cNvSpPr>
          <p:nvPr/>
        </p:nvSpPr>
        <p:spPr bwMode="auto">
          <a:xfrm>
            <a:off x="-68263" y="2871788"/>
            <a:ext cx="1646238" cy="1554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ko-KR" altLang="en-US" sz="320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목각파임B" pitchFamily="18" charset="-127"/>
                <a:ea typeface="HY목각파임B" pitchFamily="18" charset="-127"/>
              </a:rPr>
              <a:t>인터넷</a:t>
            </a:r>
          </a:p>
          <a:p>
            <a:pPr eaLnBrk="0" hangingPunct="0">
              <a:defRPr/>
            </a:pPr>
            <a:r>
              <a:rPr lang="ko-KR" altLang="en-US" sz="320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목각파임B" pitchFamily="18" charset="-127"/>
                <a:ea typeface="HY목각파임B" pitchFamily="18" charset="-127"/>
              </a:rPr>
              <a:t> 청소년 </a:t>
            </a:r>
          </a:p>
          <a:p>
            <a:pPr eaLnBrk="0" hangingPunct="0">
              <a:defRPr/>
            </a:pPr>
            <a:r>
              <a:rPr lang="ko-KR" altLang="en-US" sz="320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목각파임B" pitchFamily="18" charset="-127"/>
                <a:ea typeface="HY목각파임B" pitchFamily="18" charset="-127"/>
              </a:rPr>
              <a:t>성 매매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mtClean="0">
                <a:latin typeface="HY목각파임B" pitchFamily="18" charset="-127"/>
                <a:ea typeface="HY목각파임B" pitchFamily="18" charset="-127"/>
              </a:rPr>
              <a:t>청소년 성매매 현황</a:t>
            </a:r>
          </a:p>
        </p:txBody>
      </p:sp>
      <p:sp>
        <p:nvSpPr>
          <p:cNvPr id="14339" name="Rectangle 131"/>
          <p:cNvSpPr>
            <a:spLocks noChangeArrowheads="1"/>
          </p:cNvSpPr>
          <p:nvPr/>
        </p:nvSpPr>
        <p:spPr bwMode="auto">
          <a:xfrm>
            <a:off x="419100" y="5180013"/>
            <a:ext cx="2438400" cy="990600"/>
          </a:xfrm>
          <a:prstGeom prst="rect">
            <a:avLst/>
          </a:prstGeom>
          <a:gradFill rotWithShape="0">
            <a:gsLst>
              <a:gs pos="0">
                <a:srgbClr val="37375C"/>
              </a:gs>
              <a:gs pos="100000">
                <a:srgbClr val="9999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b="0">
              <a:ea typeface="굴림" pitchFamily="50" charset="-127"/>
            </a:endParaRPr>
          </a:p>
        </p:txBody>
      </p:sp>
      <p:sp>
        <p:nvSpPr>
          <p:cNvPr id="14340" name="Rectangle 118"/>
          <p:cNvSpPr>
            <a:spLocks noChangeArrowheads="1"/>
          </p:cNvSpPr>
          <p:nvPr/>
        </p:nvSpPr>
        <p:spPr bwMode="auto">
          <a:xfrm>
            <a:off x="419100" y="4037013"/>
            <a:ext cx="2462213" cy="838200"/>
          </a:xfrm>
          <a:prstGeom prst="rect">
            <a:avLst/>
          </a:prstGeom>
          <a:gradFill rotWithShape="0">
            <a:gsLst>
              <a:gs pos="0">
                <a:srgbClr val="37375C"/>
              </a:gs>
              <a:gs pos="100000">
                <a:srgbClr val="9999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b="0">
              <a:ea typeface="굴림" pitchFamily="50" charset="-127"/>
            </a:endParaRPr>
          </a:p>
        </p:txBody>
      </p:sp>
      <p:pic>
        <p:nvPicPr>
          <p:cNvPr id="14341" name="Picture 54" descr="빛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3700" y="4037013"/>
            <a:ext cx="16859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Line 65"/>
          <p:cNvSpPr>
            <a:spLocks noChangeShapeType="1"/>
          </p:cNvSpPr>
          <p:nvPr/>
        </p:nvSpPr>
        <p:spPr bwMode="auto">
          <a:xfrm>
            <a:off x="7713663" y="1887538"/>
            <a:ext cx="0" cy="3398837"/>
          </a:xfrm>
          <a:prstGeom prst="line">
            <a:avLst/>
          </a:prstGeom>
          <a:noFill/>
          <a:ln w="12700">
            <a:solidFill>
              <a:srgbClr val="DDDDDD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343" name="Rectangle 66"/>
          <p:cNvSpPr>
            <a:spLocks noChangeArrowheads="1"/>
          </p:cNvSpPr>
          <p:nvPr/>
        </p:nvSpPr>
        <p:spPr bwMode="auto">
          <a:xfrm>
            <a:off x="419100" y="3579813"/>
            <a:ext cx="2462213" cy="457200"/>
          </a:xfrm>
          <a:prstGeom prst="rect">
            <a:avLst/>
          </a:prstGeom>
          <a:gradFill rotWithShape="0">
            <a:gsLst>
              <a:gs pos="0">
                <a:srgbClr val="2F4700"/>
              </a:gs>
              <a:gs pos="100000">
                <a:srgbClr val="66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2000" b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청소년 성매매 동기</a:t>
            </a:r>
          </a:p>
        </p:txBody>
      </p:sp>
      <p:sp>
        <p:nvSpPr>
          <p:cNvPr id="14344" name="Rectangle 67"/>
          <p:cNvSpPr>
            <a:spLocks noChangeArrowheads="1"/>
          </p:cNvSpPr>
          <p:nvPr/>
        </p:nvSpPr>
        <p:spPr bwMode="auto">
          <a:xfrm>
            <a:off x="419100" y="1903413"/>
            <a:ext cx="2462213" cy="1730375"/>
          </a:xfrm>
          <a:prstGeom prst="rect">
            <a:avLst/>
          </a:prstGeom>
          <a:gradFill rotWithShape="0">
            <a:gsLst>
              <a:gs pos="0">
                <a:srgbClr val="37375C"/>
              </a:gs>
              <a:gs pos="100000">
                <a:srgbClr val="9999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b="0">
              <a:ea typeface="굴림" pitchFamily="50" charset="-127"/>
            </a:endParaRPr>
          </a:p>
        </p:txBody>
      </p:sp>
      <p:sp>
        <p:nvSpPr>
          <p:cNvPr id="14345" name="Rectangle 68"/>
          <p:cNvSpPr>
            <a:spLocks noChangeArrowheads="1"/>
          </p:cNvSpPr>
          <p:nvPr/>
        </p:nvSpPr>
        <p:spPr bwMode="auto">
          <a:xfrm>
            <a:off x="2790825" y="1565275"/>
            <a:ext cx="5824538" cy="327025"/>
          </a:xfrm>
          <a:prstGeom prst="rect">
            <a:avLst/>
          </a:prstGeom>
          <a:solidFill>
            <a:srgbClr val="B2B2B2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ea typeface="굴림" pitchFamily="50" charset="-127"/>
            </a:endParaRPr>
          </a:p>
        </p:txBody>
      </p:sp>
      <p:sp>
        <p:nvSpPr>
          <p:cNvPr id="14346" name="Line 69"/>
          <p:cNvSpPr>
            <a:spLocks noChangeShapeType="1"/>
          </p:cNvSpPr>
          <p:nvPr/>
        </p:nvSpPr>
        <p:spPr bwMode="auto">
          <a:xfrm>
            <a:off x="6513513" y="1892300"/>
            <a:ext cx="0" cy="3398838"/>
          </a:xfrm>
          <a:prstGeom prst="line">
            <a:avLst/>
          </a:prstGeom>
          <a:noFill/>
          <a:ln w="12700">
            <a:solidFill>
              <a:srgbClr val="DDDDDD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347" name="Line 70"/>
          <p:cNvSpPr>
            <a:spLocks noChangeShapeType="1"/>
          </p:cNvSpPr>
          <p:nvPr/>
        </p:nvSpPr>
        <p:spPr bwMode="auto">
          <a:xfrm flipH="1">
            <a:off x="4076700" y="1968500"/>
            <a:ext cx="12700" cy="4202113"/>
          </a:xfrm>
          <a:prstGeom prst="line">
            <a:avLst/>
          </a:prstGeom>
          <a:noFill/>
          <a:ln w="12700">
            <a:solidFill>
              <a:srgbClr val="DDDDDD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348" name="Line 71"/>
          <p:cNvSpPr>
            <a:spLocks noChangeShapeType="1"/>
          </p:cNvSpPr>
          <p:nvPr/>
        </p:nvSpPr>
        <p:spPr bwMode="auto">
          <a:xfrm>
            <a:off x="5303838" y="1892300"/>
            <a:ext cx="0" cy="3398838"/>
          </a:xfrm>
          <a:prstGeom prst="line">
            <a:avLst/>
          </a:prstGeom>
          <a:noFill/>
          <a:ln w="9525">
            <a:solidFill>
              <a:srgbClr val="DDDDDD">
                <a:alpha val="7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349" name="Line 74"/>
          <p:cNvSpPr>
            <a:spLocks noChangeShapeType="1"/>
          </p:cNvSpPr>
          <p:nvPr/>
        </p:nvSpPr>
        <p:spPr bwMode="auto">
          <a:xfrm>
            <a:off x="404813" y="1892300"/>
            <a:ext cx="82105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350" name="Line 75"/>
          <p:cNvSpPr>
            <a:spLocks noChangeShapeType="1"/>
          </p:cNvSpPr>
          <p:nvPr/>
        </p:nvSpPr>
        <p:spPr bwMode="auto">
          <a:xfrm>
            <a:off x="7713663" y="1673225"/>
            <a:ext cx="0" cy="2190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351" name="Line 76"/>
          <p:cNvSpPr>
            <a:spLocks noChangeShapeType="1"/>
          </p:cNvSpPr>
          <p:nvPr/>
        </p:nvSpPr>
        <p:spPr bwMode="auto">
          <a:xfrm>
            <a:off x="5295900" y="1522413"/>
            <a:ext cx="4763" cy="3698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352" name="Line 77"/>
          <p:cNvSpPr>
            <a:spLocks noChangeShapeType="1"/>
          </p:cNvSpPr>
          <p:nvPr/>
        </p:nvSpPr>
        <p:spPr bwMode="auto">
          <a:xfrm flipH="1">
            <a:off x="6510338" y="1598613"/>
            <a:ext cx="4762" cy="2936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353" name="Line 78"/>
          <p:cNvSpPr>
            <a:spLocks noChangeShapeType="1"/>
          </p:cNvSpPr>
          <p:nvPr/>
        </p:nvSpPr>
        <p:spPr bwMode="auto">
          <a:xfrm>
            <a:off x="4076700" y="1598613"/>
            <a:ext cx="4763" cy="2936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354" name="Text Box 79"/>
          <p:cNvSpPr txBox="1">
            <a:spLocks noChangeArrowheads="1"/>
          </p:cNvSpPr>
          <p:nvPr/>
        </p:nvSpPr>
        <p:spPr bwMode="auto">
          <a:xfrm>
            <a:off x="5073650" y="1322388"/>
            <a:ext cx="3746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kumimoji="1" lang="en-US" altLang="ko-KR" sz="1200" b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</a:rPr>
              <a:t>50</a:t>
            </a:r>
          </a:p>
        </p:txBody>
      </p:sp>
      <p:sp>
        <p:nvSpPr>
          <p:cNvPr id="14355" name="Text Box 80"/>
          <p:cNvSpPr txBox="1">
            <a:spLocks noChangeArrowheads="1"/>
          </p:cNvSpPr>
          <p:nvPr/>
        </p:nvSpPr>
        <p:spPr bwMode="auto">
          <a:xfrm>
            <a:off x="7429500" y="1323975"/>
            <a:ext cx="469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kumimoji="1" lang="en-US" altLang="ko-KR" sz="1200" b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</a:rPr>
              <a:t>100</a:t>
            </a:r>
          </a:p>
        </p:txBody>
      </p:sp>
      <p:sp>
        <p:nvSpPr>
          <p:cNvPr id="14356" name="Line 87"/>
          <p:cNvSpPr>
            <a:spLocks noChangeShapeType="1"/>
          </p:cNvSpPr>
          <p:nvPr/>
        </p:nvSpPr>
        <p:spPr bwMode="auto">
          <a:xfrm>
            <a:off x="404813" y="2767013"/>
            <a:ext cx="8210550" cy="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357" name="Line 88"/>
          <p:cNvSpPr>
            <a:spLocks noChangeShapeType="1"/>
          </p:cNvSpPr>
          <p:nvPr/>
        </p:nvSpPr>
        <p:spPr bwMode="auto">
          <a:xfrm>
            <a:off x="404813" y="3211513"/>
            <a:ext cx="8210550" cy="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358" name="Line 89"/>
          <p:cNvSpPr>
            <a:spLocks noChangeShapeType="1"/>
          </p:cNvSpPr>
          <p:nvPr/>
        </p:nvSpPr>
        <p:spPr bwMode="auto">
          <a:xfrm>
            <a:off x="404813" y="3640138"/>
            <a:ext cx="821055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359" name="Line 90"/>
          <p:cNvSpPr>
            <a:spLocks noChangeShapeType="1"/>
          </p:cNvSpPr>
          <p:nvPr/>
        </p:nvSpPr>
        <p:spPr bwMode="auto">
          <a:xfrm>
            <a:off x="404813" y="4032250"/>
            <a:ext cx="8210550" cy="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360" name="Line 91"/>
          <p:cNvSpPr>
            <a:spLocks noChangeShapeType="1"/>
          </p:cNvSpPr>
          <p:nvPr/>
        </p:nvSpPr>
        <p:spPr bwMode="auto">
          <a:xfrm>
            <a:off x="381000" y="4419600"/>
            <a:ext cx="8210550" cy="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361" name="Line 92"/>
          <p:cNvSpPr>
            <a:spLocks noChangeShapeType="1"/>
          </p:cNvSpPr>
          <p:nvPr/>
        </p:nvSpPr>
        <p:spPr bwMode="auto">
          <a:xfrm>
            <a:off x="404813" y="4876800"/>
            <a:ext cx="8210550" cy="0"/>
          </a:xfrm>
          <a:prstGeom prst="line">
            <a:avLst/>
          </a:prstGeom>
          <a:noFill/>
          <a:ln w="9525">
            <a:solidFill>
              <a:srgbClr val="FAA906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362" name="Line 93"/>
          <p:cNvSpPr>
            <a:spLocks noChangeShapeType="1"/>
          </p:cNvSpPr>
          <p:nvPr/>
        </p:nvSpPr>
        <p:spPr bwMode="auto">
          <a:xfrm>
            <a:off x="404813" y="5256213"/>
            <a:ext cx="8210550" cy="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363" name="Rectangle 94"/>
          <p:cNvSpPr>
            <a:spLocks noChangeArrowheads="1"/>
          </p:cNvSpPr>
          <p:nvPr/>
        </p:nvSpPr>
        <p:spPr bwMode="auto">
          <a:xfrm>
            <a:off x="404813" y="1565275"/>
            <a:ext cx="2462212" cy="32702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latinLnBrk="1"/>
            <a:r>
              <a:rPr kumimoji="1" lang="ko-KR" altLang="en-US" sz="2000" b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청소년 성매매 연령</a:t>
            </a:r>
          </a:p>
        </p:txBody>
      </p:sp>
      <p:sp>
        <p:nvSpPr>
          <p:cNvPr id="14364" name="Text Box 96"/>
          <p:cNvSpPr txBox="1">
            <a:spLocks noChangeArrowheads="1"/>
          </p:cNvSpPr>
          <p:nvPr/>
        </p:nvSpPr>
        <p:spPr bwMode="auto">
          <a:xfrm>
            <a:off x="304800" y="1295400"/>
            <a:ext cx="9699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kumimoji="1" lang="en-US" altLang="ko-KR" sz="110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kumimoji="1" lang="ko-KR" altLang="en-US" sz="110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단위</a:t>
            </a:r>
            <a:r>
              <a:rPr kumimoji="1" lang="en-US" altLang="ko-KR" sz="110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: </a:t>
            </a:r>
            <a:r>
              <a:rPr kumimoji="1" lang="ko-KR" altLang="en-US" sz="110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만원</a:t>
            </a:r>
            <a:r>
              <a:rPr kumimoji="1" lang="en-US" altLang="ko-KR" sz="110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) </a:t>
            </a:r>
          </a:p>
        </p:txBody>
      </p:sp>
      <p:sp>
        <p:nvSpPr>
          <p:cNvPr id="14365" name="Rectangle 97"/>
          <p:cNvSpPr>
            <a:spLocks noChangeArrowheads="1"/>
          </p:cNvSpPr>
          <p:nvPr/>
        </p:nvSpPr>
        <p:spPr bwMode="auto">
          <a:xfrm>
            <a:off x="404813" y="1555750"/>
            <a:ext cx="2462212" cy="3722688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ea typeface="굴림" pitchFamily="50" charset="-127"/>
            </a:endParaRPr>
          </a:p>
        </p:txBody>
      </p:sp>
      <p:sp>
        <p:nvSpPr>
          <p:cNvPr id="14366" name="Line 98"/>
          <p:cNvSpPr>
            <a:spLocks noChangeShapeType="1"/>
          </p:cNvSpPr>
          <p:nvPr/>
        </p:nvSpPr>
        <p:spPr bwMode="auto">
          <a:xfrm>
            <a:off x="404813" y="2330450"/>
            <a:ext cx="8210550" cy="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367" name="Text Box 99"/>
          <p:cNvSpPr txBox="1">
            <a:spLocks noChangeArrowheads="1"/>
          </p:cNvSpPr>
          <p:nvPr/>
        </p:nvSpPr>
        <p:spPr bwMode="auto">
          <a:xfrm>
            <a:off x="7881938" y="2074863"/>
            <a:ext cx="7286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kumimoji="1" lang="en-US" altLang="ko-KR" sz="110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(21,626)</a:t>
            </a:r>
          </a:p>
        </p:txBody>
      </p:sp>
      <p:sp>
        <p:nvSpPr>
          <p:cNvPr id="14368" name="Text Box 100"/>
          <p:cNvSpPr txBox="1">
            <a:spLocks noChangeArrowheads="1"/>
          </p:cNvSpPr>
          <p:nvPr/>
        </p:nvSpPr>
        <p:spPr bwMode="auto">
          <a:xfrm>
            <a:off x="7331075" y="2505075"/>
            <a:ext cx="7286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kumimoji="1" lang="en-US" altLang="ko-KR" sz="110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(18,122)</a:t>
            </a:r>
          </a:p>
        </p:txBody>
      </p:sp>
      <p:grpSp>
        <p:nvGrpSpPr>
          <p:cNvPr id="2" name="Group 147"/>
          <p:cNvGrpSpPr>
            <a:grpSpLocks/>
          </p:cNvGrpSpPr>
          <p:nvPr/>
        </p:nvGrpSpPr>
        <p:grpSpPr bwMode="auto">
          <a:xfrm>
            <a:off x="2867025" y="4037013"/>
            <a:ext cx="2914650" cy="381000"/>
            <a:chOff x="1806" y="2543"/>
            <a:chExt cx="1836" cy="240"/>
          </a:xfrm>
        </p:grpSpPr>
        <p:sp>
          <p:nvSpPr>
            <p:cNvPr id="14405" name="Rectangle 84"/>
            <p:cNvSpPr>
              <a:spLocks noChangeArrowheads="1"/>
            </p:cNvSpPr>
            <p:nvPr/>
          </p:nvSpPr>
          <p:spPr bwMode="auto">
            <a:xfrm>
              <a:off x="1806" y="2591"/>
              <a:ext cx="1434" cy="192"/>
            </a:xfrm>
            <a:prstGeom prst="rect">
              <a:avLst/>
            </a:prstGeom>
            <a:gradFill rotWithShape="0">
              <a:gsLst>
                <a:gs pos="0">
                  <a:srgbClr val="477618"/>
                </a:gs>
                <a:gs pos="50000">
                  <a:srgbClr val="99FF33"/>
                </a:gs>
                <a:gs pos="100000">
                  <a:srgbClr val="477618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14406" name="Text Box 104"/>
            <p:cNvSpPr txBox="1">
              <a:spLocks noChangeArrowheads="1"/>
            </p:cNvSpPr>
            <p:nvPr/>
          </p:nvSpPr>
          <p:spPr bwMode="auto">
            <a:xfrm>
              <a:off x="3240" y="2543"/>
              <a:ext cx="4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1"/>
              <a:r>
                <a:rPr kumimoji="1" lang="en-US" altLang="ko-KR">
                  <a:latin typeface="굴림" pitchFamily="50" charset="-127"/>
                  <a:ea typeface="굴림" pitchFamily="50" charset="-127"/>
                </a:rPr>
                <a:t>48%</a:t>
              </a:r>
            </a:p>
          </p:txBody>
        </p:sp>
      </p:grpSp>
      <p:grpSp>
        <p:nvGrpSpPr>
          <p:cNvPr id="3" name="Group 144"/>
          <p:cNvGrpSpPr>
            <a:grpSpLocks/>
          </p:cNvGrpSpPr>
          <p:nvPr/>
        </p:nvGrpSpPr>
        <p:grpSpPr bwMode="auto">
          <a:xfrm>
            <a:off x="2857500" y="2001838"/>
            <a:ext cx="925513" cy="366712"/>
            <a:chOff x="1800" y="1261"/>
            <a:chExt cx="583" cy="231"/>
          </a:xfrm>
        </p:grpSpPr>
        <p:sp>
          <p:nvSpPr>
            <p:cNvPr id="14403" name="Rectangle 72"/>
            <p:cNvSpPr>
              <a:spLocks noChangeArrowheads="1"/>
            </p:cNvSpPr>
            <p:nvPr/>
          </p:nvSpPr>
          <p:spPr bwMode="auto">
            <a:xfrm>
              <a:off x="1800" y="1307"/>
              <a:ext cx="96" cy="132"/>
            </a:xfrm>
            <a:prstGeom prst="rect">
              <a:avLst/>
            </a:prstGeom>
            <a:gradFill rotWithShape="0">
              <a:gsLst>
                <a:gs pos="0">
                  <a:srgbClr val="185E76"/>
                </a:gs>
                <a:gs pos="50000">
                  <a:srgbClr val="33CCFF"/>
                </a:gs>
                <a:gs pos="100000">
                  <a:srgbClr val="185E7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14404" name="Text Box 108"/>
            <p:cNvSpPr txBox="1">
              <a:spLocks noChangeArrowheads="1"/>
            </p:cNvSpPr>
            <p:nvPr/>
          </p:nvSpPr>
          <p:spPr bwMode="auto">
            <a:xfrm>
              <a:off x="1934" y="1261"/>
              <a:ext cx="4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>
                  <a:latin typeface="굴림" pitchFamily="50" charset="-127"/>
                  <a:ea typeface="굴림" pitchFamily="50" charset="-127"/>
                </a:rPr>
                <a:t>1.5%</a:t>
              </a:r>
            </a:p>
          </p:txBody>
        </p:sp>
      </p:grpSp>
      <p:grpSp>
        <p:nvGrpSpPr>
          <p:cNvPr id="4" name="Group 145"/>
          <p:cNvGrpSpPr>
            <a:grpSpLocks/>
          </p:cNvGrpSpPr>
          <p:nvPr/>
        </p:nvGrpSpPr>
        <p:grpSpPr bwMode="auto">
          <a:xfrm>
            <a:off x="2867025" y="2473325"/>
            <a:ext cx="1720850" cy="366713"/>
            <a:chOff x="1806" y="1558"/>
            <a:chExt cx="1084" cy="231"/>
          </a:xfrm>
        </p:grpSpPr>
        <p:sp>
          <p:nvSpPr>
            <p:cNvPr id="14401" name="Rectangle 73"/>
            <p:cNvSpPr>
              <a:spLocks noChangeArrowheads="1"/>
            </p:cNvSpPr>
            <p:nvPr/>
          </p:nvSpPr>
          <p:spPr bwMode="auto">
            <a:xfrm>
              <a:off x="1806" y="1582"/>
              <a:ext cx="522" cy="145"/>
            </a:xfrm>
            <a:prstGeom prst="rect">
              <a:avLst/>
            </a:prstGeom>
            <a:gradFill rotWithShape="0">
              <a:gsLst>
                <a:gs pos="0">
                  <a:srgbClr val="185E76"/>
                </a:gs>
                <a:gs pos="50000">
                  <a:srgbClr val="33CCFF"/>
                </a:gs>
                <a:gs pos="100000">
                  <a:srgbClr val="185E7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14402" name="Text Box 109"/>
            <p:cNvSpPr txBox="1">
              <a:spLocks noChangeArrowheads="1"/>
            </p:cNvSpPr>
            <p:nvPr/>
          </p:nvSpPr>
          <p:spPr bwMode="auto">
            <a:xfrm>
              <a:off x="2366" y="1558"/>
              <a:ext cx="5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>
                  <a:ea typeface="굴림" pitchFamily="50" charset="-127"/>
                </a:rPr>
                <a:t>12.3%</a:t>
              </a:r>
            </a:p>
          </p:txBody>
        </p:sp>
      </p:grpSp>
      <p:grpSp>
        <p:nvGrpSpPr>
          <p:cNvPr id="5" name="Group 146"/>
          <p:cNvGrpSpPr>
            <a:grpSpLocks/>
          </p:cNvGrpSpPr>
          <p:nvPr/>
        </p:nvGrpSpPr>
        <p:grpSpPr bwMode="auto">
          <a:xfrm>
            <a:off x="2867025" y="2854325"/>
            <a:ext cx="2216150" cy="366713"/>
            <a:chOff x="1806" y="1798"/>
            <a:chExt cx="1396" cy="231"/>
          </a:xfrm>
        </p:grpSpPr>
        <p:sp>
          <p:nvSpPr>
            <p:cNvPr id="14399" name="Rectangle 81"/>
            <p:cNvSpPr>
              <a:spLocks noChangeArrowheads="1"/>
            </p:cNvSpPr>
            <p:nvPr/>
          </p:nvSpPr>
          <p:spPr bwMode="auto">
            <a:xfrm>
              <a:off x="1806" y="1859"/>
              <a:ext cx="954" cy="156"/>
            </a:xfrm>
            <a:prstGeom prst="rect">
              <a:avLst/>
            </a:prstGeom>
            <a:gradFill rotWithShape="0">
              <a:gsLst>
                <a:gs pos="0">
                  <a:srgbClr val="185E76"/>
                </a:gs>
                <a:gs pos="50000">
                  <a:srgbClr val="33CCFF"/>
                </a:gs>
                <a:gs pos="100000">
                  <a:srgbClr val="185E7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14400" name="Text Box 110"/>
            <p:cNvSpPr txBox="1">
              <a:spLocks noChangeArrowheads="1"/>
            </p:cNvSpPr>
            <p:nvPr/>
          </p:nvSpPr>
          <p:spPr bwMode="auto">
            <a:xfrm>
              <a:off x="2798" y="1798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>
                  <a:ea typeface="굴림" pitchFamily="50" charset="-127"/>
                </a:rPr>
                <a:t>31%</a:t>
              </a:r>
            </a:p>
          </p:txBody>
        </p:sp>
      </p:grpSp>
      <p:grpSp>
        <p:nvGrpSpPr>
          <p:cNvPr id="6" name="Group 151"/>
          <p:cNvGrpSpPr>
            <a:grpSpLocks/>
          </p:cNvGrpSpPr>
          <p:nvPr/>
        </p:nvGrpSpPr>
        <p:grpSpPr bwMode="auto">
          <a:xfrm>
            <a:off x="2867025" y="3311525"/>
            <a:ext cx="3778250" cy="366713"/>
            <a:chOff x="1806" y="2086"/>
            <a:chExt cx="2380" cy="231"/>
          </a:xfrm>
        </p:grpSpPr>
        <p:sp>
          <p:nvSpPr>
            <p:cNvPr id="14397" name="Rectangle 82"/>
            <p:cNvSpPr>
              <a:spLocks noChangeArrowheads="1"/>
            </p:cNvSpPr>
            <p:nvPr/>
          </p:nvSpPr>
          <p:spPr bwMode="auto">
            <a:xfrm>
              <a:off x="1806" y="2111"/>
              <a:ext cx="1818" cy="192"/>
            </a:xfrm>
            <a:prstGeom prst="rect">
              <a:avLst/>
            </a:prstGeom>
            <a:gradFill rotWithShape="0">
              <a:gsLst>
                <a:gs pos="0">
                  <a:srgbClr val="185E76"/>
                </a:gs>
                <a:gs pos="50000">
                  <a:srgbClr val="33CCFF"/>
                </a:gs>
                <a:gs pos="100000">
                  <a:srgbClr val="185E7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14398" name="Text Box 111"/>
            <p:cNvSpPr txBox="1">
              <a:spLocks noChangeArrowheads="1"/>
            </p:cNvSpPr>
            <p:nvPr/>
          </p:nvSpPr>
          <p:spPr bwMode="auto">
            <a:xfrm>
              <a:off x="3662" y="2086"/>
              <a:ext cx="5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>
                  <a:ea typeface="굴림" pitchFamily="50" charset="-127"/>
                </a:rPr>
                <a:t>55.2%</a:t>
              </a:r>
            </a:p>
          </p:txBody>
        </p:sp>
      </p:grpSp>
      <p:sp>
        <p:nvSpPr>
          <p:cNvPr id="86137" name="Text Box 121"/>
          <p:cNvSpPr txBox="1">
            <a:spLocks noChangeArrowheads="1"/>
          </p:cNvSpPr>
          <p:nvPr/>
        </p:nvSpPr>
        <p:spPr bwMode="auto">
          <a:xfrm>
            <a:off x="860425" y="4037013"/>
            <a:ext cx="1538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2000" b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유흥비 마련</a:t>
            </a:r>
          </a:p>
        </p:txBody>
      </p:sp>
      <p:sp>
        <p:nvSpPr>
          <p:cNvPr id="86138" name="Text Box 122"/>
          <p:cNvSpPr txBox="1">
            <a:spLocks noChangeArrowheads="1"/>
          </p:cNvSpPr>
          <p:nvPr/>
        </p:nvSpPr>
        <p:spPr bwMode="auto">
          <a:xfrm>
            <a:off x="862013" y="4478338"/>
            <a:ext cx="1538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2000" b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생활비 마련</a:t>
            </a:r>
          </a:p>
        </p:txBody>
      </p:sp>
      <p:grpSp>
        <p:nvGrpSpPr>
          <p:cNvPr id="7" name="Group 148"/>
          <p:cNvGrpSpPr>
            <a:grpSpLocks/>
          </p:cNvGrpSpPr>
          <p:nvPr/>
        </p:nvGrpSpPr>
        <p:grpSpPr bwMode="auto">
          <a:xfrm>
            <a:off x="2867025" y="4530725"/>
            <a:ext cx="2863850" cy="366713"/>
            <a:chOff x="1806" y="2854"/>
            <a:chExt cx="1804" cy="231"/>
          </a:xfrm>
        </p:grpSpPr>
        <p:sp>
          <p:nvSpPr>
            <p:cNvPr id="14395" name="Rectangle 85"/>
            <p:cNvSpPr>
              <a:spLocks noChangeArrowheads="1"/>
            </p:cNvSpPr>
            <p:nvPr/>
          </p:nvSpPr>
          <p:spPr bwMode="auto">
            <a:xfrm>
              <a:off x="1806" y="2907"/>
              <a:ext cx="1290" cy="164"/>
            </a:xfrm>
            <a:prstGeom prst="rect">
              <a:avLst/>
            </a:prstGeom>
            <a:gradFill rotWithShape="0">
              <a:gsLst>
                <a:gs pos="0">
                  <a:srgbClr val="477618"/>
                </a:gs>
                <a:gs pos="50000">
                  <a:srgbClr val="99FF33"/>
                </a:gs>
                <a:gs pos="100000">
                  <a:srgbClr val="477618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b="0">
                <a:ea typeface="굴림" pitchFamily="50" charset="-127"/>
              </a:endParaRPr>
            </a:p>
          </p:txBody>
        </p:sp>
        <p:sp>
          <p:nvSpPr>
            <p:cNvPr id="14396" name="Text Box 125"/>
            <p:cNvSpPr txBox="1">
              <a:spLocks noChangeArrowheads="1"/>
            </p:cNvSpPr>
            <p:nvPr/>
          </p:nvSpPr>
          <p:spPr bwMode="auto">
            <a:xfrm>
              <a:off x="3086" y="2854"/>
              <a:ext cx="5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>
                  <a:ea typeface="굴림" pitchFamily="50" charset="-127"/>
                </a:rPr>
                <a:t>45.2%</a:t>
              </a:r>
            </a:p>
          </p:txBody>
        </p:sp>
      </p:grpSp>
      <p:sp>
        <p:nvSpPr>
          <p:cNvPr id="14377" name="Rectangle 126"/>
          <p:cNvSpPr>
            <a:spLocks noChangeArrowheads="1"/>
          </p:cNvSpPr>
          <p:nvPr/>
        </p:nvSpPr>
        <p:spPr bwMode="auto">
          <a:xfrm>
            <a:off x="419100" y="4875213"/>
            <a:ext cx="2438400" cy="38100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b="0">
              <a:ea typeface="굴림" pitchFamily="50" charset="-127"/>
            </a:endParaRPr>
          </a:p>
        </p:txBody>
      </p:sp>
      <p:sp>
        <p:nvSpPr>
          <p:cNvPr id="14378" name="Line 128"/>
          <p:cNvSpPr>
            <a:spLocks noChangeShapeType="1"/>
          </p:cNvSpPr>
          <p:nvPr/>
        </p:nvSpPr>
        <p:spPr bwMode="auto">
          <a:xfrm>
            <a:off x="419100" y="5713413"/>
            <a:ext cx="8210550" cy="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379" name="Line 129"/>
          <p:cNvSpPr>
            <a:spLocks noChangeShapeType="1"/>
          </p:cNvSpPr>
          <p:nvPr/>
        </p:nvSpPr>
        <p:spPr bwMode="auto">
          <a:xfrm>
            <a:off x="419100" y="6170613"/>
            <a:ext cx="8210550" cy="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380" name="Text Box 130"/>
          <p:cNvSpPr txBox="1">
            <a:spLocks noChangeArrowheads="1"/>
          </p:cNvSpPr>
          <p:nvPr/>
        </p:nvSpPr>
        <p:spPr bwMode="auto">
          <a:xfrm>
            <a:off x="419100" y="4873625"/>
            <a:ext cx="2384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2000" b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청소년 성매매 경위</a:t>
            </a:r>
          </a:p>
        </p:txBody>
      </p:sp>
      <p:sp>
        <p:nvSpPr>
          <p:cNvPr id="86148" name="Text Box 132"/>
          <p:cNvSpPr txBox="1">
            <a:spLocks noChangeArrowheads="1"/>
          </p:cNvSpPr>
          <p:nvPr/>
        </p:nvSpPr>
        <p:spPr bwMode="auto">
          <a:xfrm>
            <a:off x="684213" y="5316538"/>
            <a:ext cx="1792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2000" b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청소년이 제의</a:t>
            </a:r>
          </a:p>
        </p:txBody>
      </p:sp>
      <p:sp>
        <p:nvSpPr>
          <p:cNvPr id="86149" name="Text Box 133"/>
          <p:cNvSpPr txBox="1">
            <a:spLocks noChangeArrowheads="1"/>
          </p:cNvSpPr>
          <p:nvPr/>
        </p:nvSpPr>
        <p:spPr bwMode="auto">
          <a:xfrm>
            <a:off x="684213" y="5711825"/>
            <a:ext cx="1792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2000" b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매수남이 제의</a:t>
            </a:r>
          </a:p>
        </p:txBody>
      </p:sp>
      <p:sp>
        <p:nvSpPr>
          <p:cNvPr id="86151" name="Text Box 135"/>
          <p:cNvSpPr txBox="1">
            <a:spLocks noChangeArrowheads="1"/>
          </p:cNvSpPr>
          <p:nvPr/>
        </p:nvSpPr>
        <p:spPr bwMode="auto">
          <a:xfrm>
            <a:off x="784225" y="1901825"/>
            <a:ext cx="1325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b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12</a:t>
            </a:r>
            <a:r>
              <a:rPr lang="ko-KR" altLang="en-US" sz="2000" b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살 미만</a:t>
            </a:r>
          </a:p>
        </p:txBody>
      </p:sp>
      <p:sp>
        <p:nvSpPr>
          <p:cNvPr id="86152" name="Text Box 136"/>
          <p:cNvSpPr txBox="1">
            <a:spLocks noChangeArrowheads="1"/>
          </p:cNvSpPr>
          <p:nvPr/>
        </p:nvSpPr>
        <p:spPr bwMode="auto">
          <a:xfrm>
            <a:off x="784225" y="2360613"/>
            <a:ext cx="1208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b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13~14</a:t>
            </a:r>
            <a:r>
              <a:rPr lang="ko-KR" altLang="en-US" sz="2000" b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살</a:t>
            </a:r>
          </a:p>
        </p:txBody>
      </p:sp>
      <p:sp>
        <p:nvSpPr>
          <p:cNvPr id="86153" name="Text Box 137"/>
          <p:cNvSpPr txBox="1">
            <a:spLocks noChangeArrowheads="1"/>
          </p:cNvSpPr>
          <p:nvPr/>
        </p:nvSpPr>
        <p:spPr bwMode="auto">
          <a:xfrm>
            <a:off x="784225" y="2817813"/>
            <a:ext cx="1208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b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15~16</a:t>
            </a:r>
            <a:r>
              <a:rPr lang="ko-KR" altLang="en-US" sz="2000" b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살</a:t>
            </a:r>
          </a:p>
        </p:txBody>
      </p:sp>
      <p:sp>
        <p:nvSpPr>
          <p:cNvPr id="86154" name="Text Box 138"/>
          <p:cNvSpPr txBox="1">
            <a:spLocks noChangeArrowheads="1"/>
          </p:cNvSpPr>
          <p:nvPr/>
        </p:nvSpPr>
        <p:spPr bwMode="auto">
          <a:xfrm>
            <a:off x="784225" y="3198813"/>
            <a:ext cx="1208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b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17~19</a:t>
            </a:r>
            <a:r>
              <a:rPr lang="ko-KR" altLang="en-US" sz="2000" b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살</a:t>
            </a:r>
          </a:p>
        </p:txBody>
      </p:sp>
      <p:sp>
        <p:nvSpPr>
          <p:cNvPr id="14387" name="Text Box 139"/>
          <p:cNvSpPr txBox="1">
            <a:spLocks noChangeArrowheads="1"/>
          </p:cNvSpPr>
          <p:nvPr/>
        </p:nvSpPr>
        <p:spPr bwMode="auto">
          <a:xfrm>
            <a:off x="8404225" y="1320800"/>
            <a:ext cx="428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>
                <a:solidFill>
                  <a:schemeClr val="tx2"/>
                </a:solidFill>
                <a:latin typeface="굴림" pitchFamily="50" charset="-127"/>
                <a:ea typeface="굴림" pitchFamily="50" charset="-127"/>
              </a:rPr>
              <a:t>(%</a:t>
            </a:r>
            <a:r>
              <a:rPr lang="en-US" altLang="ko-KR" sz="1200" b="0">
                <a:solidFill>
                  <a:schemeClr val="tx2"/>
                </a:solidFill>
                <a:latin typeface="굴림" pitchFamily="50" charset="-127"/>
                <a:ea typeface="굴림" pitchFamily="50" charset="-127"/>
              </a:rPr>
              <a:t>)</a:t>
            </a:r>
          </a:p>
        </p:txBody>
      </p:sp>
      <p:sp>
        <p:nvSpPr>
          <p:cNvPr id="14388" name="Text Box 141"/>
          <p:cNvSpPr txBox="1">
            <a:spLocks noChangeArrowheads="1"/>
          </p:cNvSpPr>
          <p:nvPr/>
        </p:nvSpPr>
        <p:spPr bwMode="auto">
          <a:xfrm>
            <a:off x="6613525" y="6221413"/>
            <a:ext cx="2185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 b="0">
                <a:latin typeface="HY헤드라인M" pitchFamily="18" charset="-127"/>
                <a:ea typeface="HY헤드라인M" pitchFamily="18" charset="-127"/>
              </a:rPr>
              <a:t>&lt;</a:t>
            </a:r>
            <a:r>
              <a:rPr lang="ko-KR" altLang="en-US" sz="1600" b="0">
                <a:latin typeface="HY헤드라인M" pitchFamily="18" charset="-127"/>
                <a:ea typeface="HY헤드라인M" pitchFamily="18" charset="-127"/>
              </a:rPr>
              <a:t>자료</a:t>
            </a:r>
            <a:r>
              <a:rPr lang="en-US" altLang="ko-KR" sz="1600" b="0">
                <a:latin typeface="HY헤드라인M" pitchFamily="18" charset="-127"/>
                <a:ea typeface="HY헤드라인M" pitchFamily="18" charset="-127"/>
              </a:rPr>
              <a:t>:</a:t>
            </a:r>
            <a:r>
              <a:rPr lang="ko-KR" altLang="en-US" sz="1600" b="0">
                <a:latin typeface="HY헤드라인M" pitchFamily="18" charset="-127"/>
                <a:ea typeface="HY헤드라인M" pitchFamily="18" charset="-127"/>
              </a:rPr>
              <a:t>경찰청 </a:t>
            </a:r>
            <a:r>
              <a:rPr lang="en-US" altLang="ko-KR" sz="1600" b="0">
                <a:latin typeface="HY헤드라인M" pitchFamily="18" charset="-127"/>
                <a:ea typeface="HY헤드라인M" pitchFamily="18" charset="-127"/>
              </a:rPr>
              <a:t>2007</a:t>
            </a:r>
            <a:r>
              <a:rPr lang="ko-KR" altLang="en-US" sz="1600" b="0">
                <a:latin typeface="HY헤드라인M" pitchFamily="18" charset="-127"/>
                <a:ea typeface="HY헤드라인M" pitchFamily="18" charset="-127"/>
              </a:rPr>
              <a:t>년</a:t>
            </a:r>
            <a:r>
              <a:rPr lang="en-US" altLang="ko-KR" sz="1600" b="0">
                <a:latin typeface="HY헤드라인M" pitchFamily="18" charset="-127"/>
                <a:ea typeface="HY헤드라인M" pitchFamily="18" charset="-127"/>
              </a:rPr>
              <a:t>&gt;</a:t>
            </a:r>
          </a:p>
        </p:txBody>
      </p:sp>
      <p:grpSp>
        <p:nvGrpSpPr>
          <p:cNvPr id="8" name="Group 149"/>
          <p:cNvGrpSpPr>
            <a:grpSpLocks/>
          </p:cNvGrpSpPr>
          <p:nvPr/>
        </p:nvGrpSpPr>
        <p:grpSpPr bwMode="auto">
          <a:xfrm>
            <a:off x="2857500" y="5294313"/>
            <a:ext cx="3178175" cy="366712"/>
            <a:chOff x="1800" y="3335"/>
            <a:chExt cx="2002" cy="231"/>
          </a:xfrm>
        </p:grpSpPr>
        <p:sp>
          <p:nvSpPr>
            <p:cNvPr id="14393" name="Rectangle 86"/>
            <p:cNvSpPr>
              <a:spLocks noChangeArrowheads="1"/>
            </p:cNvSpPr>
            <p:nvPr/>
          </p:nvSpPr>
          <p:spPr bwMode="auto">
            <a:xfrm>
              <a:off x="1800" y="3359"/>
              <a:ext cx="1584" cy="192"/>
            </a:xfrm>
            <a:prstGeom prst="rect">
              <a:avLst/>
            </a:prstGeom>
            <a:gradFill rotWithShape="1">
              <a:gsLst>
                <a:gs pos="0">
                  <a:srgbClr val="744E03"/>
                </a:gs>
                <a:gs pos="50000">
                  <a:srgbClr val="FAA906"/>
                </a:gs>
                <a:gs pos="100000">
                  <a:srgbClr val="744E0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14394" name="Text Box 142"/>
            <p:cNvSpPr txBox="1">
              <a:spLocks noChangeArrowheads="1"/>
            </p:cNvSpPr>
            <p:nvPr/>
          </p:nvSpPr>
          <p:spPr bwMode="auto">
            <a:xfrm>
              <a:off x="3398" y="3335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>
                  <a:ea typeface="굴림" pitchFamily="50" charset="-127"/>
                </a:rPr>
                <a:t>51%</a:t>
              </a:r>
            </a:p>
          </p:txBody>
        </p:sp>
      </p:grpSp>
      <p:grpSp>
        <p:nvGrpSpPr>
          <p:cNvPr id="9" name="Group 150"/>
          <p:cNvGrpSpPr>
            <a:grpSpLocks/>
          </p:cNvGrpSpPr>
          <p:nvPr/>
        </p:nvGrpSpPr>
        <p:grpSpPr bwMode="auto">
          <a:xfrm>
            <a:off x="2857500" y="5865813"/>
            <a:ext cx="1898650" cy="368300"/>
            <a:chOff x="1800" y="3695"/>
            <a:chExt cx="1196" cy="232"/>
          </a:xfrm>
        </p:grpSpPr>
        <p:sp>
          <p:nvSpPr>
            <p:cNvPr id="14391" name="Rectangle 123"/>
            <p:cNvSpPr>
              <a:spLocks noChangeArrowheads="1"/>
            </p:cNvSpPr>
            <p:nvPr/>
          </p:nvSpPr>
          <p:spPr bwMode="auto">
            <a:xfrm>
              <a:off x="1800" y="3695"/>
              <a:ext cx="768" cy="192"/>
            </a:xfrm>
            <a:prstGeom prst="rect">
              <a:avLst/>
            </a:prstGeom>
            <a:gradFill rotWithShape="1">
              <a:gsLst>
                <a:gs pos="0">
                  <a:srgbClr val="744E03"/>
                </a:gs>
                <a:gs pos="50000">
                  <a:srgbClr val="FAA906"/>
                </a:gs>
                <a:gs pos="100000">
                  <a:srgbClr val="744E0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14392" name="Text Box 143"/>
            <p:cNvSpPr txBox="1">
              <a:spLocks noChangeArrowheads="1"/>
            </p:cNvSpPr>
            <p:nvPr/>
          </p:nvSpPr>
          <p:spPr bwMode="auto">
            <a:xfrm>
              <a:off x="2592" y="3696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>
                  <a:ea typeface="굴림" pitchFamily="50" charset="-127"/>
                </a:rPr>
                <a:t>25%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6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6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137" grpId="0"/>
      <p:bldP spid="86138" grpId="0"/>
      <p:bldP spid="86148" grpId="0"/>
      <p:bldP spid="86149" grpId="0"/>
      <p:bldP spid="86151" grpId="0"/>
      <p:bldP spid="86152" grpId="0"/>
      <p:bldP spid="86153" grpId="0"/>
      <p:bldP spid="861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102" name="Rectangle 30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ko-KR" altLang="en-US"/>
              <a:t>학교폭력의 정의</a:t>
            </a:r>
          </a:p>
        </p:txBody>
      </p:sp>
      <p:pic>
        <p:nvPicPr>
          <p:cNvPr id="259103" name="Picture 31" descr="정의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144000" cy="79655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mtClean="0">
                <a:latin typeface="HY목각파임B" pitchFamily="18" charset="-127"/>
                <a:ea typeface="HY목각파임B" pitchFamily="18" charset="-127"/>
              </a:rPr>
              <a:t>잘못된 만남</a:t>
            </a:r>
          </a:p>
        </p:txBody>
      </p:sp>
      <p:pic>
        <p:nvPicPr>
          <p:cNvPr id="3076" name="Picture 7" descr="MCj034303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1905000"/>
            <a:ext cx="4038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3" descr="n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4572000"/>
            <a:ext cx="2895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5" descr="MCj0359703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0"/>
            <a:ext cx="12906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p:control spid="3074" name="WindowsMediaPlayer1" r:id="rId2" imgW="4877481" imgH="4067743"/>
    </p:controls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mtClean="0">
                <a:latin typeface="HY목각파임B" pitchFamily="18" charset="-127"/>
                <a:ea typeface="HY목각파임B" pitchFamily="18" charset="-127"/>
              </a:rPr>
              <a:t>청소년 성 매매의 영향</a:t>
            </a: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3352800" y="1143000"/>
            <a:ext cx="2590800" cy="5092700"/>
            <a:chOff x="2112" y="720"/>
            <a:chExt cx="1632" cy="3208"/>
          </a:xfrm>
        </p:grpSpPr>
        <p:sp>
          <p:nvSpPr>
            <p:cNvPr id="15379" name="Line 23"/>
            <p:cNvSpPr>
              <a:spLocks noChangeShapeType="1"/>
            </p:cNvSpPr>
            <p:nvPr/>
          </p:nvSpPr>
          <p:spPr bwMode="auto">
            <a:xfrm>
              <a:off x="3744" y="2297"/>
              <a:ext cx="0" cy="1543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3" name="Group 32"/>
            <p:cNvGrpSpPr>
              <a:grpSpLocks/>
            </p:cNvGrpSpPr>
            <p:nvPr/>
          </p:nvGrpSpPr>
          <p:grpSpPr bwMode="auto">
            <a:xfrm>
              <a:off x="2112" y="720"/>
              <a:ext cx="1575" cy="1624"/>
              <a:chOff x="2112" y="720"/>
              <a:chExt cx="1575" cy="1624"/>
            </a:xfrm>
          </p:grpSpPr>
          <p:grpSp>
            <p:nvGrpSpPr>
              <p:cNvPr id="4" name="Group 31"/>
              <p:cNvGrpSpPr>
                <a:grpSpLocks/>
              </p:cNvGrpSpPr>
              <p:nvPr/>
            </p:nvGrpSpPr>
            <p:grpSpPr bwMode="auto">
              <a:xfrm>
                <a:off x="2112" y="720"/>
                <a:ext cx="1575" cy="1624"/>
                <a:chOff x="2112" y="720"/>
                <a:chExt cx="1575" cy="1624"/>
              </a:xfrm>
            </p:grpSpPr>
            <p:pic>
              <p:nvPicPr>
                <p:cNvPr id="15385" name="Picture 7" descr="이메일0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348" y="964"/>
                  <a:ext cx="1054" cy="10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386" name="Picture 8" descr="08-4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112" y="720"/>
                  <a:ext cx="1575" cy="16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5384" name="Picture 29" descr="n1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56" y="960"/>
                <a:ext cx="1152" cy="1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5381" name="Text Box 39"/>
            <p:cNvSpPr txBox="1">
              <a:spLocks noChangeArrowheads="1"/>
            </p:cNvSpPr>
            <p:nvPr/>
          </p:nvSpPr>
          <p:spPr bwMode="auto">
            <a:xfrm>
              <a:off x="2304" y="2208"/>
              <a:ext cx="10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400" b="0">
                  <a:solidFill>
                    <a:srgbClr val="052A75"/>
                  </a:solidFill>
                  <a:latin typeface="HY헤드라인M" pitchFamily="18" charset="-127"/>
                  <a:ea typeface="HY헤드라인M" pitchFamily="18" charset="-127"/>
                </a:rPr>
                <a:t>정서적영향</a:t>
              </a:r>
            </a:p>
          </p:txBody>
        </p:sp>
        <p:sp>
          <p:nvSpPr>
            <p:cNvPr id="15382" name="Text Box 42"/>
            <p:cNvSpPr txBox="1">
              <a:spLocks noChangeArrowheads="1"/>
            </p:cNvSpPr>
            <p:nvPr/>
          </p:nvSpPr>
          <p:spPr bwMode="auto">
            <a:xfrm>
              <a:off x="2112" y="2525"/>
              <a:ext cx="1568" cy="1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ko-KR" altLang="en-US" sz="2000" b="0">
                  <a:solidFill>
                    <a:srgbClr val="1F8580"/>
                  </a:solidFill>
                  <a:latin typeface="HY헤드라인M" pitchFamily="18" charset="-127"/>
                  <a:ea typeface="HY헤드라인M" pitchFamily="18" charset="-127"/>
                </a:rPr>
                <a:t>불안</a:t>
              </a:r>
              <a:r>
                <a:rPr lang="en-US" altLang="ko-KR" sz="2000" b="0">
                  <a:solidFill>
                    <a:srgbClr val="1F8580"/>
                  </a:solidFill>
                  <a:latin typeface="HY헤드라인M" pitchFamily="18" charset="-127"/>
                  <a:ea typeface="HY헤드라인M" pitchFamily="18" charset="-127"/>
                </a:rPr>
                <a:t>, </a:t>
              </a:r>
              <a:r>
                <a:rPr lang="ko-KR" altLang="en-US" sz="2000" b="0">
                  <a:solidFill>
                    <a:srgbClr val="1F8580"/>
                  </a:solidFill>
                  <a:latin typeface="HY헤드라인M" pitchFamily="18" charset="-127"/>
                  <a:ea typeface="HY헤드라인M" pitchFamily="18" charset="-127"/>
                </a:rPr>
                <a:t>죄책감</a:t>
              </a:r>
              <a:r>
                <a:rPr lang="en-US" altLang="ko-KR" sz="2000" b="0">
                  <a:solidFill>
                    <a:srgbClr val="1F8580"/>
                  </a:solidFill>
                  <a:latin typeface="HY헤드라인M" pitchFamily="18" charset="-127"/>
                  <a:ea typeface="HY헤드라인M" pitchFamily="18" charset="-127"/>
                </a:rPr>
                <a:t>, </a:t>
              </a:r>
              <a:r>
                <a:rPr lang="ko-KR" altLang="en-US" sz="2000" b="0">
                  <a:solidFill>
                    <a:srgbClr val="1F8580"/>
                  </a:solidFill>
                  <a:latin typeface="HY헤드라인M" pitchFamily="18" charset="-127"/>
                  <a:ea typeface="HY헤드라인M" pitchFamily="18" charset="-127"/>
                </a:rPr>
                <a:t>우울감</a:t>
              </a:r>
            </a:p>
            <a:p>
              <a:pPr>
                <a:lnSpc>
                  <a:spcPct val="140000"/>
                </a:lnSpc>
              </a:pPr>
              <a:r>
                <a:rPr lang="ko-KR" altLang="en-US" sz="2000" b="0">
                  <a:solidFill>
                    <a:srgbClr val="1F8580"/>
                  </a:solidFill>
                  <a:latin typeface="HY헤드라인M" pitchFamily="18" charset="-127"/>
                  <a:ea typeface="HY헤드라인M" pitchFamily="18" charset="-127"/>
                </a:rPr>
                <a:t>대인관계 부적응</a:t>
              </a:r>
            </a:p>
            <a:p>
              <a:pPr>
                <a:lnSpc>
                  <a:spcPct val="140000"/>
                </a:lnSpc>
              </a:pPr>
              <a:r>
                <a:rPr lang="ko-KR" altLang="en-US" sz="2000" b="0">
                  <a:solidFill>
                    <a:srgbClr val="1F8580"/>
                  </a:solidFill>
                  <a:latin typeface="HY헤드라인M" pitchFamily="18" charset="-127"/>
                  <a:ea typeface="HY헤드라인M" pitchFamily="18" charset="-127"/>
                </a:rPr>
                <a:t>학교 부적응</a:t>
              </a:r>
            </a:p>
            <a:p>
              <a:pPr>
                <a:lnSpc>
                  <a:spcPct val="140000"/>
                </a:lnSpc>
              </a:pPr>
              <a:r>
                <a:rPr lang="ko-KR" altLang="en-US" sz="2000" b="0">
                  <a:solidFill>
                    <a:srgbClr val="1F8580"/>
                  </a:solidFill>
                  <a:latin typeface="HY헤드라인M" pitchFamily="18" charset="-127"/>
                  <a:ea typeface="HY헤드라인M" pitchFamily="18" charset="-127"/>
                </a:rPr>
                <a:t>후회</a:t>
              </a:r>
              <a:r>
                <a:rPr lang="en-US" altLang="ko-KR" sz="2000" b="0">
                  <a:solidFill>
                    <a:srgbClr val="1F8580"/>
                  </a:solidFill>
                  <a:latin typeface="HY헤드라인M" pitchFamily="18" charset="-127"/>
                  <a:ea typeface="HY헤드라인M" pitchFamily="18" charset="-127"/>
                </a:rPr>
                <a:t>, </a:t>
              </a:r>
              <a:r>
                <a:rPr lang="ko-KR" altLang="en-US" sz="2000" b="0">
                  <a:solidFill>
                    <a:srgbClr val="1F8580"/>
                  </a:solidFill>
                  <a:latin typeface="HY헤드라인M" pitchFamily="18" charset="-127"/>
                  <a:ea typeface="HY헤드라인M" pitchFamily="18" charset="-127"/>
                </a:rPr>
                <a:t>죄의식</a:t>
              </a:r>
            </a:p>
            <a:p>
              <a:pPr>
                <a:lnSpc>
                  <a:spcPct val="140000"/>
                </a:lnSpc>
              </a:pPr>
              <a:r>
                <a:rPr lang="ko-KR" altLang="en-US" sz="2000" b="0">
                  <a:solidFill>
                    <a:srgbClr val="1F8580"/>
                  </a:solidFill>
                  <a:latin typeface="HY헤드라인M" pitchFamily="18" charset="-127"/>
                  <a:ea typeface="HY헤드라인M" pitchFamily="18" charset="-127"/>
                </a:rPr>
                <a:t>평생에 걸친 후유증</a:t>
              </a:r>
            </a:p>
          </p:txBody>
        </p:sp>
      </p:grpSp>
      <p:pic>
        <p:nvPicPr>
          <p:cNvPr id="15364" name="Picture 51" descr="MCj0419224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0" y="4343400"/>
            <a:ext cx="1371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6096000" y="1219200"/>
            <a:ext cx="2476500" cy="5122863"/>
            <a:chOff x="3840" y="768"/>
            <a:chExt cx="1560" cy="3227"/>
          </a:xfrm>
        </p:grpSpPr>
        <p:grpSp>
          <p:nvGrpSpPr>
            <p:cNvPr id="6" name="Group 33"/>
            <p:cNvGrpSpPr>
              <a:grpSpLocks/>
            </p:cNvGrpSpPr>
            <p:nvPr/>
          </p:nvGrpSpPr>
          <p:grpSpPr bwMode="auto">
            <a:xfrm>
              <a:off x="3840" y="768"/>
              <a:ext cx="1560" cy="1608"/>
              <a:chOff x="3816" y="960"/>
              <a:chExt cx="1560" cy="1608"/>
            </a:xfrm>
          </p:grpSpPr>
          <p:pic>
            <p:nvPicPr>
              <p:cNvPr id="15377" name="Picture 16" descr="08-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16" y="960"/>
                <a:ext cx="1560" cy="16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8" name="Picture 30" descr="n18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032" y="1200"/>
                <a:ext cx="1111" cy="10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5375" name="Text Box 43"/>
            <p:cNvSpPr txBox="1">
              <a:spLocks noChangeArrowheads="1"/>
            </p:cNvSpPr>
            <p:nvPr/>
          </p:nvSpPr>
          <p:spPr bwMode="auto">
            <a:xfrm>
              <a:off x="4032" y="2208"/>
              <a:ext cx="11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400" b="0">
                  <a:solidFill>
                    <a:srgbClr val="052A75"/>
                  </a:solidFill>
                  <a:latin typeface="HY헤드라인M" pitchFamily="18" charset="-127"/>
                  <a:ea typeface="HY헤드라인M" pitchFamily="18" charset="-127"/>
                </a:rPr>
                <a:t>사회적 영향</a:t>
              </a:r>
            </a:p>
          </p:txBody>
        </p:sp>
        <p:sp>
          <p:nvSpPr>
            <p:cNvPr id="15376" name="Text Box 44"/>
            <p:cNvSpPr txBox="1">
              <a:spLocks noChangeArrowheads="1"/>
            </p:cNvSpPr>
            <p:nvPr/>
          </p:nvSpPr>
          <p:spPr bwMode="auto">
            <a:xfrm>
              <a:off x="3840" y="2592"/>
              <a:ext cx="1289" cy="1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ko-KR" altLang="en-US" sz="2000" b="0">
                  <a:solidFill>
                    <a:srgbClr val="1F8580"/>
                  </a:solidFill>
                  <a:latin typeface="HY헤드라인M" pitchFamily="18" charset="-127"/>
                  <a:ea typeface="HY헤드라인M" pitchFamily="18" charset="-127"/>
                </a:rPr>
                <a:t>가출</a:t>
              </a:r>
              <a:r>
                <a:rPr lang="en-US" altLang="ko-KR" sz="2000" b="0">
                  <a:solidFill>
                    <a:srgbClr val="1F8580"/>
                  </a:solidFill>
                  <a:latin typeface="HY헤드라인M" pitchFamily="18" charset="-127"/>
                  <a:ea typeface="HY헤드라인M" pitchFamily="18" charset="-127"/>
                </a:rPr>
                <a:t>, </a:t>
              </a:r>
              <a:r>
                <a:rPr lang="ko-KR" altLang="en-US" sz="2000" b="0">
                  <a:solidFill>
                    <a:srgbClr val="1F8580"/>
                  </a:solidFill>
                  <a:latin typeface="HY헤드라인M" pitchFamily="18" charset="-127"/>
                  <a:ea typeface="HY헤드라인M" pitchFamily="18" charset="-127"/>
                </a:rPr>
                <a:t>학업중단</a:t>
              </a:r>
            </a:p>
            <a:p>
              <a:pPr>
                <a:lnSpc>
                  <a:spcPct val="140000"/>
                </a:lnSpc>
              </a:pPr>
              <a:r>
                <a:rPr lang="ko-KR" altLang="en-US" sz="2000" b="0">
                  <a:solidFill>
                    <a:srgbClr val="1F8580"/>
                  </a:solidFill>
                  <a:latin typeface="HY헤드라인M" pitchFamily="18" charset="-127"/>
                  <a:ea typeface="HY헤드라인M" pitchFamily="18" charset="-127"/>
                </a:rPr>
                <a:t>범죄</a:t>
              </a:r>
              <a:r>
                <a:rPr lang="en-US" altLang="ko-KR" sz="2000" b="0">
                  <a:solidFill>
                    <a:srgbClr val="1F8580"/>
                  </a:solidFill>
                  <a:latin typeface="HY헤드라인M" pitchFamily="18" charset="-127"/>
                  <a:ea typeface="HY헤드라인M" pitchFamily="18" charset="-127"/>
                </a:rPr>
                <a:t>, </a:t>
              </a:r>
              <a:r>
                <a:rPr lang="ko-KR" altLang="en-US" sz="2000" b="0">
                  <a:solidFill>
                    <a:srgbClr val="1F8580"/>
                  </a:solidFill>
                  <a:latin typeface="HY헤드라인M" pitchFamily="18" charset="-127"/>
                  <a:ea typeface="HY헤드라인M" pitchFamily="18" charset="-127"/>
                </a:rPr>
                <a:t>영아살해</a:t>
              </a:r>
            </a:p>
            <a:p>
              <a:pPr>
                <a:lnSpc>
                  <a:spcPct val="140000"/>
                </a:lnSpc>
              </a:pPr>
              <a:r>
                <a:rPr lang="ko-KR" altLang="en-US" sz="2000" b="0">
                  <a:solidFill>
                    <a:srgbClr val="1F8580"/>
                  </a:solidFill>
                  <a:latin typeface="HY헤드라인M" pitchFamily="18" charset="-127"/>
                  <a:ea typeface="HY헤드라인M" pitchFamily="18" charset="-127"/>
                </a:rPr>
                <a:t>사회부적응</a:t>
              </a:r>
            </a:p>
            <a:p>
              <a:pPr>
                <a:lnSpc>
                  <a:spcPct val="140000"/>
                </a:lnSpc>
              </a:pPr>
              <a:r>
                <a:rPr lang="ko-KR" altLang="en-US" sz="2000" b="0">
                  <a:solidFill>
                    <a:srgbClr val="1F8580"/>
                  </a:solidFill>
                  <a:latin typeface="HY헤드라인M" pitchFamily="18" charset="-127"/>
                  <a:ea typeface="HY헤드라인M" pitchFamily="18" charset="-127"/>
                </a:rPr>
                <a:t>배금</a:t>
              </a:r>
              <a:r>
                <a:rPr lang="en-US" altLang="ko-KR" sz="2000" b="0">
                  <a:solidFill>
                    <a:srgbClr val="1F8580"/>
                  </a:solidFill>
                  <a:latin typeface="HY헤드라인M" pitchFamily="18" charset="-127"/>
                  <a:ea typeface="HY헤드라인M" pitchFamily="18" charset="-127"/>
                </a:rPr>
                <a:t>, </a:t>
              </a:r>
              <a:r>
                <a:rPr lang="ko-KR" altLang="en-US" sz="2000" b="0">
                  <a:solidFill>
                    <a:srgbClr val="1F8580"/>
                  </a:solidFill>
                  <a:latin typeface="HY헤드라인M" pitchFamily="18" charset="-127"/>
                  <a:ea typeface="HY헤드라인M" pitchFamily="18" charset="-127"/>
                </a:rPr>
                <a:t>쾌락주의</a:t>
              </a:r>
            </a:p>
            <a:p>
              <a:pPr>
                <a:lnSpc>
                  <a:spcPct val="140000"/>
                </a:lnSpc>
              </a:pPr>
              <a:r>
                <a:rPr lang="ko-KR" altLang="en-US" sz="2000" b="0">
                  <a:solidFill>
                    <a:srgbClr val="1F8580"/>
                  </a:solidFill>
                  <a:latin typeface="HY헤드라인M" pitchFamily="18" charset="-127"/>
                  <a:ea typeface="HY헤드라인M" pitchFamily="18" charset="-127"/>
                </a:rPr>
                <a:t>직업선택의 제한</a:t>
              </a:r>
            </a:p>
          </p:txBody>
        </p:sp>
      </p:grpSp>
      <p:pic>
        <p:nvPicPr>
          <p:cNvPr id="15366" name="Picture 54" descr="j028603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152400"/>
            <a:ext cx="91916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56"/>
          <p:cNvGrpSpPr>
            <a:grpSpLocks/>
          </p:cNvGrpSpPr>
          <p:nvPr/>
        </p:nvGrpSpPr>
        <p:grpSpPr bwMode="auto">
          <a:xfrm>
            <a:off x="381000" y="1143000"/>
            <a:ext cx="2892425" cy="5092700"/>
            <a:chOff x="240" y="720"/>
            <a:chExt cx="1822" cy="3208"/>
          </a:xfrm>
        </p:grpSpPr>
        <p:sp>
          <p:nvSpPr>
            <p:cNvPr id="15368" name="Line 22"/>
            <p:cNvSpPr>
              <a:spLocks noChangeShapeType="1"/>
            </p:cNvSpPr>
            <p:nvPr/>
          </p:nvSpPr>
          <p:spPr bwMode="auto">
            <a:xfrm>
              <a:off x="2038" y="2297"/>
              <a:ext cx="0" cy="1543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pic>
          <p:nvPicPr>
            <p:cNvPr id="15369" name="Picture 26" descr="08-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0" y="720"/>
              <a:ext cx="1560" cy="1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0" name="Text Box 35"/>
            <p:cNvSpPr txBox="1">
              <a:spLocks noChangeArrowheads="1"/>
            </p:cNvSpPr>
            <p:nvPr/>
          </p:nvSpPr>
          <p:spPr bwMode="auto">
            <a:xfrm>
              <a:off x="518" y="2208"/>
              <a:ext cx="10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400" b="0">
                  <a:solidFill>
                    <a:srgbClr val="052A75"/>
                  </a:solidFill>
                  <a:latin typeface="HY헤드라인M" pitchFamily="18" charset="-127"/>
                  <a:ea typeface="HY헤드라인M" pitchFamily="18" charset="-127"/>
                </a:rPr>
                <a:t>신체적영향</a:t>
              </a:r>
            </a:p>
          </p:txBody>
        </p:sp>
        <p:sp>
          <p:nvSpPr>
            <p:cNvPr id="15371" name="Text Box 36"/>
            <p:cNvSpPr txBox="1">
              <a:spLocks noChangeArrowheads="1"/>
            </p:cNvSpPr>
            <p:nvPr/>
          </p:nvSpPr>
          <p:spPr bwMode="auto">
            <a:xfrm>
              <a:off x="278" y="2567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ko-KR" altLang="en-US" b="0">
                <a:ea typeface="굴림" pitchFamily="50" charset="-127"/>
              </a:endParaRPr>
            </a:p>
          </p:txBody>
        </p:sp>
        <p:sp>
          <p:nvSpPr>
            <p:cNvPr id="15372" name="Text Box 38"/>
            <p:cNvSpPr txBox="1">
              <a:spLocks noChangeArrowheads="1"/>
            </p:cNvSpPr>
            <p:nvPr/>
          </p:nvSpPr>
          <p:spPr bwMode="auto">
            <a:xfrm>
              <a:off x="240" y="2525"/>
              <a:ext cx="1822" cy="1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ko-KR" altLang="en-US" sz="2000" b="0">
                  <a:solidFill>
                    <a:srgbClr val="1F8580"/>
                  </a:solidFill>
                  <a:latin typeface="HY헤드라인M" pitchFamily="18" charset="-127"/>
                  <a:ea typeface="HY헤드라인M" pitchFamily="18" charset="-127"/>
                </a:rPr>
                <a:t>생식기염증</a:t>
              </a:r>
              <a:r>
                <a:rPr lang="en-US" altLang="ko-KR" sz="2000" b="0">
                  <a:solidFill>
                    <a:srgbClr val="1F8580"/>
                  </a:solidFill>
                  <a:latin typeface="HY헤드라인M" pitchFamily="18" charset="-127"/>
                  <a:ea typeface="HY헤드라인M" pitchFamily="18" charset="-127"/>
                </a:rPr>
                <a:t>, </a:t>
              </a:r>
              <a:r>
                <a:rPr lang="ko-KR" altLang="en-US" sz="2000" b="0">
                  <a:solidFill>
                    <a:srgbClr val="1F8580"/>
                  </a:solidFill>
                  <a:latin typeface="HY헤드라인M" pitchFamily="18" charset="-127"/>
                  <a:ea typeface="HY헤드라인M" pitchFamily="18" charset="-127"/>
                </a:rPr>
                <a:t>피부병</a:t>
              </a:r>
            </a:p>
            <a:p>
              <a:pPr>
                <a:lnSpc>
                  <a:spcPct val="140000"/>
                </a:lnSpc>
              </a:pPr>
              <a:r>
                <a:rPr lang="ko-KR" altLang="en-US" sz="2000" b="0">
                  <a:solidFill>
                    <a:srgbClr val="1F8580"/>
                  </a:solidFill>
                  <a:latin typeface="HY헤드라인M" pitchFamily="18" charset="-127"/>
                  <a:ea typeface="HY헤드라인M" pitchFamily="18" charset="-127"/>
                </a:rPr>
                <a:t>인공임신중절</a:t>
              </a:r>
              <a:r>
                <a:rPr lang="en-US" altLang="ko-KR" sz="2000" b="0">
                  <a:solidFill>
                    <a:srgbClr val="1F8580"/>
                  </a:solidFill>
                  <a:latin typeface="HY헤드라인M" pitchFamily="18" charset="-127"/>
                  <a:ea typeface="HY헤드라인M" pitchFamily="18" charset="-127"/>
                </a:rPr>
                <a:t>, </a:t>
              </a:r>
              <a:r>
                <a:rPr lang="ko-KR" altLang="en-US" sz="2000" b="0">
                  <a:solidFill>
                    <a:srgbClr val="1F8580"/>
                  </a:solidFill>
                  <a:latin typeface="HY헤드라인M" pitchFamily="18" charset="-127"/>
                  <a:ea typeface="HY헤드라인M" pitchFamily="18" charset="-127"/>
                </a:rPr>
                <a:t>성병</a:t>
              </a:r>
            </a:p>
            <a:p>
              <a:pPr>
                <a:lnSpc>
                  <a:spcPct val="140000"/>
                </a:lnSpc>
              </a:pPr>
              <a:r>
                <a:rPr lang="ko-KR" altLang="en-US" sz="2000" b="0">
                  <a:solidFill>
                    <a:srgbClr val="1F8580"/>
                  </a:solidFill>
                  <a:latin typeface="HY헤드라인M" pitchFamily="18" charset="-127"/>
                  <a:ea typeface="HY헤드라인M" pitchFamily="18" charset="-127"/>
                </a:rPr>
                <a:t>에이즈</a:t>
              </a:r>
              <a:r>
                <a:rPr lang="en-US" altLang="ko-KR" sz="2000" b="0">
                  <a:solidFill>
                    <a:srgbClr val="1F8580"/>
                  </a:solidFill>
                  <a:latin typeface="HY헤드라인M" pitchFamily="18" charset="-127"/>
                  <a:ea typeface="HY헤드라인M" pitchFamily="18" charset="-127"/>
                </a:rPr>
                <a:t>, </a:t>
              </a:r>
              <a:r>
                <a:rPr lang="ko-KR" altLang="en-US" sz="2000" b="0">
                  <a:solidFill>
                    <a:srgbClr val="1F8580"/>
                  </a:solidFill>
                  <a:latin typeface="HY헤드라인M" pitchFamily="18" charset="-127"/>
                  <a:ea typeface="HY헤드라인M" pitchFamily="18" charset="-127"/>
                </a:rPr>
                <a:t>약물중독</a:t>
              </a:r>
            </a:p>
            <a:p>
              <a:pPr>
                <a:lnSpc>
                  <a:spcPct val="140000"/>
                </a:lnSpc>
              </a:pPr>
              <a:r>
                <a:rPr lang="ko-KR" altLang="en-US" sz="2000" b="0">
                  <a:solidFill>
                    <a:srgbClr val="1F8580"/>
                  </a:solidFill>
                  <a:latin typeface="HY헤드라인M" pitchFamily="18" charset="-127"/>
                  <a:ea typeface="HY헤드라인M" pitchFamily="18" charset="-127"/>
                </a:rPr>
                <a:t>생식기관 미성숙</a:t>
              </a:r>
            </a:p>
            <a:p>
              <a:pPr>
                <a:lnSpc>
                  <a:spcPct val="140000"/>
                </a:lnSpc>
              </a:pPr>
              <a:r>
                <a:rPr lang="ko-KR" altLang="en-US" sz="2000" b="0">
                  <a:solidFill>
                    <a:srgbClr val="1F8580"/>
                  </a:solidFill>
                  <a:latin typeface="HY헤드라인M" pitchFamily="18" charset="-127"/>
                  <a:ea typeface="HY헤드라인M" pitchFamily="18" charset="-127"/>
                </a:rPr>
                <a:t>성관계에 대한 준비부족</a:t>
              </a:r>
            </a:p>
          </p:txBody>
        </p:sp>
        <p:pic>
          <p:nvPicPr>
            <p:cNvPr id="15373" name="Picture 55" descr="n1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76" y="960"/>
              <a:ext cx="1104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309" name="Group 197"/>
          <p:cNvGraphicFramePr>
            <a:graphicFrameLocks noGrp="1"/>
          </p:cNvGraphicFramePr>
          <p:nvPr/>
        </p:nvGraphicFramePr>
        <p:xfrm>
          <a:off x="533400" y="1295400"/>
          <a:ext cx="8382000" cy="5062669"/>
        </p:xfrm>
        <a:graphic>
          <a:graphicData uri="http://schemas.openxmlformats.org/drawingml/2006/table">
            <a:tbl>
              <a:tblPr/>
              <a:tblGrid>
                <a:gridCol w="1600200"/>
                <a:gridCol w="4546600"/>
                <a:gridCol w="2235200"/>
              </a:tblGrid>
              <a:tr h="509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행위유형</a:t>
                      </a:r>
                      <a:endParaRPr kumimoji="0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hlink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법정형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hlink"/>
                        </a:gs>
                      </a:gsLst>
                      <a:lin ang="2700000" scaled="1"/>
                    </a:gradFill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행위자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99FF">
                            <a:gamma/>
                            <a:tint val="38039"/>
                            <a:invGamma/>
                          </a:srgbClr>
                        </a:gs>
                        <a:gs pos="100000">
                          <a:srgbClr val="9999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청소년의 성을 사는 행위를 한 자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chemeClr val="bg2">
                            <a:gamma/>
                            <a:tint val="0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3</a:t>
                      </a: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년 이하 징역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2</a:t>
                      </a: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천만원 이하 벌금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chemeClr val="bg2">
                            <a:gamma/>
                            <a:tint val="0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7493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업주 등 관련자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gamma/>
                            <a:tint val="54510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청소년으로 하여금 성을 파는 행위를 하게 한 자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chemeClr val="bg2">
                            <a:gamma/>
                            <a:tint val="0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1</a:t>
                      </a:r>
                      <a:r>
                        <a:rPr kumimoji="0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년 이상의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유기징역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chemeClr val="bg2">
                            <a:gamma/>
                            <a:tint val="0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7493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-</a:t>
                      </a:r>
                      <a:r>
                        <a:rPr kumimoji="0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청소년에게 성 매매를 하도록 유인</a:t>
                      </a:r>
                      <a:r>
                        <a:rPr kumimoji="0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,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권유</a:t>
                      </a:r>
                      <a:r>
                        <a:rPr kumimoji="0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, </a:t>
                      </a:r>
                      <a:r>
                        <a:rPr kumimoji="0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장소제공</a:t>
                      </a:r>
                      <a:r>
                        <a:rPr kumimoji="0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, </a:t>
                      </a:r>
                      <a:r>
                        <a:rPr kumimoji="0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알선한 자 등</a:t>
                      </a:r>
                      <a:endParaRPr kumimoji="0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chemeClr val="bg2">
                            <a:gamma/>
                            <a:tint val="0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5</a:t>
                      </a: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년이하 징역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3</a:t>
                      </a: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천만원 이하 벌금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chemeClr val="bg2">
                            <a:gamma/>
                            <a:tint val="0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763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대상청소년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>
                            <a:gamma/>
                            <a:tint val="54510"/>
                            <a:invGamma/>
                          </a:schemeClr>
                        </a:gs>
                        <a:gs pos="100000">
                          <a:schemeClr val="accent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청소년 성 매매의 대상이 된 청소년</a:t>
                      </a:r>
                      <a:r>
                        <a:rPr kumimoji="0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chemeClr val="bg2">
                            <a:gamma/>
                            <a:tint val="0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형사처벌면제</a:t>
                      </a: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,</a:t>
                      </a: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소년법에 의한 보호관찰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chemeClr val="bg2">
                            <a:gamma/>
                            <a:tint val="0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7477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청소년이용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음란물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>
                            <a:gamma/>
                            <a:tint val="54510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청소년 제작</a:t>
                      </a:r>
                      <a:r>
                        <a:rPr kumimoji="0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, </a:t>
                      </a:r>
                      <a:r>
                        <a:rPr kumimoji="0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이용 음란물</a:t>
                      </a:r>
                      <a:endParaRPr kumimoji="0" lang="en-US" altLang="ko-KR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수입</a:t>
                      </a:r>
                      <a:r>
                        <a:rPr kumimoji="0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, </a:t>
                      </a:r>
                      <a:r>
                        <a:rPr kumimoji="0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수출한 자 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chemeClr val="bg2">
                            <a:gamma/>
                            <a:tint val="0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chemeClr val="bg2">
                            <a:gamma/>
                            <a:tint val="0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7477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영리목적의 청소년 이용 음란물 판매</a:t>
                      </a:r>
                      <a:r>
                        <a:rPr kumimoji="0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, </a:t>
                      </a:r>
                      <a:r>
                        <a:rPr kumimoji="0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대여</a:t>
                      </a:r>
                      <a:r>
                        <a:rPr kumimoji="0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, </a:t>
                      </a:r>
                      <a:r>
                        <a:rPr kumimoji="0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배포 상영자 등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chemeClr val="bg2">
                            <a:gamma/>
                            <a:tint val="0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ko-KR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chemeClr val="bg2">
                            <a:gamma/>
                            <a:tint val="0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sp>
        <p:nvSpPr>
          <p:cNvPr id="90185" name="Text Box 73"/>
          <p:cNvSpPr txBox="1">
            <a:spLocks noChangeArrowheads="1"/>
          </p:cNvSpPr>
          <p:nvPr/>
        </p:nvSpPr>
        <p:spPr bwMode="auto">
          <a:xfrm>
            <a:off x="457200" y="1295400"/>
            <a:ext cx="170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2000" b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청소년성매매</a:t>
            </a:r>
          </a:p>
        </p:txBody>
      </p:sp>
      <p:sp>
        <p:nvSpPr>
          <p:cNvPr id="90298" name="Text Box 186"/>
          <p:cNvSpPr txBox="1">
            <a:spLocks noChangeArrowheads="1"/>
          </p:cNvSpPr>
          <p:nvPr/>
        </p:nvSpPr>
        <p:spPr bwMode="auto">
          <a:xfrm>
            <a:off x="1127125" y="296863"/>
            <a:ext cx="7493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320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성 매매 알선 등 행위의 처벌에 관한 법률</a:t>
            </a:r>
          </a:p>
        </p:txBody>
      </p:sp>
      <p:grpSp>
        <p:nvGrpSpPr>
          <p:cNvPr id="2" name="Group 187"/>
          <p:cNvGrpSpPr>
            <a:grpSpLocks/>
          </p:cNvGrpSpPr>
          <p:nvPr/>
        </p:nvGrpSpPr>
        <p:grpSpPr bwMode="auto">
          <a:xfrm>
            <a:off x="5029200" y="685800"/>
            <a:ext cx="2209800" cy="1223963"/>
            <a:chOff x="3264" y="0"/>
            <a:chExt cx="1392" cy="771"/>
          </a:xfrm>
        </p:grpSpPr>
        <p:grpSp>
          <p:nvGrpSpPr>
            <p:cNvPr id="3" name="Group 170"/>
            <p:cNvGrpSpPr>
              <a:grpSpLocks/>
            </p:cNvGrpSpPr>
            <p:nvPr/>
          </p:nvGrpSpPr>
          <p:grpSpPr bwMode="auto">
            <a:xfrm rot="-820743">
              <a:off x="3264" y="0"/>
              <a:ext cx="1392" cy="771"/>
              <a:chOff x="4224" y="1171"/>
              <a:chExt cx="1344" cy="413"/>
            </a:xfrm>
          </p:grpSpPr>
          <p:sp>
            <p:nvSpPr>
              <p:cNvPr id="16426" name="Rectangle 171"/>
              <p:cNvSpPr>
                <a:spLocks noChangeArrowheads="1"/>
              </p:cNvSpPr>
              <p:nvPr/>
            </p:nvSpPr>
            <p:spPr bwMode="auto">
              <a:xfrm>
                <a:off x="4224" y="1200"/>
                <a:ext cx="1344" cy="384"/>
              </a:xfrm>
              <a:prstGeom prst="rect">
                <a:avLst/>
              </a:prstGeom>
              <a:noFill/>
              <a:ln w="57150">
                <a:solidFill>
                  <a:srgbClr val="CC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16427" name="Rectangle 172"/>
              <p:cNvSpPr>
                <a:spLocks noChangeArrowheads="1"/>
              </p:cNvSpPr>
              <p:nvPr/>
            </p:nvSpPr>
            <p:spPr bwMode="auto">
              <a:xfrm>
                <a:off x="4272" y="1248"/>
                <a:ext cx="1248" cy="288"/>
              </a:xfrm>
              <a:prstGeom prst="rect">
                <a:avLst/>
              </a:prstGeom>
              <a:noFill/>
              <a:ln w="28575">
                <a:solidFill>
                  <a:srgbClr val="CC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16428" name="Text Box 173"/>
              <p:cNvSpPr txBox="1">
                <a:spLocks noChangeArrowheads="1"/>
              </p:cNvSpPr>
              <p:nvPr/>
            </p:nvSpPr>
            <p:spPr bwMode="auto">
              <a:xfrm>
                <a:off x="4242" y="1171"/>
                <a:ext cx="96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ko-KR" altLang="en-US" b="0"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sp>
          <p:nvSpPr>
            <p:cNvPr id="16425" name="Text Box 185"/>
            <p:cNvSpPr txBox="1">
              <a:spLocks noChangeArrowheads="1"/>
            </p:cNvSpPr>
            <p:nvPr/>
          </p:nvSpPr>
          <p:spPr bwMode="auto">
            <a:xfrm rot="-918312">
              <a:off x="3408" y="96"/>
              <a:ext cx="110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5400">
                  <a:solidFill>
                    <a:srgbClr val="CC3300"/>
                  </a:solidFill>
                  <a:latin typeface="HY헤드라인M" pitchFamily="18" charset="-127"/>
                  <a:ea typeface="HY헤드라인M" pitchFamily="18" charset="-127"/>
                </a:rPr>
                <a:t>처 벌</a:t>
              </a:r>
            </a:p>
          </p:txBody>
        </p:sp>
      </p:grpSp>
      <p:sp>
        <p:nvSpPr>
          <p:cNvPr id="16421" name="Text Box 169"/>
          <p:cNvSpPr txBox="1">
            <a:spLocks noChangeArrowheads="1"/>
          </p:cNvSpPr>
          <p:nvPr/>
        </p:nvSpPr>
        <p:spPr bwMode="auto">
          <a:xfrm>
            <a:off x="6934200" y="5013325"/>
            <a:ext cx="1598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>
                <a:solidFill>
                  <a:srgbClr val="CC3300"/>
                </a:solidFill>
                <a:latin typeface="HY헤드라인M" pitchFamily="18" charset="-127"/>
                <a:ea typeface="HY헤드라인M" pitchFamily="18" charset="-127"/>
              </a:rPr>
              <a:t>5-15</a:t>
            </a:r>
            <a:r>
              <a:rPr lang="ko-KR" altLang="en-US" sz="2000">
                <a:solidFill>
                  <a:srgbClr val="CC3300"/>
                </a:solidFill>
                <a:latin typeface="HY헤드라인M" pitchFamily="18" charset="-127"/>
                <a:ea typeface="HY헤드라인M" pitchFamily="18" charset="-127"/>
              </a:rPr>
              <a:t>년 징역</a:t>
            </a:r>
          </a:p>
        </p:txBody>
      </p:sp>
      <p:sp>
        <p:nvSpPr>
          <p:cNvPr id="16422" name="Text Box 174"/>
          <p:cNvSpPr txBox="1">
            <a:spLocks noChangeArrowheads="1"/>
          </p:cNvSpPr>
          <p:nvPr/>
        </p:nvSpPr>
        <p:spPr bwMode="auto">
          <a:xfrm>
            <a:off x="6781800" y="5775325"/>
            <a:ext cx="199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>
                <a:solidFill>
                  <a:srgbClr val="CC3300"/>
                </a:solidFill>
                <a:latin typeface="HY헤드라인M" pitchFamily="18" charset="-127"/>
                <a:ea typeface="HY헤드라인M" pitchFamily="18" charset="-127"/>
              </a:rPr>
              <a:t>7</a:t>
            </a:r>
            <a:r>
              <a:rPr lang="ko-KR" altLang="en-US" sz="2000">
                <a:solidFill>
                  <a:srgbClr val="CC3300"/>
                </a:solidFill>
                <a:latin typeface="HY헤드라인M" pitchFamily="18" charset="-127"/>
                <a:ea typeface="HY헤드라인M" pitchFamily="18" charset="-127"/>
              </a:rPr>
              <a:t>년 이하의 징역</a:t>
            </a:r>
          </a:p>
        </p:txBody>
      </p:sp>
      <p:pic>
        <p:nvPicPr>
          <p:cNvPr id="90312" name="Picture 20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0974850000[1]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1600" y="6858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71" fill="hold"/>
                                        <p:tgtEl>
                                          <p:spTgt spid="903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312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MCj042420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47800"/>
            <a:ext cx="5943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6" descr="talk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447800"/>
            <a:ext cx="4219575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1600200" y="2057400"/>
            <a:ext cx="3067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3600">
                <a:solidFill>
                  <a:srgbClr val="CC3300"/>
                </a:solidFill>
                <a:latin typeface="HY헤드라인M" pitchFamily="18" charset="-127"/>
                <a:ea typeface="HY헤드라인M" pitchFamily="18" charset="-127"/>
              </a:rPr>
              <a:t>마음같아서는</a:t>
            </a:r>
            <a:r>
              <a:rPr lang="en-US" altLang="ko-KR" sz="3600">
                <a:solidFill>
                  <a:srgbClr val="CC3300"/>
                </a:solidFill>
                <a:latin typeface="HY헤드라인M" pitchFamily="18" charset="-127"/>
                <a:ea typeface="HY헤드라인M" pitchFamily="18" charset="-127"/>
              </a:rPr>
              <a:t>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4" descr="MCj03432230000[1]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04800" y="1066800"/>
            <a:ext cx="8458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mtClean="0">
                <a:latin typeface="HY목각파임B" pitchFamily="18" charset="-127"/>
                <a:ea typeface="HY목각파임B" pitchFamily="18" charset="-127"/>
              </a:rPr>
              <a:t>청소년의 성은</a:t>
            </a:r>
            <a:r>
              <a:rPr lang="ko-KR" altLang="en-US" smtClean="0">
                <a:ea typeface="굴림" pitchFamily="50" charset="-127"/>
              </a:rPr>
              <a:t> </a:t>
            </a:r>
          </a:p>
        </p:txBody>
      </p:sp>
      <p:sp>
        <p:nvSpPr>
          <p:cNvPr id="18436" name="AutoShape 6"/>
          <p:cNvSpPr>
            <a:spLocks noChangeArrowheads="1"/>
          </p:cNvSpPr>
          <p:nvPr/>
        </p:nvSpPr>
        <p:spPr bwMode="gray">
          <a:xfrm>
            <a:off x="1541463" y="2695575"/>
            <a:ext cx="5759450" cy="2638425"/>
          </a:xfrm>
          <a:prstGeom prst="upArrow">
            <a:avLst>
              <a:gd name="adj1" fmla="val 56944"/>
              <a:gd name="adj2" fmla="val 50782"/>
            </a:avLst>
          </a:prstGeom>
          <a:gradFill rotWithShape="1">
            <a:gsLst>
              <a:gs pos="0">
                <a:srgbClr val="0099CC"/>
              </a:gs>
              <a:gs pos="100000">
                <a:srgbClr val="00475E">
                  <a:alpha val="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ea typeface="굴림" pitchFamily="50" charset="-127"/>
            </a:endParaRPr>
          </a:p>
        </p:txBody>
      </p:sp>
      <p:sp>
        <p:nvSpPr>
          <p:cNvPr id="89095" name="AutoShape 7"/>
          <p:cNvSpPr>
            <a:spLocks noChangeArrowheads="1"/>
          </p:cNvSpPr>
          <p:nvPr/>
        </p:nvSpPr>
        <p:spPr bwMode="gray">
          <a:xfrm>
            <a:off x="1524000" y="1905000"/>
            <a:ext cx="57912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0AF7A">
                  <a:gamma/>
                  <a:shade val="46275"/>
                  <a:invGamma/>
                </a:srgbClr>
              </a:gs>
              <a:gs pos="50000">
                <a:srgbClr val="B0AF7A"/>
              </a:gs>
              <a:gs pos="100000">
                <a:srgbClr val="B0AF7A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ko-KR" altLang="en-US" sz="2800" b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청소년의 성은</a:t>
            </a: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533400" y="4495800"/>
            <a:ext cx="1644650" cy="1843088"/>
            <a:chOff x="336" y="2832"/>
            <a:chExt cx="1036" cy="1161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36" y="2832"/>
              <a:ext cx="1036" cy="1161"/>
              <a:chOff x="555" y="2823"/>
              <a:chExt cx="973" cy="1065"/>
            </a:xfrm>
          </p:grpSpPr>
          <p:pic>
            <p:nvPicPr>
              <p:cNvPr id="18465" name="Picture 10" descr="Picture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36" y="3718"/>
                <a:ext cx="819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466" name="Oval 11"/>
              <p:cNvSpPr>
                <a:spLocks noChangeArrowheads="1"/>
              </p:cNvSpPr>
              <p:nvPr/>
            </p:nvSpPr>
            <p:spPr bwMode="gray">
              <a:xfrm>
                <a:off x="555" y="2823"/>
                <a:ext cx="973" cy="973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925800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18467" name="Oval 12"/>
              <p:cNvSpPr>
                <a:spLocks noChangeArrowheads="1"/>
              </p:cNvSpPr>
              <p:nvPr/>
            </p:nvSpPr>
            <p:spPr bwMode="gray">
              <a:xfrm>
                <a:off x="576" y="2846"/>
                <a:ext cx="928" cy="929"/>
              </a:xfrm>
              <a:prstGeom prst="ellipse">
                <a:avLst/>
              </a:prstGeom>
              <a:gradFill rotWithShape="1">
                <a:gsLst>
                  <a:gs pos="0">
                    <a:srgbClr val="FF9900">
                      <a:alpha val="85001"/>
                    </a:srgbClr>
                  </a:gs>
                  <a:gs pos="100000">
                    <a:srgbClr val="A261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18468" name="Oval 13"/>
              <p:cNvSpPr>
                <a:spLocks noChangeArrowheads="1"/>
              </p:cNvSpPr>
              <p:nvPr/>
            </p:nvSpPr>
            <p:spPr bwMode="gray">
              <a:xfrm>
                <a:off x="612" y="2880"/>
                <a:ext cx="839" cy="839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B96F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  <p:pic>
            <p:nvPicPr>
              <p:cNvPr id="18469" name="Picture 14" descr="Picture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76" y="2880"/>
                <a:ext cx="616" cy="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9103" name="Text Box 15"/>
            <p:cNvSpPr txBox="1">
              <a:spLocks noChangeArrowheads="1"/>
            </p:cNvSpPr>
            <p:nvPr/>
          </p:nvSpPr>
          <p:spPr bwMode="auto">
            <a:xfrm>
              <a:off x="409" y="3188"/>
              <a:ext cx="86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ko-KR" altLang="en-US" sz="2400">
                  <a:solidFill>
                    <a:srgbClr val="1F8580"/>
                  </a:solidFill>
                  <a:latin typeface="Verdana" pitchFamily="34" charset="0"/>
                  <a:ea typeface="HY헤드라인M" pitchFamily="18" charset="-127"/>
                </a:rPr>
                <a:t>당당하고</a:t>
              </a:r>
            </a:p>
          </p:txBody>
        </p:sp>
      </p:grp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2597150" y="4481513"/>
            <a:ext cx="1643063" cy="1843087"/>
            <a:chOff x="1636" y="2823"/>
            <a:chExt cx="1035" cy="1161"/>
          </a:xfrm>
        </p:grpSpPr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1636" y="2823"/>
              <a:ext cx="1035" cy="1161"/>
              <a:chOff x="555" y="2823"/>
              <a:chExt cx="973" cy="1065"/>
            </a:xfrm>
          </p:grpSpPr>
          <p:pic>
            <p:nvPicPr>
              <p:cNvPr id="18458" name="Picture 17" descr="Picture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36" y="3718"/>
                <a:ext cx="819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459" name="Oval 18"/>
              <p:cNvSpPr>
                <a:spLocks noChangeArrowheads="1"/>
              </p:cNvSpPr>
              <p:nvPr/>
            </p:nvSpPr>
            <p:spPr bwMode="gray">
              <a:xfrm>
                <a:off x="555" y="2823"/>
                <a:ext cx="973" cy="973"/>
              </a:xfrm>
              <a:prstGeom prst="ellipse">
                <a:avLst/>
              </a:prstGeom>
              <a:gradFill rotWithShape="1">
                <a:gsLst>
                  <a:gs pos="0">
                    <a:srgbClr val="F0EA00"/>
                  </a:gs>
                  <a:gs pos="100000">
                    <a:srgbClr val="898600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18460" name="Oval 19"/>
              <p:cNvSpPr>
                <a:spLocks noChangeArrowheads="1"/>
              </p:cNvSpPr>
              <p:nvPr/>
            </p:nvSpPr>
            <p:spPr bwMode="gray">
              <a:xfrm>
                <a:off x="576" y="2846"/>
                <a:ext cx="928" cy="929"/>
              </a:xfrm>
              <a:prstGeom prst="ellipse">
                <a:avLst/>
              </a:prstGeom>
              <a:gradFill rotWithShape="1">
                <a:gsLst>
                  <a:gs pos="0">
                    <a:srgbClr val="F0EA00">
                      <a:alpha val="85001"/>
                    </a:srgbClr>
                  </a:gs>
                  <a:gs pos="100000">
                    <a:srgbClr val="9895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18461" name="Oval 20"/>
              <p:cNvSpPr>
                <a:spLocks noChangeArrowheads="1"/>
              </p:cNvSpPr>
              <p:nvPr/>
            </p:nvSpPr>
            <p:spPr bwMode="gray">
              <a:xfrm>
                <a:off x="612" y="2880"/>
                <a:ext cx="839" cy="839"/>
              </a:xfrm>
              <a:prstGeom prst="ellipse">
                <a:avLst/>
              </a:prstGeom>
              <a:gradFill rotWithShape="1">
                <a:gsLst>
                  <a:gs pos="0">
                    <a:srgbClr val="F0EA00"/>
                  </a:gs>
                  <a:gs pos="100000">
                    <a:srgbClr val="AEAA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  <p:pic>
            <p:nvPicPr>
              <p:cNvPr id="18462" name="Picture 21" descr="Picture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76" y="2880"/>
                <a:ext cx="616" cy="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9110" name="Text Box 22"/>
            <p:cNvSpPr txBox="1">
              <a:spLocks noChangeArrowheads="1"/>
            </p:cNvSpPr>
            <p:nvPr/>
          </p:nvSpPr>
          <p:spPr bwMode="auto">
            <a:xfrm>
              <a:off x="1826" y="3163"/>
              <a:ext cx="633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ko-KR" altLang="en-US" sz="2800">
                  <a:solidFill>
                    <a:srgbClr val="CC3300"/>
                  </a:solidFill>
                  <a:latin typeface="Verdana" pitchFamily="34" charset="0"/>
                  <a:ea typeface="HY헤드라인M" pitchFamily="18" charset="-127"/>
                </a:rPr>
                <a:t>밝 고</a:t>
              </a:r>
            </a:p>
          </p:txBody>
        </p:sp>
      </p:grpSp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4673600" y="4481513"/>
            <a:ext cx="1676400" cy="1843087"/>
            <a:chOff x="2944" y="2823"/>
            <a:chExt cx="1056" cy="1161"/>
          </a:xfrm>
        </p:grpSpPr>
        <p:grpSp>
          <p:nvGrpSpPr>
            <p:cNvPr id="7" name="Group 23"/>
            <p:cNvGrpSpPr>
              <a:grpSpLocks/>
            </p:cNvGrpSpPr>
            <p:nvPr/>
          </p:nvGrpSpPr>
          <p:grpSpPr bwMode="auto">
            <a:xfrm>
              <a:off x="2964" y="2823"/>
              <a:ext cx="1036" cy="1161"/>
              <a:chOff x="555" y="2823"/>
              <a:chExt cx="973" cy="1065"/>
            </a:xfrm>
          </p:grpSpPr>
          <p:pic>
            <p:nvPicPr>
              <p:cNvPr id="18451" name="Picture 24" descr="Picture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36" y="3718"/>
                <a:ext cx="819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452" name="Oval 25"/>
              <p:cNvSpPr>
                <a:spLocks noChangeArrowheads="1"/>
              </p:cNvSpPr>
              <p:nvPr/>
            </p:nvSpPr>
            <p:spPr bwMode="gray">
              <a:xfrm>
                <a:off x="555" y="2823"/>
                <a:ext cx="973" cy="973"/>
              </a:xfrm>
              <a:prstGeom prst="ellipse">
                <a:avLst/>
              </a:prstGeom>
              <a:gradFill rotWithShape="1">
                <a:gsLst>
                  <a:gs pos="0">
                    <a:srgbClr val="30C230"/>
                  </a:gs>
                  <a:gs pos="100000">
                    <a:srgbClr val="1B6F1B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18453" name="Oval 26"/>
              <p:cNvSpPr>
                <a:spLocks noChangeArrowheads="1"/>
              </p:cNvSpPr>
              <p:nvPr/>
            </p:nvSpPr>
            <p:spPr bwMode="gray">
              <a:xfrm>
                <a:off x="576" y="2846"/>
                <a:ext cx="928" cy="929"/>
              </a:xfrm>
              <a:prstGeom prst="ellipse">
                <a:avLst/>
              </a:prstGeom>
              <a:gradFill rotWithShape="1">
                <a:gsLst>
                  <a:gs pos="0">
                    <a:srgbClr val="30C230">
                      <a:alpha val="85001"/>
                    </a:srgbClr>
                  </a:gs>
                  <a:gs pos="100000">
                    <a:srgbClr val="1F7B1F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18454" name="Oval 27"/>
              <p:cNvSpPr>
                <a:spLocks noChangeArrowheads="1"/>
              </p:cNvSpPr>
              <p:nvPr/>
            </p:nvSpPr>
            <p:spPr bwMode="gray">
              <a:xfrm>
                <a:off x="612" y="2880"/>
                <a:ext cx="839" cy="839"/>
              </a:xfrm>
              <a:prstGeom prst="ellipse">
                <a:avLst/>
              </a:prstGeom>
              <a:gradFill rotWithShape="1">
                <a:gsLst>
                  <a:gs pos="0">
                    <a:srgbClr val="30C230"/>
                  </a:gs>
                  <a:gs pos="100000">
                    <a:srgbClr val="238D23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  <p:pic>
            <p:nvPicPr>
              <p:cNvPr id="18455" name="Picture 28" descr="Picture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76" y="2880"/>
                <a:ext cx="616" cy="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9117" name="Text Box 29"/>
            <p:cNvSpPr txBox="1">
              <a:spLocks noChangeArrowheads="1"/>
            </p:cNvSpPr>
            <p:nvPr/>
          </p:nvSpPr>
          <p:spPr bwMode="auto">
            <a:xfrm>
              <a:off x="2944" y="3188"/>
              <a:ext cx="1056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ko-KR" altLang="en-US" sz="2400">
                  <a:solidFill>
                    <a:schemeClr val="bg1"/>
                  </a:solidFill>
                  <a:latin typeface="Verdana" pitchFamily="34" charset="0"/>
                  <a:ea typeface="HY헤드라인M" pitchFamily="18" charset="-127"/>
                </a:rPr>
                <a:t>주체적이며</a:t>
              </a:r>
            </a:p>
          </p:txBody>
        </p:sp>
      </p:grp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6732588" y="4481513"/>
            <a:ext cx="1776412" cy="1843087"/>
            <a:chOff x="4241" y="2823"/>
            <a:chExt cx="1119" cy="1161"/>
          </a:xfrm>
        </p:grpSpPr>
        <p:grpSp>
          <p:nvGrpSpPr>
            <p:cNvPr id="9" name="Group 30"/>
            <p:cNvGrpSpPr>
              <a:grpSpLocks/>
            </p:cNvGrpSpPr>
            <p:nvPr/>
          </p:nvGrpSpPr>
          <p:grpSpPr bwMode="auto">
            <a:xfrm>
              <a:off x="4292" y="2823"/>
              <a:ext cx="1036" cy="1161"/>
              <a:chOff x="555" y="2823"/>
              <a:chExt cx="973" cy="1065"/>
            </a:xfrm>
          </p:grpSpPr>
          <p:pic>
            <p:nvPicPr>
              <p:cNvPr id="18444" name="Picture 31" descr="Picture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36" y="3718"/>
                <a:ext cx="819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445" name="Oval 32"/>
              <p:cNvSpPr>
                <a:spLocks noChangeArrowheads="1"/>
              </p:cNvSpPr>
              <p:nvPr/>
            </p:nvSpPr>
            <p:spPr bwMode="gray">
              <a:xfrm>
                <a:off x="555" y="2823"/>
                <a:ext cx="973" cy="973"/>
              </a:xfrm>
              <a:prstGeom prst="ellipse">
                <a:avLst/>
              </a:prstGeom>
              <a:gradFill rotWithShape="1">
                <a:gsLst>
                  <a:gs pos="0">
                    <a:srgbClr val="AE50E2"/>
                  </a:gs>
                  <a:gs pos="100000">
                    <a:srgbClr val="642E81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18446" name="Oval 33"/>
              <p:cNvSpPr>
                <a:spLocks noChangeArrowheads="1"/>
              </p:cNvSpPr>
              <p:nvPr/>
            </p:nvSpPr>
            <p:spPr bwMode="gray">
              <a:xfrm>
                <a:off x="576" y="2846"/>
                <a:ext cx="928" cy="929"/>
              </a:xfrm>
              <a:prstGeom prst="ellipse">
                <a:avLst/>
              </a:prstGeom>
              <a:gradFill rotWithShape="1">
                <a:gsLst>
                  <a:gs pos="0">
                    <a:srgbClr val="AE50E2">
                      <a:alpha val="85001"/>
                    </a:srgbClr>
                  </a:gs>
                  <a:gs pos="100000">
                    <a:srgbClr val="6F339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18447" name="Oval 34"/>
              <p:cNvSpPr>
                <a:spLocks noChangeArrowheads="1"/>
              </p:cNvSpPr>
              <p:nvPr/>
            </p:nvSpPr>
            <p:spPr bwMode="gray">
              <a:xfrm>
                <a:off x="612" y="2880"/>
                <a:ext cx="839" cy="839"/>
              </a:xfrm>
              <a:prstGeom prst="ellipse">
                <a:avLst/>
              </a:prstGeom>
              <a:gradFill rotWithShape="1">
                <a:gsLst>
                  <a:gs pos="0">
                    <a:srgbClr val="AE50E2"/>
                  </a:gs>
                  <a:gs pos="100000">
                    <a:srgbClr val="7E3AA4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  <p:pic>
            <p:nvPicPr>
              <p:cNvPr id="18448" name="Picture 35" descr="Picture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76" y="2880"/>
                <a:ext cx="616" cy="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9124" name="Text Box 36"/>
            <p:cNvSpPr txBox="1">
              <a:spLocks noChangeArrowheads="1"/>
            </p:cNvSpPr>
            <p:nvPr/>
          </p:nvSpPr>
          <p:spPr bwMode="auto">
            <a:xfrm>
              <a:off x="4241" y="3191"/>
              <a:ext cx="1119" cy="288"/>
            </a:xfrm>
            <a:prstGeom prst="rect">
              <a:avLst/>
            </a:prstGeom>
            <a:noFill/>
            <a:ln w="9525" algn="ctr">
              <a:noFill/>
              <a:prstDash val="lgDashDotDot"/>
              <a:miter lim="800000"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ko-KR" altLang="en-US" sz="2400">
                  <a:solidFill>
                    <a:srgbClr val="FF9900"/>
                  </a:solidFill>
                  <a:latin typeface="HY헤드라인M" pitchFamily="18" charset="-127"/>
                  <a:ea typeface="HY헤드라인M" pitchFamily="18" charset="-127"/>
                </a:rPr>
                <a:t>아름다운 것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sz="4000" smtClean="0">
                <a:latin typeface="HY목각파임B" pitchFamily="18" charset="-127"/>
                <a:ea typeface="HY목각파임B" pitchFamily="18" charset="-127"/>
              </a:rPr>
              <a:t>baby fish</a:t>
            </a:r>
          </a:p>
        </p:txBody>
      </p:sp>
      <p:pic>
        <p:nvPicPr>
          <p:cNvPr id="19459" name="Picture 4" descr="f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24000"/>
            <a:ext cx="7620000" cy="4800600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19460" name="Text Box 5">
            <a:hlinkClick r:id="rId2"/>
          </p:cNvPr>
          <p:cNvSpPr txBox="1">
            <a:spLocks noChangeArrowheads="1"/>
          </p:cNvSpPr>
          <p:nvPr/>
        </p:nvSpPr>
        <p:spPr bwMode="auto">
          <a:xfrm>
            <a:off x="1600200" y="2057400"/>
            <a:ext cx="110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400">
                <a:solidFill>
                  <a:srgbClr val="CC3300"/>
                </a:solidFill>
                <a:latin typeface="Lucida Console" pitchFamily="49" charset="0"/>
                <a:ea typeface="산돌단아 M" pitchFamily="18" charset="-127"/>
              </a:rPr>
              <a:t>click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539552" y="620688"/>
          <a:ext cx="8208912" cy="5735487"/>
        </p:xfrm>
        <a:graphic>
          <a:graphicData uri="http://schemas.openxmlformats.org/drawingml/2006/table">
            <a:tbl>
              <a:tblPr/>
              <a:tblGrid>
                <a:gridCol w="8208912"/>
              </a:tblGrid>
              <a:tr h="5735487">
                <a:tc>
                  <a:txBody>
                    <a:bodyPr/>
                    <a:lstStyle/>
                    <a:p>
                      <a:pPr marL="127000" marR="1270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6</a:t>
                      </a: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학년은 신체적</a:t>
                      </a: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, </a:t>
                      </a: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정신적으로 성에 대해 관심을 가질 때입니다</a:t>
                      </a: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. </a:t>
                      </a: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여러분이 처음 접하는 성에 대한 정보는 개인의 </a:t>
                      </a:r>
                      <a:r>
                        <a:rPr lang="ko-KR" altLang="en-US" sz="1800" b="1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성의식에</a:t>
                      </a: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절대적인 영향을 끼치게 됩니다</a:t>
                      </a: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. </a:t>
                      </a: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여러분은 앞으로 아름다운 사랑을 통해 건강한 가정을 이루어야 할 중요한 사람으로서 올바른 </a:t>
                      </a:r>
                      <a:r>
                        <a:rPr lang="ko-KR" altLang="en-US" sz="1800" b="1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성의식을</a:t>
                      </a: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형성하기 위해 노력해야 합니다</a:t>
                      </a: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.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  <a:p>
                      <a:pPr marL="127000" marR="1270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학교에서는 여러분의 올바른 </a:t>
                      </a:r>
                      <a:r>
                        <a:rPr lang="ko-KR" altLang="en-US" sz="1800" b="1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성의식</a:t>
                      </a: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형성을 위해 현재 상황을 파악하고 교육의 방향을 설정하려고 합니다</a:t>
                      </a: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. </a:t>
                      </a: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  <a:p>
                      <a:pPr marL="127000" marR="1270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C00000"/>
                          </a:solidFill>
                          <a:latin typeface="맑은 고딕"/>
                          <a:ea typeface="맑은 고딕"/>
                        </a:rPr>
                        <a:t>다음의 </a:t>
                      </a:r>
                      <a:r>
                        <a:rPr lang="ko-KR" altLang="en-US" sz="1800" b="1" dirty="0">
                          <a:solidFill>
                            <a:srgbClr val="C00000"/>
                          </a:solidFill>
                          <a:latin typeface="맑은 고딕"/>
                          <a:ea typeface="맑은 고딕"/>
                        </a:rPr>
                        <a:t>질문에 솔직하게 답변하여 주기를 바랍니다</a:t>
                      </a:r>
                      <a:r>
                        <a:rPr lang="en-US" altLang="ko-KR" sz="1800" b="1" dirty="0">
                          <a:solidFill>
                            <a:srgbClr val="C00000"/>
                          </a:solidFill>
                          <a:latin typeface="맑은 고딕"/>
                          <a:ea typeface="맑은 고딕"/>
                        </a:rPr>
                        <a:t>. </a:t>
                      </a:r>
                      <a:endParaRPr lang="ko-KR" altLang="en-US" sz="1800" dirty="0">
                        <a:solidFill>
                          <a:srgbClr val="C00000"/>
                        </a:solidFill>
                        <a:latin typeface="바탕"/>
                      </a:endParaRPr>
                    </a:p>
                  </a:txBody>
                  <a:tcPr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539552" y="888395"/>
            <a:ext cx="820891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4. </a:t>
            </a:r>
            <a:r>
              <a:rPr kumimoji="1" lang="ko-KR" alt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올바른 성교육을 위한 실태 조사 설문지</a:t>
            </a:r>
            <a:endParaRPr kumimoji="1" lang="ko-KR" altLang="en-US" sz="3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395536" y="764704"/>
            <a:ext cx="83529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※ </a:t>
            </a:r>
            <a:r>
              <a:rPr lang="ko-KR" altLang="en-US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다음 물음에 맞는 답에</a:t>
            </a:r>
            <a:r>
              <a:rPr lang="en-US" altLang="ko-KR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 ○</a:t>
            </a:r>
            <a:r>
              <a:rPr lang="en-US" altLang="ko-KR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하거나</a:t>
            </a:r>
            <a:r>
              <a:rPr lang="en-US" altLang="ko-KR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자신의 생각을 솔직하게 적으시오</a:t>
            </a:r>
            <a:r>
              <a:rPr lang="en-US" altLang="ko-KR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endParaRPr lang="ko-KR" altLang="en-US" b="1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algn="l">
              <a:buAutoNum type="arabicPeriod"/>
            </a:pPr>
            <a:r>
              <a:rPr lang="ko-KR" altLang="en-US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나는 성에 대하여 관심이 </a:t>
            </a:r>
            <a:r>
              <a:rPr lang="en-US" altLang="ko-KR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있다</a:t>
            </a:r>
            <a:r>
              <a:rPr lang="en-US" altLang="ko-KR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. / </a:t>
            </a:r>
            <a:r>
              <a:rPr lang="ko-KR" altLang="en-US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없다</a:t>
            </a:r>
            <a:r>
              <a:rPr lang="en-US" altLang="ko-KR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.)</a:t>
            </a:r>
          </a:p>
          <a:p>
            <a:pPr marL="342900" indent="-342900" algn="l">
              <a:buAutoNum type="arabicPeriod"/>
            </a:pPr>
            <a:endParaRPr lang="ko-KR" altLang="en-US" b="1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나는 이성 친구를 사귀고 </a:t>
            </a:r>
            <a:r>
              <a:rPr lang="en-US" altLang="ko-KR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있다</a:t>
            </a:r>
            <a:r>
              <a:rPr lang="en-US" altLang="ko-KR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. / </a:t>
            </a:r>
            <a:r>
              <a:rPr lang="ko-KR" altLang="en-US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아니다</a:t>
            </a:r>
            <a:r>
              <a:rPr lang="en-US" altLang="ko-KR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.)</a:t>
            </a:r>
          </a:p>
          <a:p>
            <a:pPr algn="l"/>
            <a:endParaRPr lang="ko-KR" altLang="en-US" b="1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우리 반이나 다른 반 친구들 중에 이성 친구를 사귀고 있는 친구를</a:t>
            </a:r>
            <a:endParaRPr lang="en-US" altLang="ko-KR" b="1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ko-KR" altLang="en-US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 알고 있다면 쓰시오</a:t>
            </a:r>
            <a:r>
              <a:rPr lang="en-US" altLang="ko-KR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/>
            <a:endParaRPr lang="ko-KR" altLang="en-US" b="1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4. </a:t>
            </a:r>
            <a:r>
              <a:rPr lang="ko-KR" altLang="en-US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나는 성에 관하여 듣거나</a:t>
            </a:r>
            <a:r>
              <a:rPr lang="en-US" altLang="ko-KR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보거나 읽은 적이 </a:t>
            </a:r>
            <a:r>
              <a:rPr lang="en-US" altLang="ko-KR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있다</a:t>
            </a:r>
            <a:r>
              <a:rPr lang="en-US" altLang="ko-KR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. / </a:t>
            </a:r>
            <a:r>
              <a:rPr lang="ko-KR" altLang="en-US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없다</a:t>
            </a:r>
            <a:r>
              <a:rPr lang="en-US" altLang="ko-KR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.)</a:t>
            </a:r>
          </a:p>
          <a:p>
            <a:pPr algn="l"/>
            <a:endParaRPr lang="ko-KR" altLang="en-US" b="1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5. </a:t>
            </a:r>
            <a:r>
              <a:rPr lang="ko-KR" altLang="en-US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있다면 구체적인 내용을 적어 보시오</a:t>
            </a:r>
            <a:r>
              <a:rPr lang="en-US" altLang="ko-KR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/>
            <a:endParaRPr lang="ko-KR" altLang="en-US" b="1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6. </a:t>
            </a:r>
            <a:r>
              <a:rPr lang="ko-KR" altLang="en-US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나는 음란물을 본 적이 </a:t>
            </a:r>
            <a:r>
              <a:rPr lang="en-US" altLang="ko-KR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있다</a:t>
            </a:r>
            <a:r>
              <a:rPr lang="en-US" altLang="ko-KR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. / </a:t>
            </a:r>
            <a:r>
              <a:rPr lang="ko-KR" altLang="en-US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없다</a:t>
            </a:r>
            <a:r>
              <a:rPr lang="en-US" altLang="ko-KR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.)</a:t>
            </a:r>
          </a:p>
          <a:p>
            <a:pPr algn="l"/>
            <a:endParaRPr lang="ko-KR" altLang="en-US" b="1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7. </a:t>
            </a:r>
            <a:r>
              <a:rPr lang="ko-KR" altLang="en-US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음란물을 본 적이 있다면 어떻게 접하게 되었는지 구체적으로 적어</a:t>
            </a:r>
            <a:endParaRPr lang="en-US" altLang="ko-KR" b="1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보시오</a:t>
            </a:r>
            <a:r>
              <a:rPr lang="en-US" altLang="ko-KR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79512" y="751344"/>
            <a:ext cx="85689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ko-KR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8. </a:t>
            </a:r>
            <a:r>
              <a:rPr lang="ko-KR" altLang="en-US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우리 반이나 다른 반 친구들 중에 음란물을 접한 친구를 알고 있다면 쓰시오</a:t>
            </a:r>
            <a:r>
              <a:rPr lang="en-US" altLang="ko-KR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b="1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ko-KR" altLang="en-US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 그 친구는 음란물을 어떻게 접했고</a:t>
            </a:r>
            <a:r>
              <a:rPr lang="en-US" altLang="ko-KR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무엇이라 이야기 했는지 구체적으로 적어</a:t>
            </a:r>
            <a:endParaRPr lang="en-US" altLang="ko-KR" b="1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ko-KR" altLang="en-US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 보시오</a:t>
            </a:r>
            <a:r>
              <a:rPr lang="en-US" altLang="ko-KR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/>
            <a:endParaRPr lang="ko-KR" altLang="en-US" b="1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9. </a:t>
            </a:r>
            <a:r>
              <a:rPr lang="ko-KR" altLang="en-US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음란물은 건강한 </a:t>
            </a:r>
            <a:r>
              <a:rPr lang="ko-KR" altLang="en-US" b="1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성의식</a:t>
            </a:r>
            <a:r>
              <a:rPr lang="ko-KR" altLang="en-US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형성에 좋지 않은 영향을 </a:t>
            </a:r>
            <a:r>
              <a:rPr lang="en-US" altLang="ko-KR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준다</a:t>
            </a:r>
            <a:r>
              <a:rPr lang="en-US" altLang="ko-KR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. / </a:t>
            </a:r>
            <a:r>
              <a:rPr lang="ko-KR" altLang="en-US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아니다</a:t>
            </a:r>
            <a:r>
              <a:rPr lang="en-US" altLang="ko-KR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상관 없다</a:t>
            </a:r>
            <a:r>
              <a:rPr lang="en-US" altLang="ko-KR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.)</a:t>
            </a:r>
          </a:p>
          <a:p>
            <a:pPr algn="l"/>
            <a:endParaRPr lang="ko-KR" altLang="en-US" b="1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10. </a:t>
            </a:r>
            <a:r>
              <a:rPr lang="ko-KR" altLang="en-US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나는 친구들로부터 성적인 농담이나 몸짓을 듣거나 본 적이 </a:t>
            </a:r>
            <a:r>
              <a:rPr lang="en-US" altLang="ko-KR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있다</a:t>
            </a:r>
            <a:r>
              <a:rPr lang="en-US" altLang="ko-KR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en-US" altLang="ko-KR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/ </a:t>
            </a:r>
            <a:r>
              <a:rPr lang="ko-KR" altLang="en-US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없다</a:t>
            </a:r>
            <a:r>
              <a:rPr lang="en-US" altLang="ko-KR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.)</a:t>
            </a:r>
          </a:p>
          <a:p>
            <a:pPr algn="l"/>
            <a:endParaRPr lang="ko-KR" altLang="en-US" b="1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11. </a:t>
            </a:r>
            <a:r>
              <a:rPr lang="ko-KR" altLang="en-US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나는 친구들에게 성적인 농담이나 몸짓을 한 일이 </a:t>
            </a:r>
            <a:r>
              <a:rPr lang="en-US" altLang="ko-KR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있다</a:t>
            </a:r>
            <a:r>
              <a:rPr lang="en-US" altLang="ko-KR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. / </a:t>
            </a:r>
            <a:r>
              <a:rPr lang="ko-KR" altLang="en-US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없다</a:t>
            </a:r>
            <a:r>
              <a:rPr lang="en-US" altLang="ko-KR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.)</a:t>
            </a:r>
          </a:p>
          <a:p>
            <a:pPr algn="l"/>
            <a:endParaRPr lang="en-US" altLang="ko-KR" b="1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12. </a:t>
            </a:r>
            <a:r>
              <a:rPr lang="ko-KR" altLang="en-US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나는 음란성 전화나 문자를 받은 적이 </a:t>
            </a:r>
            <a:r>
              <a:rPr lang="en-US" altLang="ko-KR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있다</a:t>
            </a:r>
            <a:r>
              <a:rPr lang="en-US" altLang="ko-KR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. / </a:t>
            </a:r>
            <a:r>
              <a:rPr lang="ko-KR" altLang="en-US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없다</a:t>
            </a:r>
            <a:r>
              <a:rPr lang="en-US" altLang="ko-KR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.)</a:t>
            </a:r>
          </a:p>
          <a:p>
            <a:pPr algn="l"/>
            <a:endParaRPr lang="ko-KR" altLang="en-US" b="1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13. </a:t>
            </a:r>
            <a:r>
              <a:rPr lang="ko-KR" altLang="en-US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나는 성적인 일로 인해 고민한 적이 </a:t>
            </a:r>
            <a:r>
              <a:rPr lang="en-US" altLang="ko-KR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있다</a:t>
            </a:r>
            <a:r>
              <a:rPr lang="en-US" altLang="ko-KR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. / </a:t>
            </a:r>
            <a:r>
              <a:rPr lang="ko-KR" altLang="en-US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없다</a:t>
            </a:r>
            <a:r>
              <a:rPr lang="en-US" altLang="ko-KR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.)</a:t>
            </a:r>
          </a:p>
          <a:p>
            <a:pPr algn="l"/>
            <a:endParaRPr lang="ko-KR" altLang="en-US" b="1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14. </a:t>
            </a:r>
            <a:r>
              <a:rPr lang="ko-KR" altLang="en-US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나는 기회가 된다면 성적인 일로 상담을 받고 </a:t>
            </a:r>
            <a:r>
              <a:rPr lang="en-US" altLang="ko-KR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싶다</a:t>
            </a:r>
            <a:r>
              <a:rPr lang="en-US" altLang="ko-KR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. / </a:t>
            </a:r>
            <a:r>
              <a:rPr lang="ko-KR" altLang="en-US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아니다</a:t>
            </a:r>
            <a:r>
              <a:rPr lang="en-US" altLang="ko-KR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.)</a:t>
            </a:r>
          </a:p>
          <a:p>
            <a:pPr algn="l"/>
            <a:endParaRPr lang="ko-KR" altLang="en-US" b="1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15. </a:t>
            </a:r>
            <a:r>
              <a:rPr lang="ko-KR" altLang="en-US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성에 관한 모든 것 특히 음란물에 대한 자신의 생각을 솔직하게 적어 보시오</a:t>
            </a:r>
            <a:r>
              <a:rPr lang="en-US" altLang="ko-KR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b="1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    (</a:t>
            </a:r>
            <a:r>
              <a:rPr lang="ko-KR" altLang="en-US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뒷면에 이어서 쓰시오</a:t>
            </a:r>
            <a:r>
              <a:rPr lang="en-US" altLang="ko-KR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.)</a:t>
            </a:r>
            <a:endParaRPr lang="ko-KR" altLang="en-US" b="1" dirty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5536" y="548680"/>
            <a:ext cx="8280598" cy="2087563"/>
          </a:xfrm>
        </p:spPr>
        <p:txBody>
          <a:bodyPr/>
          <a:lstStyle/>
          <a:p>
            <a:pPr algn="l"/>
            <a:r>
              <a:rPr lang="en-US" altLang="ko-KR" sz="4400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새굴림" pitchFamily="18" charset="-127"/>
                <a:ea typeface="새굴림" pitchFamily="18" charset="-127"/>
              </a:rPr>
              <a:t/>
            </a:r>
            <a:br>
              <a:rPr lang="en-US" altLang="ko-KR" sz="4400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새굴림" pitchFamily="18" charset="-127"/>
                <a:ea typeface="새굴림" pitchFamily="18" charset="-127"/>
              </a:rPr>
            </a:br>
            <a:r>
              <a:rPr lang="en-US" altLang="ko-KR" sz="4400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새굴림" pitchFamily="18" charset="-127"/>
                <a:ea typeface="새굴림" pitchFamily="18" charset="-127"/>
              </a:rPr>
              <a:t/>
            </a:r>
            <a:br>
              <a:rPr lang="en-US" altLang="ko-KR" sz="4400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새굴림" pitchFamily="18" charset="-127"/>
                <a:ea typeface="새굴림" pitchFamily="18" charset="-127"/>
              </a:rPr>
            </a:br>
            <a:r>
              <a:rPr lang="en-US" altLang="ko-KR" sz="4400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새굴림" pitchFamily="18" charset="-127"/>
                <a:ea typeface="새굴림" pitchFamily="18" charset="-127"/>
              </a:rPr>
              <a:t/>
            </a:r>
            <a:br>
              <a:rPr lang="en-US" altLang="ko-KR" sz="4400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새굴림" pitchFamily="18" charset="-127"/>
                <a:ea typeface="새굴림" pitchFamily="18" charset="-127"/>
              </a:rPr>
            </a:br>
            <a:r>
              <a:rPr lang="ko-KR" altLang="en-US" sz="4400" dirty="0" smtClean="0"/>
              <a:t> </a:t>
            </a:r>
            <a:r>
              <a:rPr lang="en-US" altLang="ko-KR" sz="2400" dirty="0" smtClean="0">
                <a:solidFill>
                  <a:srgbClr val="006600"/>
                </a:solidFill>
                <a:latin typeface="맑은 고딕" pitchFamily="50" charset="-127"/>
                <a:ea typeface="맑은 고딕" pitchFamily="50" charset="-127"/>
              </a:rPr>
              <a:t>5. </a:t>
            </a:r>
            <a:r>
              <a:rPr lang="ko-KR" altLang="en-US" sz="2400" dirty="0" smtClean="0">
                <a:solidFill>
                  <a:srgbClr val="006600"/>
                </a:solidFill>
                <a:latin typeface="맑은 고딕" pitchFamily="50" charset="-127"/>
                <a:ea typeface="맑은 고딕" pitchFamily="50" charset="-127"/>
              </a:rPr>
              <a:t>현장의</a:t>
            </a:r>
            <a:r>
              <a:rPr lang="en-US" altLang="ko-KR" sz="2400" dirty="0" smtClean="0">
                <a:solidFill>
                  <a:srgbClr val="0066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solidFill>
                  <a:srgbClr val="006600"/>
                </a:solidFill>
                <a:latin typeface="맑은 고딕" pitchFamily="50" charset="-127"/>
                <a:ea typeface="맑은 고딕" pitchFamily="50" charset="-127"/>
              </a:rPr>
              <a:t>목소리</a:t>
            </a:r>
            <a:r>
              <a:rPr lang="en-US" altLang="ko-KR" sz="2400" dirty="0" smtClean="0">
                <a:solidFill>
                  <a:srgbClr val="0066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400" dirty="0" smtClean="0">
                <a:solidFill>
                  <a:srgbClr val="006600"/>
                </a:solidFill>
                <a:latin typeface="맑은 고딕" pitchFamily="50" charset="-127"/>
                <a:ea typeface="맑은 고딕" pitchFamily="50" charset="-127"/>
              </a:rPr>
              <a:t>학교 </a:t>
            </a:r>
            <a:r>
              <a:rPr lang="ko-KR" altLang="en-US" sz="2400" dirty="0" smtClean="0">
                <a:solidFill>
                  <a:srgbClr val="006600"/>
                </a:solidFill>
                <a:latin typeface="맑은 고딕" pitchFamily="50" charset="-127"/>
                <a:ea typeface="맑은 고딕" pitchFamily="50" charset="-127"/>
              </a:rPr>
              <a:t>폭력</a:t>
            </a:r>
            <a:r>
              <a:rPr lang="en-US" altLang="ko-KR" sz="2400" dirty="0" smtClean="0">
                <a:solidFill>
                  <a:srgbClr val="006600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2400" dirty="0" err="1" smtClean="0">
                <a:solidFill>
                  <a:srgbClr val="006600"/>
                </a:solidFill>
                <a:latin typeface="맑은 고딕" pitchFamily="50" charset="-127"/>
                <a:ea typeface="맑은 고딕" pitchFamily="50" charset="-127"/>
              </a:rPr>
              <a:t>왕따</a:t>
            </a:r>
            <a:r>
              <a:rPr lang="en-US" altLang="ko-KR" sz="2400" dirty="0" smtClean="0">
                <a:solidFill>
                  <a:srgbClr val="0066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br>
              <a:rPr lang="en-US" altLang="ko-KR" sz="2400" dirty="0" smtClean="0">
                <a:solidFill>
                  <a:srgbClr val="00660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2400" dirty="0" smtClean="0">
                <a:solidFill>
                  <a:srgbClr val="00660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ko-KR" altLang="en-US" sz="2400" dirty="0" smtClean="0">
                <a:solidFill>
                  <a:srgbClr val="00660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2400" dirty="0" smtClean="0">
                <a:solidFill>
                  <a:srgbClr val="006600"/>
                </a:solidFill>
                <a:latin typeface="맑은 고딕" pitchFamily="50" charset="-127"/>
                <a:ea typeface="맑은 고딕" pitchFamily="50" charset="-127"/>
              </a:rPr>
              <a:t>                                     </a:t>
            </a:r>
            <a:r>
              <a:rPr lang="ko-KR" altLang="en-US" sz="2000" b="0" dirty="0" smtClean="0">
                <a:solidFill>
                  <a:srgbClr val="006600"/>
                </a:solidFill>
                <a:latin typeface="맑은 고딕" pitchFamily="50" charset="-127"/>
                <a:ea typeface="맑은 고딕" pitchFamily="50" charset="-127"/>
              </a:rPr>
              <a:t>최연경 교사</a:t>
            </a:r>
            <a:r>
              <a:rPr lang="en-US" altLang="ko-KR" sz="2000" b="0" dirty="0" smtClean="0">
                <a:solidFill>
                  <a:srgbClr val="0066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0" dirty="0" err="1" smtClean="0">
                <a:solidFill>
                  <a:srgbClr val="006600"/>
                </a:solidFill>
                <a:latin typeface="맑은 고딕" pitchFamily="50" charset="-127"/>
                <a:ea typeface="맑은 고딕" pitchFamily="50" charset="-127"/>
              </a:rPr>
              <a:t>구암중학교</a:t>
            </a:r>
            <a:r>
              <a:rPr lang="en-US" altLang="ko-KR" sz="2000" b="0" dirty="0" smtClean="0">
                <a:solidFill>
                  <a:srgbClr val="006600"/>
                </a:solidFill>
                <a:latin typeface="맑은 고딕" pitchFamily="50" charset="-127"/>
                <a:ea typeface="맑은 고딕" pitchFamily="50" charset="-127"/>
              </a:rPr>
              <a:t>)-20131111</a:t>
            </a:r>
            <a:r>
              <a:rPr lang="ko-KR" altLang="en-US" sz="2000" b="0" dirty="0" smtClean="0">
                <a:solidFill>
                  <a:srgbClr val="00660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ko-KR" altLang="en-US" sz="2000" b="0" dirty="0" smtClean="0">
                <a:solidFill>
                  <a:srgbClr val="00660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4400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새굴림" pitchFamily="18" charset="-127"/>
                <a:ea typeface="새굴림" pitchFamily="18" charset="-127"/>
              </a:rPr>
              <a:t/>
            </a:r>
            <a:br>
              <a:rPr lang="en-US" altLang="ko-KR" sz="4400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새굴림" pitchFamily="18" charset="-127"/>
                <a:ea typeface="새굴림" pitchFamily="18" charset="-127"/>
              </a:rPr>
            </a:br>
            <a:endParaRPr lang="ko-KR" altLang="en-US" sz="2400" b="0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Rix다람쥐 M" pitchFamily="18" charset="-127"/>
              <a:ea typeface="Rix다람쥐 M" pitchFamily="18" charset="-127"/>
            </a:endParaRPr>
          </a:p>
        </p:txBody>
      </p:sp>
      <p:sp>
        <p:nvSpPr>
          <p:cNvPr id="72721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539552" y="1556792"/>
            <a:ext cx="7776666" cy="4320480"/>
          </a:xfrm>
          <a:noFill/>
          <a:ln/>
        </p:spPr>
        <p:txBody>
          <a:bodyPr/>
          <a:lstStyle/>
          <a:p>
            <a:pPr algn="l"/>
            <a:endParaRPr lang="en-US" altLang="ko-KR" sz="2000" dirty="0" smtClean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20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en-US" altLang="ko-KR" sz="20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20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초등학교에서의 현상</a:t>
            </a:r>
          </a:p>
          <a:p>
            <a:pPr marL="457200" indent="-457200" algn="l">
              <a:buAutoNum type="arabicParenR"/>
            </a:pPr>
            <a:r>
              <a:rPr lang="ko-KR" altLang="en-US" sz="20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저학년인 경우 </a:t>
            </a:r>
            <a:r>
              <a:rPr lang="en-US" altLang="ko-KR" sz="20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:</a:t>
            </a:r>
            <a:r>
              <a:rPr lang="ko-KR" altLang="en-US" sz="20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algn="l"/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800" u="sng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이유 없이</a:t>
            </a:r>
            <a: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싫다 하면서 째려보거나 머리를 때리고 감</a:t>
            </a:r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endParaRPr lang="ko-KR" altLang="en-US" sz="1800" dirty="0" smtClean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말을 걸려고 다가가면 피함</a:t>
            </a:r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800" dirty="0" smtClean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조별 활동에서 같은 조가 되지 않으려고 소외시킴</a:t>
            </a:r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800" dirty="0" smtClean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선생님이 임의로 짜 준 경우 몰래 발로 차거나 필통은 감추거나 </a:t>
            </a:r>
            <a:endParaRPr lang="en-US" altLang="ko-KR" sz="1800" dirty="0" smtClean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책에 낙서를 함</a:t>
            </a:r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800" dirty="0" smtClean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조별 활동 시 제일 하기 싫은 일을 시키거나 어려운 일을 하도록</a:t>
            </a:r>
            <a:endParaRPr lang="en-US" altLang="ko-KR" sz="1800" dirty="0" smtClean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떠넘김</a:t>
            </a:r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800" dirty="0" smtClean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신주머니를 높은 곳으로 던져 꺼내지 못하게 함</a:t>
            </a:r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800" dirty="0" smtClean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037140" cy="7272808"/>
          </a:xfrm>
        </p:spPr>
        <p:txBody>
          <a:bodyPr/>
          <a:lstStyle/>
          <a:p>
            <a:pPr algn="l"/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ko-KR" altLang="en-US" sz="2000" dirty="0" smtClean="0"/>
              <a:t/>
            </a:r>
            <a:br>
              <a:rPr lang="ko-KR" altLang="en-US" sz="2000" dirty="0" smtClean="0"/>
            </a:b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2) </a:t>
            </a:r>
            <a:r>
              <a:rPr lang="ko-KR" altLang="en-US" sz="20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고학년인 경우 </a:t>
            </a:r>
            <a:r>
              <a:rPr lang="en-US" altLang="ko-KR" sz="20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:</a:t>
            </a:r>
            <a:r>
              <a:rPr lang="en-US" altLang="ko-KR" sz="18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8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안 지워지는 펜으로 책상에 낙서를 함</a:t>
            </a:r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교과서에 심한 욕을 써놓음</a:t>
            </a:r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주로 교실에서 집단으로 놀림</a:t>
            </a:r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울어도 놀림</a:t>
            </a:r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).</a:t>
            </a:r>
            <a: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800" u="sng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초등학교 </a:t>
            </a:r>
            <a:r>
              <a:rPr lang="en-US" altLang="ko-KR" sz="1800" u="sng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5~6</a:t>
            </a:r>
            <a:r>
              <a:rPr lang="ko-KR" altLang="en-US" sz="1800" u="sng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학년 때 서열경쟁</a:t>
            </a:r>
            <a:r>
              <a:rPr lang="en-US" altLang="ko-KR" sz="1800" u="sng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800" u="sng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힘겨루기</a:t>
            </a:r>
            <a:r>
              <a:rPr lang="en-US" altLang="ko-KR" sz="1800" u="sng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800" u="sng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이 가장 심함</a:t>
            </a:r>
            <a:r>
              <a:rPr lang="en-US" altLang="ko-KR" sz="1800" u="sng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.. </a:t>
            </a:r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여러 가지 </a:t>
            </a:r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800" dirty="0" err="1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로</a:t>
            </a:r>
            <a: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튀는 아이 들이</a:t>
            </a:r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..)</a:t>
            </a:r>
            <a: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서열경쟁에서 이기면 일진에 합류가 되고</a:t>
            </a:r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지면 </a:t>
            </a:r>
            <a:r>
              <a:rPr lang="ko-KR" altLang="en-US" sz="1800" dirty="0" err="1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빵셔틀</a:t>
            </a:r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심부름꾼</a:t>
            </a:r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돈</a:t>
            </a:r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을 걷어오거나 물건을 뺏어오거나</a:t>
            </a:r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이 됨</a:t>
            </a:r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800" dirty="0" err="1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왕따</a:t>
            </a:r>
            <a: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당하는 아이들을 </a:t>
            </a:r>
            <a:r>
              <a:rPr lang="ko-KR" altLang="en-US" sz="1800" dirty="0" err="1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터랫</a:t>
            </a:r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800" dirty="0" err="1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왕따가</a:t>
            </a:r>
            <a: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복도를 지날 때 노는 애들이 양쪽</a:t>
            </a:r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에 쭉 서 있다가 지나가면 마구 때린다</a:t>
            </a:r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800" dirty="0" err="1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인정사정없이</a:t>
            </a:r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.. </a:t>
            </a:r>
            <a: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심하면 뇌사</a:t>
            </a:r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..)</a:t>
            </a:r>
            <a:b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하거나 상습적으로 돈을 상납하도록 요 구함</a:t>
            </a:r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. (</a:t>
            </a:r>
            <a: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최근 </a:t>
            </a:r>
            <a:r>
              <a:rPr lang="ko-KR" altLang="en-US" sz="1800" dirty="0" err="1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터랫은</a:t>
            </a:r>
            <a: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사회적</a:t>
            </a:r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이슈가 되어 많이 사라졌음</a:t>
            </a:r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가끔 파벌싸움을 벌이기도 함</a:t>
            </a:r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( </a:t>
            </a:r>
            <a: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이미 서로들 친구이기 때문에 </a:t>
            </a:r>
            <a:r>
              <a:rPr lang="ko-KR" altLang="en-US" sz="1800" dirty="0" err="1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싸움으</a:t>
            </a:r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로 서열만 정함</a:t>
            </a:r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).</a:t>
            </a:r>
            <a:b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800" u="sng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중학생들은 아직 청소년이라 법 테두리 안에서 용서되고 용납되는 것이 있어서 그 점을 노린다</a:t>
            </a:r>
            <a:r>
              <a:rPr lang="en-US" altLang="ko-KR" sz="1800" u="sng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. (</a:t>
            </a:r>
            <a:r>
              <a:rPr lang="ko-KR" altLang="en-US" sz="1800" u="sng" dirty="0" err="1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고딩들이</a:t>
            </a:r>
            <a:r>
              <a:rPr lang="en-US" altLang="ko-KR" sz="1800" u="sng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..)</a:t>
            </a:r>
            <a: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800" u="sng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800" u="sng" dirty="0" err="1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왕따를</a:t>
            </a:r>
            <a:r>
              <a:rPr lang="ko-KR" altLang="en-US" sz="1800" u="sng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당하지 않으려고</a:t>
            </a:r>
            <a:r>
              <a:rPr lang="en-US" altLang="ko-KR" sz="1800" u="sng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u="sng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서열경쟁에서 밀리지 않으려고</a:t>
            </a:r>
            <a:r>
              <a:rPr lang="en-US" altLang="ko-KR" sz="1800" u="sng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800" u="sng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선배들에게 잘 보 </a:t>
            </a:r>
            <a:r>
              <a:rPr lang="en-US" altLang="ko-KR" sz="1800" u="sng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800" u="sng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800" u="sng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800" u="sng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이려고</a:t>
            </a:r>
            <a:r>
              <a:rPr lang="en-US" altLang="ko-KR" sz="1800" u="sng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1800" u="sng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열심히 상납한다</a:t>
            </a:r>
            <a:r>
              <a:rPr lang="en-US" altLang="ko-KR" sz="1800" u="sng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800" u="sng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물건을 뺏고 돈을 빼고</a:t>
            </a:r>
            <a:r>
              <a:rPr lang="en-US" altLang="ko-KR" sz="1800" u="sng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..</a:t>
            </a:r>
            <a: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800" dirty="0" smtClean="0"/>
              <a:t/>
            </a:r>
            <a:br>
              <a:rPr lang="en-US" altLang="ko-KR" sz="1800" dirty="0" smtClean="0"/>
            </a:br>
            <a:r>
              <a:rPr lang="en-US" altLang="ko-KR" sz="1800" dirty="0" smtClean="0"/>
              <a:t/>
            </a:r>
            <a:br>
              <a:rPr lang="en-US" altLang="ko-KR" sz="1800" dirty="0" smtClean="0"/>
            </a:br>
            <a:r>
              <a:rPr lang="en-US" altLang="ko-KR" sz="1800" dirty="0" smtClean="0"/>
              <a:t/>
            </a:r>
            <a:br>
              <a:rPr lang="en-US" altLang="ko-KR" sz="1800" dirty="0" smtClean="0"/>
            </a:br>
            <a:r>
              <a:rPr lang="en-US" altLang="ko-KR" sz="1800" dirty="0" smtClean="0"/>
              <a:t/>
            </a:r>
            <a:br>
              <a:rPr lang="en-US" altLang="ko-KR" sz="1800" dirty="0" smtClean="0"/>
            </a:b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endParaRPr lang="ko-KR" alt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539553" y="596900"/>
            <a:ext cx="8109148" cy="3912220"/>
          </a:xfrm>
        </p:spPr>
        <p:txBody>
          <a:bodyPr/>
          <a:lstStyle/>
          <a:p>
            <a:pPr algn="l"/>
            <a:r>
              <a:rPr lang="ko-KR" altLang="en-US" sz="2000" dirty="0" smtClean="0"/>
              <a:t/>
            </a:r>
            <a:br>
              <a:rPr lang="ko-KR" altLang="en-US" sz="2000" dirty="0" smtClean="0"/>
            </a:br>
            <a:r>
              <a:rPr lang="ko-KR" altLang="en-US" sz="2000" dirty="0" smtClean="0"/>
              <a:t/>
            </a:r>
            <a:br>
              <a:rPr lang="ko-KR" altLang="en-US" sz="2000" dirty="0" smtClean="0"/>
            </a:b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ko-KR" altLang="en-US" sz="2000" dirty="0" smtClean="0"/>
              <a:t/>
            </a:r>
            <a:br>
              <a:rPr lang="ko-KR" altLang="en-US" sz="2000" dirty="0" smtClean="0"/>
            </a:b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endParaRPr lang="ko-KR" altLang="en-US" sz="2000" dirty="0"/>
          </a:p>
        </p:txBody>
      </p:sp>
      <p:sp>
        <p:nvSpPr>
          <p:cNvPr id="5" name="직사각형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 smtClean="0"/>
              <a:t/>
            </a:r>
            <a:br>
              <a:rPr lang="ko-KR" altLang="en-US" dirty="0" smtClean="0"/>
            </a:b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467544" y="335846"/>
            <a:ext cx="799288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ko-KR" sz="20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20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중학교에서의 현상</a:t>
            </a:r>
            <a:endParaRPr lang="ko-KR" altLang="en-US" sz="2000" dirty="0" smtClean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457200" indent="-457200" algn="l">
              <a:buAutoNum type="arabicParenR"/>
            </a:pPr>
            <a:r>
              <a:rPr lang="ko-KR" altLang="en-US" sz="20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남학생의 경우 </a:t>
            </a:r>
            <a:r>
              <a:rPr lang="en-US" altLang="ko-KR" sz="20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:</a:t>
            </a:r>
          </a:p>
          <a:p>
            <a:pPr marL="457200" indent="-457200" algn="l"/>
            <a:endParaRPr lang="ko-KR" altLang="en-US" sz="2000" dirty="0" smtClean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-1</a:t>
            </a:r>
            <a:r>
              <a:rPr lang="ko-KR" altLang="en-US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학년 때</a:t>
            </a:r>
            <a:r>
              <a:rPr lang="en-US" altLang="ko-KR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여러 초등학교에서 왔으니 새로운 파벌 경쟁이 시작된다</a:t>
            </a:r>
            <a:r>
              <a:rPr lang="en-US" altLang="ko-KR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b="1" dirty="0" smtClean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-1</a:t>
            </a:r>
            <a:r>
              <a:rPr lang="ko-KR" altLang="en-US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학년 때</a:t>
            </a:r>
            <a:r>
              <a:rPr lang="en-US" altLang="ko-KR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b="1" u="sng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파벌 간의 이동이 심하다</a:t>
            </a:r>
            <a:r>
              <a:rPr lang="en-US" altLang="ko-KR" b="1" u="sng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b="1" dirty="0" smtClean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싸움을 해 본 후</a:t>
            </a:r>
            <a:r>
              <a:rPr lang="en-US" altLang="ko-KR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힘이 있으면 조직에 껴주거나 조직에 들어가거나 한다</a:t>
            </a:r>
            <a:r>
              <a:rPr lang="en-US" altLang="ko-KR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endParaRPr lang="ko-KR" altLang="en-US" b="1" dirty="0" smtClean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가오</a:t>
            </a:r>
            <a:r>
              <a:rPr lang="en-US" altLang="ko-KR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폼</a:t>
            </a:r>
            <a:r>
              <a:rPr lang="en-US" altLang="ko-KR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만 잡고 힘이 없으면 왕따</a:t>
            </a:r>
            <a:r>
              <a:rPr lang="en-US" altLang="ko-KR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.. </a:t>
            </a:r>
            <a:r>
              <a:rPr lang="ko-KR" altLang="en-US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바로 </a:t>
            </a:r>
            <a:r>
              <a:rPr lang="ko-KR" altLang="en-US" b="1" dirty="0" err="1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빵셔틀로</a:t>
            </a:r>
            <a:r>
              <a:rPr lang="ko-KR" altLang="en-US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전락</a:t>
            </a:r>
            <a:r>
              <a:rPr lang="en-US" altLang="ko-KR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b="1" dirty="0" smtClean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일반 아이들은 가오 잡는 아이를 노는 아이로 아니까 무서워서 달라는 대로 돈을 상납하고 </a:t>
            </a:r>
            <a:r>
              <a:rPr lang="ko-KR" altLang="en-US" b="1" dirty="0" err="1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빵셔틀은</a:t>
            </a:r>
            <a:r>
              <a:rPr lang="ko-KR" altLang="en-US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조직의 위로 상납하고</a:t>
            </a:r>
            <a:r>
              <a:rPr lang="en-US" altLang="ko-KR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그 위는 고등학교 선배한테 주고</a:t>
            </a:r>
            <a:r>
              <a:rPr lang="en-US" altLang="ko-KR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그 선배는 조직폭력배들한테 주고</a:t>
            </a:r>
            <a:r>
              <a:rPr lang="en-US" altLang="ko-KR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... </a:t>
            </a:r>
            <a:r>
              <a:rPr lang="ko-KR" altLang="en-US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계속 반복</a:t>
            </a:r>
            <a:r>
              <a:rPr lang="en-US" altLang="ko-KR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...</a:t>
            </a:r>
            <a:endParaRPr lang="ko-KR" altLang="en-US" b="1" dirty="0" smtClean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이런 현상은 </a:t>
            </a:r>
            <a:r>
              <a:rPr lang="ko-KR" altLang="en-US" b="1" u="sng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중학교 때가 가장 심하다</a:t>
            </a:r>
            <a:r>
              <a:rPr lang="en-US" altLang="ko-KR" b="1" u="sng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b="1" u="sng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일단 개념이 없고 심각함이 없어서</a:t>
            </a:r>
            <a:r>
              <a:rPr lang="en-US" altLang="ko-KR" b="1" u="sng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... </a:t>
            </a:r>
            <a:endParaRPr lang="ko-KR" altLang="en-US" b="1" dirty="0" smtClean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b="1" u="sng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중학생들은 아직 청소년이라 법 테두리 안에서 용서되고 용납되는 것이 있어서 그 점을 노린다</a:t>
            </a:r>
            <a:r>
              <a:rPr lang="en-US" altLang="ko-KR" b="1" u="sng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. (</a:t>
            </a:r>
            <a:r>
              <a:rPr lang="ko-KR" altLang="en-US" b="1" u="sng" dirty="0" err="1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고딩들이</a:t>
            </a:r>
            <a:r>
              <a:rPr lang="en-US" altLang="ko-KR" b="1" u="sng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..)</a:t>
            </a:r>
            <a:endParaRPr lang="ko-KR" altLang="en-US" b="1" dirty="0" smtClean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b="1" u="sng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b="1" u="sng" dirty="0" err="1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왕따를</a:t>
            </a:r>
            <a:r>
              <a:rPr lang="ko-KR" altLang="en-US" b="1" u="sng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당하지 않으려고</a:t>
            </a:r>
            <a:r>
              <a:rPr lang="en-US" altLang="ko-KR" b="1" u="sng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u="sng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서열경쟁에서 밀리지 않으려고</a:t>
            </a:r>
            <a:r>
              <a:rPr lang="en-US" altLang="ko-KR" b="1" u="sng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1" u="sng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선배들에게 잘 보이려고</a:t>
            </a:r>
            <a:r>
              <a:rPr lang="en-US" altLang="ko-KR" b="1" u="sng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b="1" u="sng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열심히 상납한다</a:t>
            </a:r>
            <a:r>
              <a:rPr lang="en-US" altLang="ko-KR" b="1" u="sng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b="1" u="sng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물건을 뺏고 돈을 빼고</a:t>
            </a:r>
            <a:r>
              <a:rPr lang="en-US" altLang="ko-KR" b="1" u="sng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..</a:t>
            </a:r>
            <a:endParaRPr lang="ko-KR" altLang="en-US" b="1" dirty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850" y="692150"/>
            <a:ext cx="8280598" cy="5761186"/>
          </a:xfrm>
        </p:spPr>
        <p:txBody>
          <a:bodyPr/>
          <a:lstStyle/>
          <a:p>
            <a:r>
              <a:rPr lang="en-US" altLang="ko-KR" sz="4400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새굴림" pitchFamily="18" charset="-127"/>
                <a:ea typeface="새굴림" pitchFamily="18" charset="-127"/>
              </a:rPr>
              <a:t/>
            </a:r>
            <a:br>
              <a:rPr lang="en-US" altLang="ko-KR" sz="4400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새굴림" pitchFamily="18" charset="-127"/>
                <a:ea typeface="새굴림" pitchFamily="18" charset="-127"/>
              </a:rPr>
            </a:br>
            <a:r>
              <a:rPr lang="en-US" altLang="ko-KR" sz="4400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새굴림" pitchFamily="18" charset="-127"/>
                <a:ea typeface="새굴림" pitchFamily="18" charset="-127"/>
              </a:rPr>
              <a:t/>
            </a:r>
            <a:br>
              <a:rPr lang="en-US" altLang="ko-KR" sz="4400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새굴림" pitchFamily="18" charset="-127"/>
                <a:ea typeface="새굴림" pitchFamily="18" charset="-127"/>
              </a:rPr>
            </a:br>
            <a:r>
              <a:rPr lang="en-US" altLang="ko-KR" sz="4400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새굴림" pitchFamily="18" charset="-127"/>
                <a:ea typeface="새굴림" pitchFamily="18" charset="-127"/>
              </a:rPr>
              <a:t/>
            </a:r>
            <a:br>
              <a:rPr lang="en-US" altLang="ko-KR" sz="4400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새굴림" pitchFamily="18" charset="-127"/>
                <a:ea typeface="새굴림" pitchFamily="18" charset="-127"/>
              </a:rPr>
            </a:br>
            <a:r>
              <a:rPr lang="en-US" altLang="ko-KR" sz="4400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새굴림" pitchFamily="18" charset="-127"/>
                <a:ea typeface="새굴림" pitchFamily="18" charset="-127"/>
              </a:rPr>
              <a:t/>
            </a:r>
            <a:br>
              <a:rPr lang="en-US" altLang="ko-KR" sz="4400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새굴림" pitchFamily="18" charset="-127"/>
                <a:ea typeface="새굴림" pitchFamily="18" charset="-127"/>
              </a:rPr>
            </a:br>
            <a:endParaRPr lang="ko-KR" altLang="en-US" sz="2400" b="0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Rix다람쥐 M" pitchFamily="18" charset="-127"/>
              <a:ea typeface="Rix다람쥐 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11560" y="1268760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ko-KR" sz="20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2) </a:t>
            </a:r>
            <a:r>
              <a:rPr lang="ko-KR" altLang="en-US" sz="20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여학생의 경우 </a:t>
            </a:r>
            <a:r>
              <a:rPr lang="en-US" altLang="ko-KR" sz="20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:</a:t>
            </a:r>
            <a:endParaRPr lang="ko-KR" altLang="en-US" sz="2000" b="1" dirty="0" smtClean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16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노는 언니와 친할 경우 돈을 가져가거나 옷을 가져가거나 신발을 가져간 후 안 돌려준다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어머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~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몰랐어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..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잃어버렸는데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...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돈 언제 가져갔어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?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내가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?).</a:t>
            </a:r>
            <a:endParaRPr lang="ko-KR" altLang="en-US" b="1" dirty="0" smtClean="0"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힘이 약해서 때려도 티가 별로 </a:t>
            </a:r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안난다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주로 뺨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..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침을 </a:t>
            </a:r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밷는다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b="1" dirty="0" smtClean="0"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b="1" u="sng" dirty="0" smtClean="0">
                <a:latin typeface="맑은 고딕" pitchFamily="50" charset="-127"/>
                <a:ea typeface="맑은 고딕" pitchFamily="50" charset="-127"/>
              </a:rPr>
              <a:t>심한 욕설을 하거나 수치심을 느끼게 소문을 퍼트리거나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... (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걸레다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...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누구랑 </a:t>
            </a:r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잤다더라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그것도 못생긴 </a:t>
            </a:r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왕따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남학생과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..)</a:t>
            </a:r>
            <a:endParaRPr lang="ko-KR" altLang="en-US" b="1" dirty="0" smtClean="0"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카톡으로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낭설을 퍼트린다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b="1" dirty="0" smtClean="0"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왕따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여학생이 혼자 옷 갈아입을 때 남학생이 들어가 알몸을 보게 한다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몰래 문 열어 놓고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...(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걸렸을 때 몰랐다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문이 열려 있더라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...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증거가 없으니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..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마음에 수치심의 상처만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..) </a:t>
            </a:r>
            <a:endParaRPr lang="ko-KR" altLang="en-US" b="1" dirty="0" smtClean="0"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여자애들은 함께 하지 못하고 끼지 못하는 것 때문에 심리적인 작은 것 하나에도 마음에 쉽게 상처를 입는다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b="1" dirty="0" smtClean="0"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주로 눈치가 없어서 </a:t>
            </a:r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왕따를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당한다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너와 나의 비밀인데 눈치 없이 말하면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...)</a:t>
            </a:r>
            <a:endParaRPr lang="ko-KR" altLang="en-US" b="1" dirty="0" smtClean="0"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패션 센스 없어서 </a:t>
            </a:r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왕따를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당한다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(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너무 튀거나 너무 최악이거나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..).</a:t>
            </a:r>
            <a:endParaRPr lang="ko-KR" altLang="en-US" b="1" dirty="0" smtClean="0"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나이라서 예쁜 것을 하면 급 관심을 얻는다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비싼 것은 금물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..).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21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683568" y="980728"/>
            <a:ext cx="7776666" cy="4824536"/>
          </a:xfrm>
          <a:noFill/>
          <a:ln/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ko-KR" altLang="en-US" sz="20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* 아이들은 선생님에게 말해도 소용이 없다고 생각한다</a:t>
            </a:r>
            <a:r>
              <a:rPr lang="en-US" altLang="ko-KR" sz="20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2000" dirty="0" smtClean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학교폭력 조사서를 돌렸을 때 학생이 걷는 경우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비밀이 보장되지 않아서 위험했던 경우가 많다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..</a:t>
            </a:r>
            <a:endParaRPr lang="ko-KR" altLang="en-US" sz="1800" dirty="0" smtClean="0"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쪽지에 쓰고 접은 후 선생님이 직접 걷는다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...</a:t>
            </a:r>
            <a:endParaRPr lang="ko-KR" altLang="en-US" sz="1800" dirty="0" smtClean="0"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눈 감고 괴롭힘 당한 자 손 들어봐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...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하면 </a:t>
            </a:r>
            <a:r>
              <a:rPr lang="ko-KR" altLang="en-US" sz="1800" dirty="0" err="1" smtClean="0">
                <a:latin typeface="맑은 고딕" pitchFamily="50" charset="-127"/>
                <a:ea typeface="맑은 고딕" pitchFamily="50" charset="-127"/>
              </a:rPr>
              <a:t>안된다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...</a:t>
            </a:r>
            <a:endParaRPr lang="ko-KR" altLang="en-US" sz="1800" dirty="0" smtClean="0"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보복이 무서워서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.....</a:t>
            </a:r>
            <a:endParaRPr lang="ko-KR" altLang="en-US" sz="1800" dirty="0" smtClean="0"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역효과가 더 심하게 생긴다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... </a:t>
            </a:r>
            <a:endParaRPr lang="ko-KR" altLang="en-US" sz="1800" dirty="0" smtClean="0"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비밀 유지가 가장 필요하다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.. </a:t>
            </a:r>
            <a:endParaRPr lang="ko-KR" altLang="en-US" sz="1800" dirty="0" smtClean="0"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비밀보장이 가능한 믿을만한 학생을 심어둔다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...</a:t>
            </a:r>
            <a:endParaRPr lang="ko-KR" altLang="en-US" sz="1800" dirty="0" smtClean="0"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문제가 발생했을 시 빨리 연락을 받고 </a:t>
            </a:r>
            <a:r>
              <a:rPr lang="ko-KR" altLang="en-US" sz="1800" dirty="0" err="1" smtClean="0">
                <a:latin typeface="맑은 고딕" pitchFamily="50" charset="-127"/>
                <a:ea typeface="맑은 고딕" pitchFamily="50" charset="-127"/>
              </a:rPr>
              <a:t>신고자와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피해자 모두를 보호하기 위해 피해자를 모르는 척 부른다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(##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아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선생님이 빨리 오래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..).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아이들과 떨어뜨리는 게 필요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.. </a:t>
            </a:r>
            <a:endParaRPr lang="ko-KR" altLang="en-US" sz="1800" dirty="0" smtClean="0"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좋은 친구를 만들어주는 것이 제일 좋은 방법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..</a:t>
            </a:r>
            <a:endParaRPr lang="ko-KR" altLang="en-US" sz="18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90000"/>
              </a:lnSpc>
            </a:pPr>
            <a:endParaRPr lang="en-US" altLang="ko-KR" sz="18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21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539750" y="404664"/>
            <a:ext cx="7776666" cy="6048672"/>
          </a:xfrm>
          <a:noFill/>
          <a:ln/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altLang="ko-KR" sz="20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0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고등학교에서의 현상</a:t>
            </a:r>
          </a:p>
          <a:p>
            <a:pPr algn="l"/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고등학생들은 몸을 사린다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. </a:t>
            </a:r>
            <a:endParaRPr lang="ko-KR" altLang="en-US" sz="1800" dirty="0" smtClean="0"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고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부터는 성인이므로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청소년 보호법에서 벗어났으므로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걸리면 경찰서 행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..</a:t>
            </a:r>
            <a:endParaRPr lang="ko-KR" altLang="en-US" sz="1800" dirty="0" smtClean="0"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상납을 받은 돈이나 물건은 조직폭력배로 들어간다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그들이 용돈을 주면서 키운다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그러다가 학생에게 문제가 생기면 꼬리를 자르듯 끊어버린다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그리고는 모른 척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..)</a:t>
            </a:r>
            <a:endParaRPr lang="ko-KR" altLang="en-US" sz="1800" dirty="0" smtClean="0"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고등학교 때는 </a:t>
            </a:r>
            <a:r>
              <a:rPr lang="ko-KR" altLang="en-US" sz="1800" u="sng" dirty="0" smtClean="0">
                <a:latin typeface="맑은 고딕" pitchFamily="50" charset="-127"/>
                <a:ea typeface="맑은 고딕" pitchFamily="50" charset="-127"/>
              </a:rPr>
              <a:t>여학생들에게 큰 문제가 많이 발생</a:t>
            </a:r>
            <a:r>
              <a:rPr lang="en-US" altLang="ko-KR" sz="1800" u="sng" dirty="0" smtClean="0">
                <a:latin typeface="맑은 고딕" pitchFamily="50" charset="-127"/>
                <a:ea typeface="맑은 고딕" pitchFamily="50" charset="-127"/>
              </a:rPr>
              <a:t>..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algn="l"/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아는 선배와 놀다가 돈이 떨어졌을 때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선배들이 귀에 </a:t>
            </a:r>
            <a:r>
              <a:rPr lang="ko-KR" altLang="en-US" sz="1800" dirty="0" err="1" smtClean="0">
                <a:latin typeface="맑은 고딕" pitchFamily="50" charset="-127"/>
                <a:ea typeface="맑은 고딕" pitchFamily="50" charset="-127"/>
              </a:rPr>
              <a:t>소근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800" dirty="0" err="1" smtClean="0">
                <a:latin typeface="맑은 고딕" pitchFamily="50" charset="-127"/>
                <a:ea typeface="맑은 고딕" pitchFamily="50" charset="-127"/>
              </a:rPr>
              <a:t>거린다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. “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돈 버는 방법을 알려 줄까” </a:t>
            </a:r>
          </a:p>
          <a:p>
            <a:pPr algn="l"/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선배가 호프집에 데리고 가거나 아는 사람을 소개시켜 준다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800" dirty="0" smtClean="0"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호프집이나 클럽에 가서 성인처럼 화장을 하고 행동을 한다 해도 조직폭력배 또는 웨이터 들에게는 고등학생으로 보인다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800" dirty="0" smtClean="0"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고등학생을 원하는 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40~50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대 짐승들이 있기에 웨이터들이 </a:t>
            </a:r>
            <a:r>
              <a:rPr lang="ko-KR" altLang="en-US" sz="1800" dirty="0" err="1" smtClean="0">
                <a:latin typeface="맑은 고딕" pitchFamily="50" charset="-127"/>
                <a:ea typeface="맑은 고딕" pitchFamily="50" charset="-127"/>
              </a:rPr>
              <a:t>부킹을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해주면서 돈 많은 남자를 소개해 준다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800" dirty="0" smtClean="0"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800" u="sng" dirty="0" smtClean="0">
                <a:latin typeface="맑은 고딕" pitchFamily="50" charset="-127"/>
                <a:ea typeface="맑은 고딕" pitchFamily="50" charset="-127"/>
              </a:rPr>
              <a:t>돈이 문제</a:t>
            </a:r>
            <a:r>
              <a:rPr lang="en-US" altLang="ko-KR" sz="1800" u="sng" dirty="0" smtClean="0">
                <a:latin typeface="맑은 고딕" pitchFamily="50" charset="-127"/>
                <a:ea typeface="맑은 고딕" pitchFamily="50" charset="-127"/>
              </a:rPr>
              <a:t>.......</a:t>
            </a:r>
            <a:r>
              <a:rPr lang="ko-KR" altLang="en-US" sz="1800" u="sng" dirty="0" err="1" smtClean="0">
                <a:latin typeface="맑은 고딕" pitchFamily="50" charset="-127"/>
                <a:ea typeface="맑은 고딕" pitchFamily="50" charset="-127"/>
              </a:rPr>
              <a:t>성매매</a:t>
            </a:r>
            <a:r>
              <a:rPr lang="en-US" altLang="ko-KR" sz="1800" u="sng" dirty="0" smtClean="0">
                <a:latin typeface="맑은 고딕" pitchFamily="50" charset="-127"/>
                <a:ea typeface="맑은 고딕" pitchFamily="50" charset="-127"/>
              </a:rPr>
              <a:t>....</a:t>
            </a:r>
            <a:endParaRPr lang="ko-KR" altLang="en-US" sz="1800" dirty="0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90000"/>
              </a:lnSpc>
            </a:pPr>
            <a:r>
              <a:rPr lang="ko-KR" altLang="en-US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8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467545" y="332656"/>
            <a:ext cx="8181156" cy="5688632"/>
          </a:xfrm>
        </p:spPr>
        <p:txBody>
          <a:bodyPr/>
          <a:lstStyle/>
          <a:p>
            <a:pPr algn="l"/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ko-KR" altLang="en-US" sz="20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* 전반적인 제 생각 </a:t>
            </a:r>
            <a:r>
              <a:rPr lang="en-US" altLang="ko-KR" sz="20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0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최연경 교사</a:t>
            </a:r>
            <a:r>
              <a:rPr lang="en-US" altLang="ko-KR" sz="20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20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20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ko-KR" altLang="en-US" sz="20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자기 생각이 분명한 아이들은 처음부터 거절하거나 자기 스타일로 산다</a:t>
            </a:r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버티는 힘이 필요</a:t>
            </a:r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..</a:t>
            </a:r>
            <a: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믿을 만한 친구 한 명이 있어야 버틸 힘이 생긴다</a:t>
            </a:r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선생님이 해 줄 수 있는 가장 좋은 도움은 그 버틸 수 있는 힘이 생기도록 옆에서 응원해 주고 배신하지 않는 친구를 만들어 주는 것</a:t>
            </a:r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..</a:t>
            </a:r>
            <a: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또</a:t>
            </a:r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피해가 덜 가도록 자주 봐주고 도와주는 것 정도</a:t>
            </a:r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..</a:t>
            </a:r>
            <a: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800" dirty="0" err="1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왕따가</a:t>
            </a:r>
            <a: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심할 경우 버틸 수 있는 힘이 없는 경우 지역을 달리해서 이사 간다</a:t>
            </a:r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소문은 금방 퍼져서 다른 학교로 전학을 가더라도 </a:t>
            </a:r>
            <a:r>
              <a:rPr lang="ko-KR" altLang="en-US" sz="1800" dirty="0" err="1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왕따의</a:t>
            </a:r>
            <a: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꼬리표는 함께 달려간다</a:t>
            </a:r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** 곁다리 </a:t>
            </a:r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1....</a:t>
            </a:r>
            <a: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학원 폭력은 학교폭력보다 해결하기가 더 어렵다</a:t>
            </a:r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학원 원장이나 선생들이 학생들을 돈으로 보기 때문에 알면서도 모른 척 하는 경우가 많다</a:t>
            </a:r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그러다가 피해학생이 학원을 그만 두려고 할 때 그때서야 원장이나 선생이 개입</a:t>
            </a:r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.. </a:t>
            </a:r>
            <a: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결국 학교 밖이라서 경찰서로</a:t>
            </a:r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....</a:t>
            </a:r>
            <a: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아이들은 선생님에게 말해 봤자 소용없다고 생각한다</a:t>
            </a:r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보복이 두려워서</a:t>
            </a:r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..</a:t>
            </a:r>
            <a: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** 곁다리</a:t>
            </a:r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2..</a:t>
            </a:r>
            <a: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사람이 많은 곳에서는 짧은 치마를 </a:t>
            </a:r>
            <a:r>
              <a:rPr lang="ko-KR" altLang="en-US" sz="1800" dirty="0" err="1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입지마라</a:t>
            </a:r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여고생들</a:t>
            </a:r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..) </a:t>
            </a:r>
            <a: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특히</a:t>
            </a:r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지하철은 팔랑거리는 치마 때문에 감시카메라가 성 추행범을 잘 </a:t>
            </a:r>
            <a:r>
              <a:rPr lang="ko-KR" altLang="en-US" sz="1800" dirty="0" err="1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못잡는다</a:t>
            </a:r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..</a:t>
            </a:r>
            <a: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치마인지 손인지</a:t>
            </a:r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...</a:t>
            </a:r>
            <a: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가방 속에 바지를 넣고 다니다가 사람이 많은 곳으로 갈 때 갈아입어라</a:t>
            </a:r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..</a:t>
            </a:r>
            <a: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바지로</a:t>
            </a:r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...</a:t>
            </a:r>
            <a: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ko-KR" altLang="en-US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</a:br>
            <a:endParaRPr lang="ko-KR" altLang="en-US" sz="1800" dirty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그림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43887" cy="1314450"/>
          </a:xfrm>
        </p:spPr>
        <p:txBody>
          <a:bodyPr/>
          <a:lstStyle/>
          <a:p>
            <a:r>
              <a:rPr lang="ko-KR" altLang="en-US" sz="5400" dirty="0" smtClean="0">
                <a:latin typeface="Rix다람쥐 M" pitchFamily="18" charset="-127"/>
                <a:ea typeface="Rix다람쥐 M" pitchFamily="18" charset="-127"/>
              </a:rPr>
              <a:t>학교 폭력</a:t>
            </a:r>
            <a:r>
              <a:rPr lang="en-US" altLang="ko-KR" sz="5400" dirty="0" smtClean="0">
                <a:latin typeface="Rix다람쥐 M" pitchFamily="18" charset="-127"/>
                <a:ea typeface="Rix다람쥐 M" pitchFamily="18" charset="-127"/>
              </a:rPr>
              <a:t>(</a:t>
            </a:r>
            <a:r>
              <a:rPr lang="ko-KR" altLang="en-US" sz="5400" dirty="0" err="1" smtClean="0">
                <a:latin typeface="Rix다람쥐 M" pitchFamily="18" charset="-127"/>
                <a:ea typeface="Rix다람쥐 M" pitchFamily="18" charset="-127"/>
              </a:rPr>
              <a:t>왕따</a:t>
            </a:r>
            <a:r>
              <a:rPr lang="en-US" altLang="ko-KR" sz="5400" dirty="0" smtClean="0">
                <a:latin typeface="Rix다람쥐 M" pitchFamily="18" charset="-127"/>
                <a:ea typeface="Rix다람쥐 M" pitchFamily="18" charset="-127"/>
              </a:rPr>
              <a:t>)</a:t>
            </a:r>
            <a:r>
              <a:rPr lang="ko-KR" altLang="en-US" sz="5400" dirty="0" smtClean="0">
                <a:latin typeface="Rix다람쥐 M" pitchFamily="18" charset="-127"/>
                <a:ea typeface="Rix다람쥐 M" pitchFamily="18" charset="-127"/>
              </a:rPr>
              <a:t>을 당하는 친구의 마음은 어떨까</a:t>
            </a:r>
            <a:r>
              <a:rPr lang="en-US" altLang="ko-KR" sz="5400" dirty="0" smtClean="0">
                <a:latin typeface="Rix다람쥐 M" pitchFamily="18" charset="-127"/>
                <a:ea typeface="Rix다람쥐 M" pitchFamily="18" charset="-127"/>
              </a:rPr>
              <a:t>?</a:t>
            </a:r>
            <a:endParaRPr lang="ko-KR" altLang="en-US" sz="5400" dirty="0">
              <a:latin typeface="Rix다람쥐 M" pitchFamily="18" charset="-127"/>
              <a:ea typeface="Rix다람쥐 M" pitchFamily="18" charset="-127"/>
            </a:endParaRPr>
          </a:p>
        </p:txBody>
      </p:sp>
      <p:pic>
        <p:nvPicPr>
          <p:cNvPr id="1026" name="Picture 2" descr="C:\Users\김은재\AppData\Local\Microsoft\Windows\Temporary Internet Files\Content.IE5\D2O18GN9\MC900416816[1].wmf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953175"/>
            <a:ext cx="3888432" cy="4306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43887" cy="940966"/>
          </a:xfrm>
        </p:spPr>
        <p:txBody>
          <a:bodyPr/>
          <a:lstStyle/>
          <a:p>
            <a:r>
              <a:rPr lang="en-US" altLang="ko-KR" sz="6000" dirty="0" smtClean="0">
                <a:solidFill>
                  <a:srgbClr val="000000"/>
                </a:solidFill>
                <a:latin typeface="Rix다람쥐 M" pitchFamily="18" charset="-127"/>
                <a:ea typeface="Rix다람쥐 M" pitchFamily="18" charset="-127"/>
              </a:rPr>
              <a:t/>
            </a:r>
            <a:br>
              <a:rPr lang="en-US" altLang="ko-KR" sz="6000" dirty="0" smtClean="0">
                <a:solidFill>
                  <a:srgbClr val="000000"/>
                </a:solidFill>
                <a:latin typeface="Rix다람쥐 M" pitchFamily="18" charset="-127"/>
                <a:ea typeface="Rix다람쥐 M" pitchFamily="18" charset="-127"/>
              </a:rPr>
            </a:br>
            <a:r>
              <a:rPr lang="en-US" altLang="ko-KR" sz="6000" dirty="0" smtClean="0">
                <a:solidFill>
                  <a:srgbClr val="000000"/>
                </a:solidFill>
                <a:latin typeface="Rix다람쥐 M" pitchFamily="18" charset="-127"/>
                <a:ea typeface="Rix다람쥐 M" pitchFamily="18" charset="-127"/>
              </a:rPr>
              <a:t/>
            </a:r>
            <a:br>
              <a:rPr lang="en-US" altLang="ko-KR" sz="6000" dirty="0" smtClean="0">
                <a:solidFill>
                  <a:srgbClr val="000000"/>
                </a:solidFill>
                <a:latin typeface="Rix다람쥐 M" pitchFamily="18" charset="-127"/>
                <a:ea typeface="Rix다람쥐 M" pitchFamily="18" charset="-127"/>
              </a:rPr>
            </a:br>
            <a:r>
              <a:rPr lang="en-US" altLang="ko-KR" sz="6000" dirty="0" smtClean="0">
                <a:solidFill>
                  <a:srgbClr val="000000"/>
                </a:solidFill>
                <a:latin typeface="Rix다람쥐 M" pitchFamily="18" charset="-127"/>
                <a:ea typeface="Rix다람쥐 M" pitchFamily="18" charset="-127"/>
              </a:rPr>
              <a:t/>
            </a:r>
            <a:br>
              <a:rPr lang="en-US" altLang="ko-KR" sz="6000" dirty="0" smtClean="0">
                <a:solidFill>
                  <a:srgbClr val="000000"/>
                </a:solidFill>
                <a:latin typeface="Rix다람쥐 M" pitchFamily="18" charset="-127"/>
                <a:ea typeface="Rix다람쥐 M" pitchFamily="18" charset="-127"/>
              </a:rPr>
            </a:br>
            <a:r>
              <a:rPr lang="ko-KR" altLang="en-US" sz="6000" dirty="0" smtClean="0">
                <a:solidFill>
                  <a:srgbClr val="000000"/>
                </a:solidFill>
                <a:latin typeface="Rix다람쥐 M" pitchFamily="18" charset="-127"/>
                <a:ea typeface="Rix다람쥐 M" pitchFamily="18" charset="-127"/>
              </a:rPr>
              <a:t> </a:t>
            </a:r>
            <a:r>
              <a:rPr lang="ko-KR" altLang="en-US" dirty="0" smtClean="0">
                <a:solidFill>
                  <a:srgbClr val="000000"/>
                </a:solidFill>
                <a:latin typeface="Rix다람쥐 M" pitchFamily="18" charset="-127"/>
                <a:ea typeface="Rix다람쥐 M" pitchFamily="18" charset="-127"/>
              </a:rPr>
              <a:t>학교폭력에 대한 잘못된 인식</a:t>
            </a:r>
            <a:endParaRPr lang="ko-KR" altLang="en-US" dirty="0">
              <a:solidFill>
                <a:srgbClr val="000000"/>
              </a:solidFill>
              <a:latin typeface="Rix다람쥐 M" pitchFamily="18" charset="-127"/>
              <a:ea typeface="Rix다람쥐 M" pitchFamily="18" charset="-127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320209"/>
          </a:xfrm>
        </p:spPr>
        <p:txBody>
          <a:bodyPr/>
          <a:lstStyle/>
          <a:p>
            <a:pPr>
              <a:buNone/>
            </a:pPr>
            <a:endParaRPr lang="en-US" altLang="ko-KR" sz="5400" b="1" dirty="0" smtClean="0">
              <a:latin typeface="Rix다람쥐 M" pitchFamily="18" charset="-127"/>
              <a:ea typeface="Rix다람쥐 M" pitchFamily="18" charset="-127"/>
            </a:endParaRPr>
          </a:p>
          <a:p>
            <a:pPr>
              <a:buNone/>
            </a:pPr>
            <a:endParaRPr lang="en-US" altLang="ko-KR" sz="4400" b="1" dirty="0" smtClean="0">
              <a:solidFill>
                <a:srgbClr val="FF0000"/>
              </a:solidFill>
              <a:latin typeface="Rix다람쥐 M" pitchFamily="18" charset="-127"/>
              <a:ea typeface="Rix다람쥐 M" pitchFamily="18" charset="-127"/>
            </a:endParaRPr>
          </a:p>
          <a:p>
            <a:pPr>
              <a:buNone/>
            </a:pPr>
            <a:r>
              <a:rPr lang="ko-KR" altLang="en-US" sz="4400" b="1" dirty="0" smtClean="0">
                <a:solidFill>
                  <a:srgbClr val="C00000"/>
                </a:solidFill>
                <a:latin typeface="Rix다람쥐 M" pitchFamily="18" charset="-127"/>
                <a:ea typeface="Rix다람쥐 M" pitchFamily="18" charset="-127"/>
              </a:rPr>
              <a:t>하나</a:t>
            </a:r>
            <a:r>
              <a:rPr lang="en-US" altLang="ko-KR" sz="4400" b="1" dirty="0" smtClean="0">
                <a:solidFill>
                  <a:srgbClr val="C00000"/>
                </a:solidFill>
                <a:latin typeface="Rix다람쥐 M" pitchFamily="18" charset="-127"/>
                <a:ea typeface="Rix다람쥐 M" pitchFamily="18" charset="-127"/>
              </a:rPr>
              <a:t>,</a:t>
            </a:r>
          </a:p>
          <a:p>
            <a:pPr>
              <a:buNone/>
            </a:pPr>
            <a:endParaRPr lang="en-US" altLang="ko-KR" sz="4400" b="1" dirty="0" smtClean="0">
              <a:solidFill>
                <a:srgbClr val="FF0000"/>
              </a:solidFill>
              <a:latin typeface="Rix다람쥐 M" pitchFamily="18" charset="-127"/>
              <a:ea typeface="Rix다람쥐 M" pitchFamily="18" charset="-127"/>
            </a:endParaRPr>
          </a:p>
          <a:p>
            <a:pPr>
              <a:buNone/>
            </a:pPr>
            <a:r>
              <a:rPr lang="ko-KR" altLang="en-US" sz="8000" b="1" dirty="0" smtClean="0">
                <a:latin typeface="Rix다람쥐 M" pitchFamily="18" charset="-127"/>
                <a:ea typeface="Rix다람쥐 M" pitchFamily="18" charset="-127"/>
              </a:rPr>
              <a:t>장난</a:t>
            </a:r>
            <a:r>
              <a:rPr lang="en-US" altLang="ko-KR" sz="8000" b="1" dirty="0" smtClean="0">
                <a:latin typeface="Rix다람쥐 M" pitchFamily="18" charset="-127"/>
                <a:ea typeface="Rix다람쥐 M" pitchFamily="18" charset="-127"/>
              </a:rPr>
              <a:t>…?</a:t>
            </a:r>
            <a:endParaRPr lang="ko-KR" altLang="en-US" sz="8000" b="1" dirty="0">
              <a:latin typeface="Rix다람쥐 M" pitchFamily="18" charset="-127"/>
              <a:ea typeface="Rix다람쥐 M" pitchFamily="18" charset="-127"/>
            </a:endParaRPr>
          </a:p>
        </p:txBody>
      </p:sp>
      <p:pic>
        <p:nvPicPr>
          <p:cNvPr id="427012" name="Picture 4" descr="C:\Documents and Settings\망내밤비♡\Local Settings\Temporary Internet Files\Content.IE5\1LBG2B03\MC90041616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708920"/>
            <a:ext cx="3576498" cy="33946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27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940966"/>
          </a:xfrm>
        </p:spPr>
        <p:txBody>
          <a:bodyPr/>
          <a:lstStyle/>
          <a:p>
            <a:r>
              <a:rPr lang="ko-KR" altLang="en-US" sz="4800" dirty="0" smtClean="0">
                <a:solidFill>
                  <a:srgbClr val="000000"/>
                </a:solidFill>
                <a:latin typeface="Rix다람쥐 M" pitchFamily="18" charset="-127"/>
                <a:ea typeface="Rix다람쥐 M" pitchFamily="18" charset="-127"/>
              </a:rPr>
              <a:t>학교폭력에 대한 잘못된 인식</a:t>
            </a:r>
            <a:endParaRPr lang="ko-KR" altLang="en-US" sz="4800" dirty="0">
              <a:solidFill>
                <a:srgbClr val="000000"/>
              </a:solidFill>
              <a:latin typeface="Rix다람쥐 M" pitchFamily="18" charset="-127"/>
              <a:ea typeface="Rix다람쥐 M" pitchFamily="18" charset="-127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456113"/>
          </a:xfrm>
        </p:spPr>
        <p:txBody>
          <a:bodyPr/>
          <a:lstStyle/>
          <a:p>
            <a:pPr>
              <a:buNone/>
            </a:pPr>
            <a:r>
              <a:rPr lang="ko-KR" altLang="en-US" sz="4400" b="1" dirty="0" smtClean="0">
                <a:solidFill>
                  <a:srgbClr val="C00000"/>
                </a:solidFill>
                <a:latin typeface="Rix다람쥐 M" pitchFamily="18" charset="-127"/>
                <a:ea typeface="Rix다람쥐 M" pitchFamily="18" charset="-127"/>
              </a:rPr>
              <a:t>둘</a:t>
            </a:r>
            <a:r>
              <a:rPr lang="en-US" altLang="ko-KR" sz="4400" b="1" dirty="0" smtClean="0">
                <a:solidFill>
                  <a:srgbClr val="C00000"/>
                </a:solidFill>
                <a:latin typeface="Rix다람쥐 M" pitchFamily="18" charset="-127"/>
                <a:ea typeface="Rix다람쥐 M" pitchFamily="18" charset="-127"/>
              </a:rPr>
              <a:t>,</a:t>
            </a:r>
            <a:endParaRPr lang="en-US" altLang="ko-KR" sz="4400" b="1" dirty="0">
              <a:solidFill>
                <a:srgbClr val="C00000"/>
              </a:solidFill>
              <a:latin typeface="Rix다람쥐 M" pitchFamily="18" charset="-127"/>
              <a:ea typeface="Rix다람쥐 M" pitchFamily="18" charset="-127"/>
            </a:endParaRPr>
          </a:p>
          <a:p>
            <a:pPr>
              <a:buNone/>
            </a:pPr>
            <a:endParaRPr lang="en-US" altLang="ko-KR" sz="8000" b="1" dirty="0" smtClean="0">
              <a:latin typeface="Rix다람쥐 M" pitchFamily="18" charset="-127"/>
              <a:ea typeface="Rix다람쥐 M" pitchFamily="18" charset="-127"/>
            </a:endParaRPr>
          </a:p>
          <a:p>
            <a:pPr>
              <a:buNone/>
            </a:pPr>
            <a:r>
              <a:rPr lang="ko-KR" altLang="en-US" sz="8000" b="1" dirty="0" smtClean="0">
                <a:latin typeface="Rix다람쥐 M" pitchFamily="18" charset="-127"/>
                <a:ea typeface="Rix다람쥐 M" pitchFamily="18" charset="-127"/>
              </a:rPr>
              <a:t>맞을 만 해</a:t>
            </a:r>
            <a:r>
              <a:rPr lang="en-US" altLang="ko-KR" sz="8000" b="1" dirty="0" smtClean="0">
                <a:latin typeface="Rix다람쥐 M" pitchFamily="18" charset="-127"/>
                <a:ea typeface="Rix다람쥐 M" pitchFamily="18" charset="-127"/>
              </a:rPr>
              <a:t>..?</a:t>
            </a:r>
            <a:endParaRPr lang="ko-KR" altLang="en-US" sz="8000" b="1" dirty="0">
              <a:latin typeface="Rix다람쥐 M" pitchFamily="18" charset="-127"/>
              <a:ea typeface="Rix다람쥐 M" pitchFamily="18" charset="-127"/>
            </a:endParaRPr>
          </a:p>
        </p:txBody>
      </p:sp>
      <p:pic>
        <p:nvPicPr>
          <p:cNvPr id="428034" name="Picture 2" descr="C:\Documents and Settings\망내밤비♡\Local Settings\Temporary Internet Files\Content.IE5\1HWBYIIY\MC90042578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420888"/>
            <a:ext cx="2808312" cy="3644955"/>
          </a:xfrm>
          <a:prstGeom prst="rect">
            <a:avLst/>
          </a:prstGeom>
          <a:noFill/>
        </p:spPr>
      </p:pic>
      <p:sp>
        <p:nvSpPr>
          <p:cNvPr id="7" name="모서리가 둥근 사각형 설명선 6"/>
          <p:cNvSpPr/>
          <p:nvPr/>
        </p:nvSpPr>
        <p:spPr bwMode="auto">
          <a:xfrm>
            <a:off x="2195736" y="1484784"/>
            <a:ext cx="3168352" cy="1800200"/>
          </a:xfrm>
          <a:prstGeom prst="wedgeRoundRectCallout">
            <a:avLst>
              <a:gd name="adj1" fmla="val 69864"/>
              <a:gd name="adj2" fmla="val 46715"/>
              <a:gd name="adj3" fmla="val 16667"/>
            </a:avLst>
          </a:prstGeom>
          <a:noFill/>
          <a:ln w="50800" cap="flat" cmpd="sng" algn="ctr">
            <a:solidFill>
              <a:schemeClr val="accent6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2800" b="1" dirty="0" smtClean="0">
                <a:latin typeface="Rix다람쥐 M" pitchFamily="18" charset="-127"/>
                <a:ea typeface="Rix다람쥐 M" pitchFamily="18" charset="-127"/>
              </a:rPr>
              <a:t>네</a:t>
            </a:r>
            <a:r>
              <a:rPr kumimoji="1" lang="ko-KR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ix다람쥐 M" pitchFamily="18" charset="-127"/>
                <a:ea typeface="Rix다람쥐 M" pitchFamily="18" charset="-127"/>
              </a:rPr>
              <a:t>가 잘못했으니까</a:t>
            </a:r>
            <a:endParaRPr kumimoji="1" lang="en-US" altLang="ko-K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ix다람쥐 M" pitchFamily="18" charset="-127"/>
              <a:ea typeface="Rix다람쥐 M" pitchFamily="18" charset="-127"/>
            </a:endParaRP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2800" b="1" dirty="0" smtClean="0">
                <a:latin typeface="Rix다람쥐 M" pitchFamily="18" charset="-127"/>
                <a:ea typeface="Rix다람쥐 M" pitchFamily="18" charset="-127"/>
              </a:rPr>
              <a:t>억울할 것 없잖아</a:t>
            </a:r>
            <a:r>
              <a:rPr lang="en-US" altLang="ko-KR" sz="2800" b="1" dirty="0" smtClean="0">
                <a:latin typeface="Rix다람쥐 M" pitchFamily="18" charset="-127"/>
                <a:ea typeface="Rix다람쥐 M" pitchFamily="18" charset="-127"/>
              </a:rPr>
              <a:t>?</a:t>
            </a:r>
            <a:endParaRPr kumimoji="1" lang="ko-KR" alt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ix다람쥐 M" pitchFamily="18" charset="-127"/>
              <a:ea typeface="Rix다람쥐 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풍선">
  <a:themeElements>
    <a:clrScheme name="풍선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풍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풍선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풍선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풍선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풍선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풍선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풍선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풍선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풍선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풍선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풍선">
  <a:themeElements>
    <a:clrScheme name="풍선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풍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풍선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풍선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풍선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풍선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풍선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풍선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풍선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풍선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풍선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풍선">
  <a:themeElements>
    <a:clrScheme name="풍선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풍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풍선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풍선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풍선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풍선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풍선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풍선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풍선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풍선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풍선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풍선">
  <a:themeElements>
    <a:clrScheme name="풍선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풍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풍선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풍선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풍선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풍선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풍선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풍선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풍선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풍선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풍선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풍선">
  <a:themeElements>
    <a:clrScheme name="풍선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풍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풍선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풍선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풍선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풍선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풍선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풍선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풍선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풍선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풍선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8062</TotalTime>
  <Words>2234</Words>
  <Application>Microsoft Office PowerPoint</Application>
  <PresentationFormat>화면 슬라이드 쇼(4:3)</PresentationFormat>
  <Paragraphs>515</Paragraphs>
  <Slides>66</Slides>
  <Notes>20</Notes>
  <HiddenSlides>0</HiddenSlides>
  <MMClips>3</MMClips>
  <ScaleCrop>false</ScaleCrop>
  <HeadingPairs>
    <vt:vector size="6" baseType="variant">
      <vt:variant>
        <vt:lpstr>테마</vt:lpstr>
      </vt:variant>
      <vt:variant>
        <vt:i4>10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66</vt:i4>
      </vt:variant>
    </vt:vector>
  </HeadingPairs>
  <TitlesOfParts>
    <vt:vector size="77" baseType="lpstr">
      <vt:lpstr>풍선</vt:lpstr>
      <vt:lpstr>기본 디자인</vt:lpstr>
      <vt:lpstr>1_기본 디자인</vt:lpstr>
      <vt:lpstr>2_기본 디자인</vt:lpstr>
      <vt:lpstr>3_기본 디자인</vt:lpstr>
      <vt:lpstr>1_풍선</vt:lpstr>
      <vt:lpstr>5_Office 테마</vt:lpstr>
      <vt:lpstr>2_풍선</vt:lpstr>
      <vt:lpstr>3_풍선</vt:lpstr>
      <vt:lpstr>4_풍선</vt:lpstr>
      <vt:lpstr>Microsoft Office Excel 97-2003 워크시트</vt:lpstr>
      <vt:lpstr>슬라이드 1</vt:lpstr>
      <vt:lpstr>            1. 학교폭력 예방교육          2. 성폭력 예방교육          3. 내 인생 내 맘대로(성매매)          4. 설문지          5. 현장의 목소리-’왕따’</vt:lpstr>
      <vt:lpstr>    1. 학교폭력 예방교육</vt:lpstr>
      <vt:lpstr>슬라이드 4</vt:lpstr>
      <vt:lpstr>학교폭력의 정의</vt:lpstr>
      <vt:lpstr>슬라이드 6</vt:lpstr>
      <vt:lpstr>학교 폭력(왕따)을 당하는 친구의 마음은 어떨까?</vt:lpstr>
      <vt:lpstr>    학교폭력에 대한 잘못된 인식</vt:lpstr>
      <vt:lpstr>학교폭력에 대한 잘못된 인식</vt:lpstr>
      <vt:lpstr>  학교폭력에 대한 잘못된 인식</vt:lpstr>
      <vt:lpstr>  학교폭력에대한 잘못된 인식</vt:lpstr>
      <vt:lpstr>슬라이드 12</vt:lpstr>
      <vt:lpstr>학교폭력은 범죄다.!!</vt:lpstr>
      <vt:lpstr>  피해 당하는 친구는 이렇게 힘들어요!</vt:lpstr>
      <vt:lpstr>가해하는 친구는 어떨까요?</vt:lpstr>
      <vt:lpstr>지켜보는 학생은 어떤 마음일까요?</vt:lpstr>
      <vt:lpstr> 나는 주위에   어려움을 당한 사람을 보고   그냥  지나치지는  않나요?</vt:lpstr>
      <vt:lpstr>슬라이드 18</vt:lpstr>
      <vt:lpstr>슬라이드 19</vt:lpstr>
      <vt:lpstr> </vt:lpstr>
      <vt:lpstr>슬라이드 21</vt:lpstr>
      <vt:lpstr>슬라이드 22</vt:lpstr>
      <vt:lpstr>슬라이드 23</vt:lpstr>
      <vt:lpstr>슬라이드 24</vt:lpstr>
      <vt:lpstr> 왕따, 폭력 없는  즐거운 학교 여러분의 관심과 이해가 만들어 갑니다.  Caring is giving  love and attention  to the world around you.^^</vt:lpstr>
      <vt:lpstr>슬라이드 26</vt:lpstr>
      <vt:lpstr>슬라이드 27</vt:lpstr>
      <vt:lpstr>    2. 성폭력 예방교육</vt:lpstr>
      <vt:lpstr>슬라이드 29</vt:lpstr>
      <vt:lpstr>슬라이드 30</vt:lpstr>
      <vt:lpstr>슬라이드 31</vt:lpstr>
      <vt:lpstr>슬라이드 32</vt:lpstr>
      <vt:lpstr>슬라이드 33</vt:lpstr>
      <vt:lpstr>6. 유형별 성희롱 피해 </vt:lpstr>
      <vt:lpstr>슬라이드 35</vt:lpstr>
      <vt:lpstr>슬라이드 36</vt:lpstr>
      <vt:lpstr>슬라이드 37</vt:lpstr>
      <vt:lpstr>슬라이드 38</vt:lpstr>
      <vt:lpstr>슬라이드 39</vt:lpstr>
      <vt:lpstr>                   학습목표</vt:lpstr>
      <vt:lpstr>                청소년 성매매</vt:lpstr>
      <vt:lpstr>청소년 성 매매의 현실</vt:lpstr>
      <vt:lpstr>청소년 성 매매 유입경로</vt:lpstr>
      <vt:lpstr>청소년 성 매매 실태조사</vt:lpstr>
      <vt:lpstr>청소년 성 매매의 원인</vt:lpstr>
      <vt:lpstr>다정이의 고민 말해보기</vt:lpstr>
      <vt:lpstr>다정이의 고민을 보고</vt:lpstr>
      <vt:lpstr>인터넷 청소년 성 매매의 유형</vt:lpstr>
      <vt:lpstr>청소년 성매매 현황</vt:lpstr>
      <vt:lpstr>잘못된 만남</vt:lpstr>
      <vt:lpstr>청소년 성 매매의 영향</vt:lpstr>
      <vt:lpstr>슬라이드 52</vt:lpstr>
      <vt:lpstr>슬라이드 53</vt:lpstr>
      <vt:lpstr>청소년의 성은 </vt:lpstr>
      <vt:lpstr>baby fish</vt:lpstr>
      <vt:lpstr>슬라이드 56</vt:lpstr>
      <vt:lpstr>슬라이드 57</vt:lpstr>
      <vt:lpstr>슬라이드 58</vt:lpstr>
      <vt:lpstr>    5. 현장의 목소리(학교 폭력- 왕따)                                       최연경 교사(구암중학교)-20131111  </vt:lpstr>
      <vt:lpstr>                    2) 고학년인 경우 :  -안 지워지는 펜으로 책상에 낙서를 함. -교과서에 심한 욕을 써놓음. -주로 교실에서 집단으로 놀림(울어도 놀림). -초등학교 5~6학년 때 서열경쟁(힘겨루기)이 가장 심함.. (여러 가지    로 튀는 아이 들이..) -서열경쟁에서 이기면 일진에 합류가 되고, 지면 빵셔틀(심부름꾼: 돈   을 걷어오거나 물건을 뺏어오거나)이 됨. -왕따 당하는 아이들을 터랫(왕따가 복도를 지날 때 노는 애들이 양쪽   에 쭉 서 있다가 지나가면 마구 때린다. 인정사정없이.. 심하면 뇌사..)   하거나 상습적으로 돈을 상납하도록 요 구함. (최근 터랫은 사회적   이슈가 되어 많이 사라졌음) -가끔 파벌싸움을 벌이기도 함( 이미 서로들 친구이기 때문에 싸움으   로 서열만 정함).  -중학생들은 아직 청소년이라 법 테두리 안에서 용서되고 용납되는 것이 있어서 그 점을 노린다. (고딩들이..) -왕따를 당하지 않으려고, 서열경쟁에서 밀리지 않으려고(선배들에게 잘 보   이려고) 열심히 상납한다. 물건을 뺏고 돈을 빼고..       </vt:lpstr>
      <vt:lpstr>          </vt:lpstr>
      <vt:lpstr>    </vt:lpstr>
      <vt:lpstr>슬라이드 63</vt:lpstr>
      <vt:lpstr>슬라이드 64</vt:lpstr>
      <vt:lpstr>   * 전반적인 제 생각 : 최연경 교사  -자기 생각이 분명한 아이들은 처음부터 거절하거나 자기 스타일로 산다. -버티는 힘이 필요..믿을 만한 친구 한 명이 있어야 버틸 힘이 생긴다. -선생님이 해 줄 수 있는 가장 좋은 도움은 그 버틸 수 있는 힘이 생기도록 옆에서 응원해 주고 배신하지 않는 친구를 만들어 주는 것.. -또, 피해가 덜 가도록 자주 봐주고 도와주는 것 정도.. -왕따가 심할 경우 버틸 수 있는 힘이 없는 경우 지역을 달리해서 이사 간다. 소문은 금방 퍼져서 다른 학교로 전학을 가더라도 왕따의 꼬리표는 함께 달려간다. ** 곁다리 1.... -학원 폭력은 학교폭력보다 해결하기가 더 어렵다. 학원 원장이나 선생들이 학생들을 돈으로 보기 때문에 알면서도 모른 척 하는 경우가 많다. 그러다가 피해학생이 학원을 그만 두려고 할 때 그때서야 원장이나 선생이 개입.. 결국 학교 밖이라서 경찰서로.... -아이들은 선생님에게 말해 봤자 소용없다고 생각한다. 보복이 두려워서.. ** 곁다리2.. -사람이 많은 곳에서는 짧은 치마를 입지마라(여고생들..) 특히, 지하철은 팔랑거리는 치마 때문에 감시카메라가 성 추행범을 잘 못잡는다..치마인지 손인지... -가방 속에 바지를 넣고 다니다가 사람이 많은 곳으로 갈 때 갈아입어라..바지로... </vt:lpstr>
      <vt:lpstr>슬라이드 66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이것이 학교폭력이다.</dc:title>
  <dc:creator>hr</dc:creator>
  <cp:lastModifiedBy>user</cp:lastModifiedBy>
  <cp:revision>349</cp:revision>
  <dcterms:created xsi:type="dcterms:W3CDTF">2003-09-24T05:19:26Z</dcterms:created>
  <dcterms:modified xsi:type="dcterms:W3CDTF">2013-11-15T22:57:51Z</dcterms:modified>
</cp:coreProperties>
</file>