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12" r:id="rId3"/>
  </p:sldMasterIdLst>
  <p:notesMasterIdLst>
    <p:notesMasterId r:id="rId42"/>
  </p:notesMasterIdLst>
  <p:handoutMasterIdLst>
    <p:handoutMasterId r:id="rId43"/>
  </p:handoutMasterIdLst>
  <p:sldIdLst>
    <p:sldId id="326" r:id="rId4"/>
    <p:sldId id="327" r:id="rId5"/>
    <p:sldId id="352" r:id="rId6"/>
    <p:sldId id="282" r:id="rId7"/>
    <p:sldId id="293" r:id="rId8"/>
    <p:sldId id="383" r:id="rId9"/>
    <p:sldId id="381" r:id="rId10"/>
    <p:sldId id="365" r:id="rId11"/>
    <p:sldId id="366" r:id="rId12"/>
    <p:sldId id="367" r:id="rId13"/>
    <p:sldId id="368" r:id="rId14"/>
    <p:sldId id="369" r:id="rId15"/>
    <p:sldId id="371" r:id="rId16"/>
    <p:sldId id="370" r:id="rId17"/>
    <p:sldId id="382" r:id="rId18"/>
    <p:sldId id="373" r:id="rId19"/>
    <p:sldId id="385" r:id="rId20"/>
    <p:sldId id="386" r:id="rId21"/>
    <p:sldId id="389" r:id="rId22"/>
    <p:sldId id="374" r:id="rId23"/>
    <p:sldId id="390" r:id="rId24"/>
    <p:sldId id="375" r:id="rId25"/>
    <p:sldId id="376" r:id="rId26"/>
    <p:sldId id="377" r:id="rId27"/>
    <p:sldId id="378" r:id="rId28"/>
    <p:sldId id="379" r:id="rId29"/>
    <p:sldId id="334" r:id="rId30"/>
    <p:sldId id="336" r:id="rId31"/>
    <p:sldId id="337" r:id="rId32"/>
    <p:sldId id="338" r:id="rId33"/>
    <p:sldId id="339" r:id="rId34"/>
    <p:sldId id="355" r:id="rId35"/>
    <p:sldId id="356" r:id="rId36"/>
    <p:sldId id="342" r:id="rId37"/>
    <p:sldId id="335" r:id="rId38"/>
    <p:sldId id="372" r:id="rId39"/>
    <p:sldId id="391" r:id="rId40"/>
    <p:sldId id="351" r:id="rId4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5F5F"/>
    <a:srgbClr val="F89448"/>
    <a:srgbClr val="00AF7D"/>
    <a:srgbClr val="8DD7F8"/>
    <a:srgbClr val="FFFF99"/>
    <a:srgbClr val="FFCC4E"/>
    <a:srgbClr val="FFFFCC"/>
    <a:srgbClr val="FFCC00"/>
    <a:srgbClr val="FAB886"/>
    <a:srgbClr val="D1D2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8153" autoAdjust="0"/>
  </p:normalViewPr>
  <p:slideViewPr>
    <p:cSldViewPr>
      <p:cViewPr varScale="1">
        <p:scale>
          <a:sx n="77" d="100"/>
          <a:sy n="77" d="100"/>
        </p:scale>
        <p:origin x="-84" y="-7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7F2123-1C59-4797-A88F-BE2752EAA43E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72BDF82C-6F9C-4ED9-87A7-C3980335B3C7}" type="pres">
      <dgm:prSet presAssocID="{567F2123-1C59-4797-A88F-BE2752EAA43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86BF0256-E11E-477E-9D40-F16728369ACA}" type="presOf" srcId="{567F2123-1C59-4797-A88F-BE2752EAA43E}" destId="{72BDF82C-6F9C-4ED9-87A7-C3980335B3C7}" srcOrd="0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7F2123-1C59-4797-A88F-BE2752EAA43E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ECD222E2-01FA-46CB-B880-340223ABE406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 latinLnBrk="1"/>
          <a:r>
            <a:rPr lang="ko-KR" altLang="en-US" sz="2000" b="1" dirty="0" smtClean="0">
              <a:latin typeface="맑은 고딕" pitchFamily="50" charset="-127"/>
              <a:ea typeface="맑은 고딕" pitchFamily="50" charset="-127"/>
            </a:rPr>
            <a:t>체지방 감소</a:t>
          </a:r>
          <a:endParaRPr lang="en-US" sz="2000" b="1" dirty="0">
            <a:latin typeface="맑은 고딕" pitchFamily="50" charset="-127"/>
            <a:ea typeface="맑은 고딕" pitchFamily="50" charset="-127"/>
          </a:endParaRPr>
        </a:p>
      </dgm:t>
    </dgm:pt>
    <dgm:pt modelId="{9F5A0E98-737F-441F-807D-DB86EC78CC84}" type="parTrans" cxnId="{C7678D93-2A8F-4D82-AEE9-80F876735B54}">
      <dgm:prSet/>
      <dgm:spPr/>
      <dgm:t>
        <a:bodyPr/>
        <a:lstStyle/>
        <a:p>
          <a:pPr latinLnBrk="1"/>
          <a:endParaRPr lang="ko-KR" altLang="en-US"/>
        </a:p>
      </dgm:t>
    </dgm:pt>
    <dgm:pt modelId="{F9793C64-6788-4D9D-9585-31B4A3E7D5D6}" type="sibTrans" cxnId="{C7678D93-2A8F-4D82-AEE9-80F876735B54}">
      <dgm:prSet/>
      <dgm:spPr/>
      <dgm:t>
        <a:bodyPr/>
        <a:lstStyle/>
        <a:p>
          <a:pPr latinLnBrk="1"/>
          <a:endParaRPr lang="ko-KR" altLang="en-US"/>
        </a:p>
      </dgm:t>
    </dgm:pt>
    <dgm:pt modelId="{F2C1755A-A413-4575-ABFF-A6693B561E25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 latinLnBrk="1"/>
          <a:r>
            <a:rPr lang="ko-KR" altLang="en-US" sz="2000" b="1" dirty="0" smtClean="0">
              <a:latin typeface="맑은 고딕" pitchFamily="50" charset="-127"/>
              <a:ea typeface="맑은 고딕" pitchFamily="50" charset="-127"/>
            </a:rPr>
            <a:t>산소섭취량 증가</a:t>
          </a:r>
          <a:endParaRPr lang="en-US" sz="2000" b="1" dirty="0">
            <a:latin typeface="맑은 고딕" pitchFamily="50" charset="-127"/>
            <a:ea typeface="맑은 고딕" pitchFamily="50" charset="-127"/>
          </a:endParaRPr>
        </a:p>
      </dgm:t>
    </dgm:pt>
    <dgm:pt modelId="{914AA8C3-4AA7-4107-B33A-4F8516EE5EC4}" type="parTrans" cxnId="{0BE93AB8-E5A3-4D31-9631-E738AE4DBF7C}">
      <dgm:prSet/>
      <dgm:spPr/>
      <dgm:t>
        <a:bodyPr/>
        <a:lstStyle/>
        <a:p>
          <a:pPr latinLnBrk="1"/>
          <a:endParaRPr lang="ko-KR" altLang="en-US"/>
        </a:p>
      </dgm:t>
    </dgm:pt>
    <dgm:pt modelId="{85C66061-7863-4348-8797-82D59A1166DA}" type="sibTrans" cxnId="{0BE93AB8-E5A3-4D31-9631-E738AE4DBF7C}">
      <dgm:prSet/>
      <dgm:spPr/>
      <dgm:t>
        <a:bodyPr/>
        <a:lstStyle/>
        <a:p>
          <a:pPr latinLnBrk="1"/>
          <a:endParaRPr lang="ko-KR" altLang="en-US"/>
        </a:p>
      </dgm:t>
    </dgm:pt>
    <dgm:pt modelId="{363397D7-B217-4E0B-AE9C-BC9FEC76DA6F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 latinLnBrk="1"/>
          <a:r>
            <a:rPr lang="ko-KR" altLang="en-US" sz="2000" b="1" dirty="0" smtClean="0">
              <a:latin typeface="맑은 고딕" pitchFamily="50" charset="-127"/>
              <a:ea typeface="맑은 고딕" pitchFamily="50" charset="-127"/>
            </a:rPr>
            <a:t>호흡능력 증가</a:t>
          </a:r>
          <a:endParaRPr lang="en-US" sz="2000" b="1" dirty="0">
            <a:latin typeface="맑은 고딕" pitchFamily="50" charset="-127"/>
            <a:ea typeface="맑은 고딕" pitchFamily="50" charset="-127"/>
          </a:endParaRPr>
        </a:p>
      </dgm:t>
    </dgm:pt>
    <dgm:pt modelId="{8AA3FAD2-8C02-4EAE-8644-72AF4601B19F}" type="parTrans" cxnId="{06DD3E44-F6B8-425D-A48B-57B2C9621509}">
      <dgm:prSet/>
      <dgm:spPr/>
      <dgm:t>
        <a:bodyPr/>
        <a:lstStyle/>
        <a:p>
          <a:pPr latinLnBrk="1"/>
          <a:endParaRPr lang="ko-KR" altLang="en-US"/>
        </a:p>
      </dgm:t>
    </dgm:pt>
    <dgm:pt modelId="{DA04BC10-54D2-4067-958F-1BA85F40377C}" type="sibTrans" cxnId="{06DD3E44-F6B8-425D-A48B-57B2C9621509}">
      <dgm:prSet/>
      <dgm:spPr/>
      <dgm:t>
        <a:bodyPr/>
        <a:lstStyle/>
        <a:p>
          <a:pPr latinLnBrk="1"/>
          <a:endParaRPr lang="ko-KR" altLang="en-US"/>
        </a:p>
      </dgm:t>
    </dgm:pt>
    <dgm:pt modelId="{11606BE2-EB26-460F-834A-9558F9E4835E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 latinLnBrk="1"/>
          <a:r>
            <a:rPr lang="ko-KR" altLang="en-US" sz="2000" b="1" dirty="0" smtClean="0">
              <a:latin typeface="맑은 고딕" pitchFamily="50" charset="-127"/>
              <a:ea typeface="맑은 고딕" pitchFamily="50" charset="-127"/>
            </a:rPr>
            <a:t>낮은 젖산 농도</a:t>
          </a:r>
          <a:endParaRPr lang="en-US" sz="2000" b="1" dirty="0">
            <a:latin typeface="맑은 고딕" pitchFamily="50" charset="-127"/>
            <a:ea typeface="맑은 고딕" pitchFamily="50" charset="-127"/>
          </a:endParaRPr>
        </a:p>
      </dgm:t>
    </dgm:pt>
    <dgm:pt modelId="{2F96B215-AE25-47C0-B851-E882B6953352}" type="parTrans" cxnId="{D96BFF30-321F-4B44-98F2-D9A832ABC6DB}">
      <dgm:prSet/>
      <dgm:spPr/>
      <dgm:t>
        <a:bodyPr/>
        <a:lstStyle/>
        <a:p>
          <a:pPr latinLnBrk="1"/>
          <a:endParaRPr lang="ko-KR" altLang="en-US"/>
        </a:p>
      </dgm:t>
    </dgm:pt>
    <dgm:pt modelId="{7868148F-CB04-434D-BD8C-25544C60D99E}" type="sibTrans" cxnId="{D96BFF30-321F-4B44-98F2-D9A832ABC6DB}">
      <dgm:prSet/>
      <dgm:spPr/>
      <dgm:t>
        <a:bodyPr/>
        <a:lstStyle/>
        <a:p>
          <a:pPr latinLnBrk="1"/>
          <a:endParaRPr lang="ko-KR" altLang="en-US"/>
        </a:p>
      </dgm:t>
    </dgm:pt>
    <dgm:pt modelId="{54B0F09C-2566-42EF-98B3-2C7E96284014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 latinLnBrk="1"/>
          <a:r>
            <a:rPr lang="ko-KR" altLang="en-US" sz="2000" b="1" dirty="0" smtClean="0">
              <a:latin typeface="맑은 고딕" pitchFamily="50" charset="-127"/>
              <a:ea typeface="맑은 고딕" pitchFamily="50" charset="-127"/>
            </a:rPr>
            <a:t>미토콘드리아</a:t>
          </a:r>
          <a:r>
            <a:rPr lang="en-US" altLang="ko-KR" sz="2000" b="1" dirty="0" smtClean="0">
              <a:latin typeface="맑은 고딕" pitchFamily="50" charset="-127"/>
              <a:ea typeface="맑은 고딕" pitchFamily="50" charset="-127"/>
            </a:rPr>
            <a:t>,</a:t>
          </a:r>
        </a:p>
        <a:p>
          <a:pPr rtl="0" latinLnBrk="1"/>
          <a:r>
            <a:rPr lang="ko-KR" altLang="en-US" sz="2000" b="1" dirty="0" smtClean="0">
              <a:latin typeface="맑은 고딕" pitchFamily="50" charset="-127"/>
              <a:ea typeface="맑은 고딕" pitchFamily="50" charset="-127"/>
            </a:rPr>
            <a:t>모세혈관 증가</a:t>
          </a:r>
          <a:endParaRPr lang="en-US" sz="2000" b="1" dirty="0">
            <a:latin typeface="맑은 고딕" pitchFamily="50" charset="-127"/>
            <a:ea typeface="맑은 고딕" pitchFamily="50" charset="-127"/>
          </a:endParaRPr>
        </a:p>
      </dgm:t>
    </dgm:pt>
    <dgm:pt modelId="{FBBB6700-A0C5-438B-8E03-FB0BCBC072C8}" type="parTrans" cxnId="{1736C8A3-FC92-4AD9-B4BE-1612BA7B0641}">
      <dgm:prSet/>
      <dgm:spPr/>
      <dgm:t>
        <a:bodyPr/>
        <a:lstStyle/>
        <a:p>
          <a:pPr latinLnBrk="1"/>
          <a:endParaRPr lang="ko-KR" altLang="en-US"/>
        </a:p>
      </dgm:t>
    </dgm:pt>
    <dgm:pt modelId="{0E83B93D-8DC1-40F7-A12F-E537A28CC0BD}" type="sibTrans" cxnId="{1736C8A3-FC92-4AD9-B4BE-1612BA7B0641}">
      <dgm:prSet/>
      <dgm:spPr/>
      <dgm:t>
        <a:bodyPr/>
        <a:lstStyle/>
        <a:p>
          <a:pPr latinLnBrk="1"/>
          <a:endParaRPr lang="ko-KR" altLang="en-US"/>
        </a:p>
      </dgm:t>
    </dgm:pt>
    <dgm:pt modelId="{09546A07-8E54-4236-AE68-75904AE824B6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 latinLnBrk="1"/>
          <a:r>
            <a:rPr lang="ko-KR" altLang="en-US" sz="2000" b="1" dirty="0" smtClean="0">
              <a:latin typeface="맑은 고딕" pitchFamily="50" charset="-127"/>
              <a:ea typeface="맑은 고딕" pitchFamily="50" charset="-127"/>
            </a:rPr>
            <a:t>효소활동 증가</a:t>
          </a:r>
          <a:endParaRPr lang="en-US" sz="2000" b="1" dirty="0">
            <a:latin typeface="맑은 고딕" pitchFamily="50" charset="-127"/>
            <a:ea typeface="맑은 고딕" pitchFamily="50" charset="-127"/>
          </a:endParaRPr>
        </a:p>
      </dgm:t>
    </dgm:pt>
    <dgm:pt modelId="{325761ED-0B3B-44DE-AECE-F524F6D951B4}" type="parTrans" cxnId="{7B849B0A-EDB5-4E3D-BFB1-C187948C3BD2}">
      <dgm:prSet/>
      <dgm:spPr/>
      <dgm:t>
        <a:bodyPr/>
        <a:lstStyle/>
        <a:p>
          <a:pPr latinLnBrk="1"/>
          <a:endParaRPr lang="ko-KR" altLang="en-US"/>
        </a:p>
      </dgm:t>
    </dgm:pt>
    <dgm:pt modelId="{4B113645-FD1A-4075-82D9-93923E051693}" type="sibTrans" cxnId="{7B849B0A-EDB5-4E3D-BFB1-C187948C3BD2}">
      <dgm:prSet/>
      <dgm:spPr/>
      <dgm:t>
        <a:bodyPr/>
        <a:lstStyle/>
        <a:p>
          <a:pPr latinLnBrk="1"/>
          <a:endParaRPr lang="ko-KR" altLang="en-US"/>
        </a:p>
      </dgm:t>
    </dgm:pt>
    <dgm:pt modelId="{72BDF82C-6F9C-4ED9-87A7-C3980335B3C7}" type="pres">
      <dgm:prSet presAssocID="{567F2123-1C59-4797-A88F-BE2752EAA43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C0E717F-8C80-4238-82D2-EEE085F2895A}" type="pres">
      <dgm:prSet presAssocID="{ECD222E2-01FA-46CB-B880-340223ABE406}" presName="node" presStyleLbl="node1" presStyleIdx="0" presStyleCnt="6" custScaleX="133257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91D5B8E-1BBB-46EE-B2AB-CD286EED8D03}" type="pres">
      <dgm:prSet presAssocID="{ECD222E2-01FA-46CB-B880-340223ABE406}" presName="spNode" presStyleCnt="0"/>
      <dgm:spPr/>
    </dgm:pt>
    <dgm:pt modelId="{C3B14BD6-A02B-40B0-9125-97FD550986E6}" type="pres">
      <dgm:prSet presAssocID="{F9793C64-6788-4D9D-9585-31B4A3E7D5D6}" presName="sibTrans" presStyleLbl="sibTrans1D1" presStyleIdx="0" presStyleCnt="6"/>
      <dgm:spPr/>
      <dgm:t>
        <a:bodyPr/>
        <a:lstStyle/>
        <a:p>
          <a:pPr latinLnBrk="1"/>
          <a:endParaRPr lang="ko-KR" altLang="en-US"/>
        </a:p>
      </dgm:t>
    </dgm:pt>
    <dgm:pt modelId="{4CAF92FB-AEEE-4AE0-A8DC-45B9F6307519}" type="pres">
      <dgm:prSet presAssocID="{F2C1755A-A413-4575-ABFF-A6693B561E25}" presName="node" presStyleLbl="node1" presStyleIdx="1" presStyleCnt="6" custScaleX="182543" custRadScaleRad="142315" custRadScaleInc="62797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859A68C-3911-4AA1-A653-6EC00B5FB7AA}" type="pres">
      <dgm:prSet presAssocID="{F2C1755A-A413-4575-ABFF-A6693B561E25}" presName="spNode" presStyleCnt="0"/>
      <dgm:spPr/>
    </dgm:pt>
    <dgm:pt modelId="{613B9D4B-B3FA-40C6-B909-6C8CA1065B4F}" type="pres">
      <dgm:prSet presAssocID="{85C66061-7863-4348-8797-82D59A1166DA}" presName="sibTrans" presStyleLbl="sibTrans1D1" presStyleIdx="1" presStyleCnt="6"/>
      <dgm:spPr/>
      <dgm:t>
        <a:bodyPr/>
        <a:lstStyle/>
        <a:p>
          <a:pPr latinLnBrk="1"/>
          <a:endParaRPr lang="ko-KR" altLang="en-US"/>
        </a:p>
      </dgm:t>
    </dgm:pt>
    <dgm:pt modelId="{CA6F34EC-D93D-4B87-9A6B-39B8A47ED801}" type="pres">
      <dgm:prSet presAssocID="{363397D7-B217-4E0B-AE9C-BC9FEC76DA6F}" presName="node" presStyleLbl="node1" presStyleIdx="2" presStyleCnt="6" custScaleX="164557" custRadScaleRad="142911" custRadScaleInc="-4920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08254A9-A34D-4036-A2D1-965219D9CBF9}" type="pres">
      <dgm:prSet presAssocID="{363397D7-B217-4E0B-AE9C-BC9FEC76DA6F}" presName="spNode" presStyleCnt="0"/>
      <dgm:spPr/>
    </dgm:pt>
    <dgm:pt modelId="{EE6AC1A4-7234-4F2B-B613-C45B54C5AF9F}" type="pres">
      <dgm:prSet presAssocID="{DA04BC10-54D2-4067-958F-1BA85F40377C}" presName="sibTrans" presStyleLbl="sibTrans1D1" presStyleIdx="2" presStyleCnt="6"/>
      <dgm:spPr/>
      <dgm:t>
        <a:bodyPr/>
        <a:lstStyle/>
        <a:p>
          <a:pPr latinLnBrk="1"/>
          <a:endParaRPr lang="ko-KR" altLang="en-US"/>
        </a:p>
      </dgm:t>
    </dgm:pt>
    <dgm:pt modelId="{CD1941E0-8FA9-480C-97CB-78B8FB38AB32}" type="pres">
      <dgm:prSet presAssocID="{11606BE2-EB26-460F-834A-9558F9E4835E}" presName="node" presStyleLbl="node1" presStyleIdx="3" presStyleCnt="6" custScaleX="185751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CC6CA14-798A-446A-8614-ECBDA8CC8453}" type="pres">
      <dgm:prSet presAssocID="{11606BE2-EB26-460F-834A-9558F9E4835E}" presName="spNode" presStyleCnt="0"/>
      <dgm:spPr/>
    </dgm:pt>
    <dgm:pt modelId="{6E1119C4-7DA4-4B23-A862-240D36FC9D25}" type="pres">
      <dgm:prSet presAssocID="{7868148F-CB04-434D-BD8C-25544C60D99E}" presName="sibTrans" presStyleLbl="sibTrans1D1" presStyleIdx="3" presStyleCnt="6"/>
      <dgm:spPr/>
      <dgm:t>
        <a:bodyPr/>
        <a:lstStyle/>
        <a:p>
          <a:pPr latinLnBrk="1"/>
          <a:endParaRPr lang="ko-KR" altLang="en-US"/>
        </a:p>
      </dgm:t>
    </dgm:pt>
    <dgm:pt modelId="{7EEF2EF1-CE0E-44F4-B64C-579236564ACB}" type="pres">
      <dgm:prSet presAssocID="{54B0F09C-2566-42EF-98B3-2C7E96284014}" presName="node" presStyleLbl="node1" presStyleIdx="4" presStyleCnt="6" custScaleX="232252" custScaleY="120096" custRadScaleRad="143176" custRadScaleInc="5751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75F7187-761F-4816-A389-6F9695C44E71}" type="pres">
      <dgm:prSet presAssocID="{54B0F09C-2566-42EF-98B3-2C7E96284014}" presName="spNode" presStyleCnt="0"/>
      <dgm:spPr/>
    </dgm:pt>
    <dgm:pt modelId="{1F579712-04B8-4C74-A847-737DF562D139}" type="pres">
      <dgm:prSet presAssocID="{0E83B93D-8DC1-40F7-A12F-E537A28CC0BD}" presName="sibTrans" presStyleLbl="sibTrans1D1" presStyleIdx="4" presStyleCnt="6"/>
      <dgm:spPr/>
      <dgm:t>
        <a:bodyPr/>
        <a:lstStyle/>
        <a:p>
          <a:pPr latinLnBrk="1"/>
          <a:endParaRPr lang="ko-KR" altLang="en-US"/>
        </a:p>
      </dgm:t>
    </dgm:pt>
    <dgm:pt modelId="{00DB202C-345F-443B-B8ED-BBC277D0014E}" type="pres">
      <dgm:prSet presAssocID="{09546A07-8E54-4236-AE68-75904AE824B6}" presName="node" presStyleLbl="node1" presStyleIdx="5" presStyleCnt="6" custScaleX="212774" custRadScaleRad="145530" custRadScaleInc="-48871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D5101F8-88E4-4ADB-B814-5609714B1F75}" type="pres">
      <dgm:prSet presAssocID="{09546A07-8E54-4236-AE68-75904AE824B6}" presName="spNode" presStyleCnt="0"/>
      <dgm:spPr/>
    </dgm:pt>
    <dgm:pt modelId="{C0793945-E8F2-4B42-AA45-54CE22917344}" type="pres">
      <dgm:prSet presAssocID="{4B113645-FD1A-4075-82D9-93923E051693}" presName="sibTrans" presStyleLbl="sibTrans1D1" presStyleIdx="5" presStyleCnt="6"/>
      <dgm:spPr/>
      <dgm:t>
        <a:bodyPr/>
        <a:lstStyle/>
        <a:p>
          <a:pPr latinLnBrk="1"/>
          <a:endParaRPr lang="ko-KR" altLang="en-US"/>
        </a:p>
      </dgm:t>
    </dgm:pt>
  </dgm:ptLst>
  <dgm:cxnLst>
    <dgm:cxn modelId="{8E6D7FB6-94D3-456F-8600-95497259B956}" type="presOf" srcId="{4B113645-FD1A-4075-82D9-93923E051693}" destId="{C0793945-E8F2-4B42-AA45-54CE22917344}" srcOrd="0" destOrd="0" presId="urn:microsoft.com/office/officeart/2005/8/layout/cycle5"/>
    <dgm:cxn modelId="{40BA7E16-7C9F-41D9-A9BE-BAA42DA0CCB9}" type="presOf" srcId="{54B0F09C-2566-42EF-98B3-2C7E96284014}" destId="{7EEF2EF1-CE0E-44F4-B64C-579236564ACB}" srcOrd="0" destOrd="0" presId="urn:microsoft.com/office/officeart/2005/8/layout/cycle5"/>
    <dgm:cxn modelId="{35C74342-9BB7-45DA-9EC8-FEF19D0F35CD}" type="presOf" srcId="{7868148F-CB04-434D-BD8C-25544C60D99E}" destId="{6E1119C4-7DA4-4B23-A862-240D36FC9D25}" srcOrd="0" destOrd="0" presId="urn:microsoft.com/office/officeart/2005/8/layout/cycle5"/>
    <dgm:cxn modelId="{06DD3E44-F6B8-425D-A48B-57B2C9621509}" srcId="{567F2123-1C59-4797-A88F-BE2752EAA43E}" destId="{363397D7-B217-4E0B-AE9C-BC9FEC76DA6F}" srcOrd="2" destOrd="0" parTransId="{8AA3FAD2-8C02-4EAE-8644-72AF4601B19F}" sibTransId="{DA04BC10-54D2-4067-958F-1BA85F40377C}"/>
    <dgm:cxn modelId="{0BE93AB8-E5A3-4D31-9631-E738AE4DBF7C}" srcId="{567F2123-1C59-4797-A88F-BE2752EAA43E}" destId="{F2C1755A-A413-4575-ABFF-A6693B561E25}" srcOrd="1" destOrd="0" parTransId="{914AA8C3-4AA7-4107-B33A-4F8516EE5EC4}" sibTransId="{85C66061-7863-4348-8797-82D59A1166DA}"/>
    <dgm:cxn modelId="{1736C8A3-FC92-4AD9-B4BE-1612BA7B0641}" srcId="{567F2123-1C59-4797-A88F-BE2752EAA43E}" destId="{54B0F09C-2566-42EF-98B3-2C7E96284014}" srcOrd="4" destOrd="0" parTransId="{FBBB6700-A0C5-438B-8E03-FB0BCBC072C8}" sibTransId="{0E83B93D-8DC1-40F7-A12F-E537A28CC0BD}"/>
    <dgm:cxn modelId="{2CEAAAC8-81C9-48D6-923C-46210A4F0F81}" type="presOf" srcId="{09546A07-8E54-4236-AE68-75904AE824B6}" destId="{00DB202C-345F-443B-B8ED-BBC277D0014E}" srcOrd="0" destOrd="0" presId="urn:microsoft.com/office/officeart/2005/8/layout/cycle5"/>
    <dgm:cxn modelId="{61C07D67-2E9B-4344-AA95-270CD67ABD61}" type="presOf" srcId="{F2C1755A-A413-4575-ABFF-A6693B561E25}" destId="{4CAF92FB-AEEE-4AE0-A8DC-45B9F6307519}" srcOrd="0" destOrd="0" presId="urn:microsoft.com/office/officeart/2005/8/layout/cycle5"/>
    <dgm:cxn modelId="{7B849B0A-EDB5-4E3D-BFB1-C187948C3BD2}" srcId="{567F2123-1C59-4797-A88F-BE2752EAA43E}" destId="{09546A07-8E54-4236-AE68-75904AE824B6}" srcOrd="5" destOrd="0" parTransId="{325761ED-0B3B-44DE-AECE-F524F6D951B4}" sibTransId="{4B113645-FD1A-4075-82D9-93923E051693}"/>
    <dgm:cxn modelId="{C7678D93-2A8F-4D82-AEE9-80F876735B54}" srcId="{567F2123-1C59-4797-A88F-BE2752EAA43E}" destId="{ECD222E2-01FA-46CB-B880-340223ABE406}" srcOrd="0" destOrd="0" parTransId="{9F5A0E98-737F-441F-807D-DB86EC78CC84}" sibTransId="{F9793C64-6788-4D9D-9585-31B4A3E7D5D6}"/>
    <dgm:cxn modelId="{021B37D1-5B67-4983-B973-B61B616127F7}" type="presOf" srcId="{ECD222E2-01FA-46CB-B880-340223ABE406}" destId="{8C0E717F-8C80-4238-82D2-EEE085F2895A}" srcOrd="0" destOrd="0" presId="urn:microsoft.com/office/officeart/2005/8/layout/cycle5"/>
    <dgm:cxn modelId="{8EC1C9B9-B8E7-4A27-B37B-985489A34306}" type="presOf" srcId="{85C66061-7863-4348-8797-82D59A1166DA}" destId="{613B9D4B-B3FA-40C6-B909-6C8CA1065B4F}" srcOrd="0" destOrd="0" presId="urn:microsoft.com/office/officeart/2005/8/layout/cycle5"/>
    <dgm:cxn modelId="{7D738C70-0436-4DCE-8EB3-C9E0753889E9}" type="presOf" srcId="{DA04BC10-54D2-4067-958F-1BA85F40377C}" destId="{EE6AC1A4-7234-4F2B-B613-C45B54C5AF9F}" srcOrd="0" destOrd="0" presId="urn:microsoft.com/office/officeart/2005/8/layout/cycle5"/>
    <dgm:cxn modelId="{982B65C2-920B-4AE8-8920-7564DDE814FF}" type="presOf" srcId="{0E83B93D-8DC1-40F7-A12F-E537A28CC0BD}" destId="{1F579712-04B8-4C74-A847-737DF562D139}" srcOrd="0" destOrd="0" presId="urn:microsoft.com/office/officeart/2005/8/layout/cycle5"/>
    <dgm:cxn modelId="{32DECFFF-204E-4FB4-B8DC-88285E345F02}" type="presOf" srcId="{F9793C64-6788-4D9D-9585-31B4A3E7D5D6}" destId="{C3B14BD6-A02B-40B0-9125-97FD550986E6}" srcOrd="0" destOrd="0" presId="urn:microsoft.com/office/officeart/2005/8/layout/cycle5"/>
    <dgm:cxn modelId="{E7DE572E-57B7-408F-8B9C-2647EE36182B}" type="presOf" srcId="{11606BE2-EB26-460F-834A-9558F9E4835E}" destId="{CD1941E0-8FA9-480C-97CB-78B8FB38AB32}" srcOrd="0" destOrd="0" presId="urn:microsoft.com/office/officeart/2005/8/layout/cycle5"/>
    <dgm:cxn modelId="{8B76819E-6567-4D0F-81BE-6EB40236E775}" type="presOf" srcId="{567F2123-1C59-4797-A88F-BE2752EAA43E}" destId="{72BDF82C-6F9C-4ED9-87A7-C3980335B3C7}" srcOrd="0" destOrd="0" presId="urn:microsoft.com/office/officeart/2005/8/layout/cycle5"/>
    <dgm:cxn modelId="{D96BFF30-321F-4B44-98F2-D9A832ABC6DB}" srcId="{567F2123-1C59-4797-A88F-BE2752EAA43E}" destId="{11606BE2-EB26-460F-834A-9558F9E4835E}" srcOrd="3" destOrd="0" parTransId="{2F96B215-AE25-47C0-B851-E882B6953352}" sibTransId="{7868148F-CB04-434D-BD8C-25544C60D99E}"/>
    <dgm:cxn modelId="{0CEF0E15-CBF0-499D-BD39-91281287E29C}" type="presOf" srcId="{363397D7-B217-4E0B-AE9C-BC9FEC76DA6F}" destId="{CA6F34EC-D93D-4B87-9A6B-39B8A47ED801}" srcOrd="0" destOrd="0" presId="urn:microsoft.com/office/officeart/2005/8/layout/cycle5"/>
    <dgm:cxn modelId="{91B52FA6-1828-4DDF-9CFE-4023B26191D5}" type="presParOf" srcId="{72BDF82C-6F9C-4ED9-87A7-C3980335B3C7}" destId="{8C0E717F-8C80-4238-82D2-EEE085F2895A}" srcOrd="0" destOrd="0" presId="urn:microsoft.com/office/officeart/2005/8/layout/cycle5"/>
    <dgm:cxn modelId="{51B082FC-01E8-43FE-8F96-537F203966FD}" type="presParOf" srcId="{72BDF82C-6F9C-4ED9-87A7-C3980335B3C7}" destId="{E91D5B8E-1BBB-46EE-B2AB-CD286EED8D03}" srcOrd="1" destOrd="0" presId="urn:microsoft.com/office/officeart/2005/8/layout/cycle5"/>
    <dgm:cxn modelId="{D0BF6877-4CD9-4FE2-A760-E4978491A943}" type="presParOf" srcId="{72BDF82C-6F9C-4ED9-87A7-C3980335B3C7}" destId="{C3B14BD6-A02B-40B0-9125-97FD550986E6}" srcOrd="2" destOrd="0" presId="urn:microsoft.com/office/officeart/2005/8/layout/cycle5"/>
    <dgm:cxn modelId="{64D8ABAE-B638-4331-A05B-CF7A54A0EAFC}" type="presParOf" srcId="{72BDF82C-6F9C-4ED9-87A7-C3980335B3C7}" destId="{4CAF92FB-AEEE-4AE0-A8DC-45B9F6307519}" srcOrd="3" destOrd="0" presId="urn:microsoft.com/office/officeart/2005/8/layout/cycle5"/>
    <dgm:cxn modelId="{76E1B90C-E8FC-4597-9E5B-2D9583133DAB}" type="presParOf" srcId="{72BDF82C-6F9C-4ED9-87A7-C3980335B3C7}" destId="{D859A68C-3911-4AA1-A653-6EC00B5FB7AA}" srcOrd="4" destOrd="0" presId="urn:microsoft.com/office/officeart/2005/8/layout/cycle5"/>
    <dgm:cxn modelId="{4832B678-02AF-499D-979C-41D1DB4FAA14}" type="presParOf" srcId="{72BDF82C-6F9C-4ED9-87A7-C3980335B3C7}" destId="{613B9D4B-B3FA-40C6-B909-6C8CA1065B4F}" srcOrd="5" destOrd="0" presId="urn:microsoft.com/office/officeart/2005/8/layout/cycle5"/>
    <dgm:cxn modelId="{75F8A57D-B725-424D-9DEE-093B525079FC}" type="presParOf" srcId="{72BDF82C-6F9C-4ED9-87A7-C3980335B3C7}" destId="{CA6F34EC-D93D-4B87-9A6B-39B8A47ED801}" srcOrd="6" destOrd="0" presId="urn:microsoft.com/office/officeart/2005/8/layout/cycle5"/>
    <dgm:cxn modelId="{B0845B0C-097F-4645-B17E-4D2BAE822D67}" type="presParOf" srcId="{72BDF82C-6F9C-4ED9-87A7-C3980335B3C7}" destId="{108254A9-A34D-4036-A2D1-965219D9CBF9}" srcOrd="7" destOrd="0" presId="urn:microsoft.com/office/officeart/2005/8/layout/cycle5"/>
    <dgm:cxn modelId="{547B7F77-5D7A-4199-A3A5-16348C092B8C}" type="presParOf" srcId="{72BDF82C-6F9C-4ED9-87A7-C3980335B3C7}" destId="{EE6AC1A4-7234-4F2B-B613-C45B54C5AF9F}" srcOrd="8" destOrd="0" presId="urn:microsoft.com/office/officeart/2005/8/layout/cycle5"/>
    <dgm:cxn modelId="{02D9DF64-E5C2-4309-A659-105682B771A6}" type="presParOf" srcId="{72BDF82C-6F9C-4ED9-87A7-C3980335B3C7}" destId="{CD1941E0-8FA9-480C-97CB-78B8FB38AB32}" srcOrd="9" destOrd="0" presId="urn:microsoft.com/office/officeart/2005/8/layout/cycle5"/>
    <dgm:cxn modelId="{E465D160-1740-4A6C-837D-A7A066E8E4D0}" type="presParOf" srcId="{72BDF82C-6F9C-4ED9-87A7-C3980335B3C7}" destId="{6CC6CA14-798A-446A-8614-ECBDA8CC8453}" srcOrd="10" destOrd="0" presId="urn:microsoft.com/office/officeart/2005/8/layout/cycle5"/>
    <dgm:cxn modelId="{540AE8FB-F709-46B4-A86D-E0174DD04ED0}" type="presParOf" srcId="{72BDF82C-6F9C-4ED9-87A7-C3980335B3C7}" destId="{6E1119C4-7DA4-4B23-A862-240D36FC9D25}" srcOrd="11" destOrd="0" presId="urn:microsoft.com/office/officeart/2005/8/layout/cycle5"/>
    <dgm:cxn modelId="{52515DD7-2191-4B80-9F39-4B6640CDB7A8}" type="presParOf" srcId="{72BDF82C-6F9C-4ED9-87A7-C3980335B3C7}" destId="{7EEF2EF1-CE0E-44F4-B64C-579236564ACB}" srcOrd="12" destOrd="0" presId="urn:microsoft.com/office/officeart/2005/8/layout/cycle5"/>
    <dgm:cxn modelId="{A67FA1D4-026E-4085-9C95-1A0CB7451274}" type="presParOf" srcId="{72BDF82C-6F9C-4ED9-87A7-C3980335B3C7}" destId="{175F7187-761F-4816-A389-6F9695C44E71}" srcOrd="13" destOrd="0" presId="urn:microsoft.com/office/officeart/2005/8/layout/cycle5"/>
    <dgm:cxn modelId="{E56B6663-58EC-4071-B035-ACE2EB909055}" type="presParOf" srcId="{72BDF82C-6F9C-4ED9-87A7-C3980335B3C7}" destId="{1F579712-04B8-4C74-A847-737DF562D139}" srcOrd="14" destOrd="0" presId="urn:microsoft.com/office/officeart/2005/8/layout/cycle5"/>
    <dgm:cxn modelId="{3D56D5BF-34A3-4EC1-B3F9-61C05D082F28}" type="presParOf" srcId="{72BDF82C-6F9C-4ED9-87A7-C3980335B3C7}" destId="{00DB202C-345F-443B-B8ED-BBC277D0014E}" srcOrd="15" destOrd="0" presId="urn:microsoft.com/office/officeart/2005/8/layout/cycle5"/>
    <dgm:cxn modelId="{0C410754-B01B-44C0-999C-B7AD74E2473E}" type="presParOf" srcId="{72BDF82C-6F9C-4ED9-87A7-C3980335B3C7}" destId="{8D5101F8-88E4-4ADB-B814-5609714B1F75}" srcOrd="16" destOrd="0" presId="urn:microsoft.com/office/officeart/2005/8/layout/cycle5"/>
    <dgm:cxn modelId="{452F419C-23B3-4AF3-A886-5A4BD9AFB157}" type="presParOf" srcId="{72BDF82C-6F9C-4ED9-87A7-C3980335B3C7}" destId="{C0793945-E8F2-4B42-AA45-54CE22917344}" srcOrd="17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A7358EA-F7F7-46B2-849B-87D81E4961C8}" type="doc">
      <dgm:prSet loTypeId="urn:microsoft.com/office/officeart/2005/8/layout/gear1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738AB706-CF91-4EAA-9E4A-C4CBCC58C0DC}">
      <dgm:prSet phldrT="[텍스트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latinLnBrk="1"/>
          <a:r>
            <a:rPr lang="ko-KR" altLang="en-US" b="1" dirty="0" smtClean="0">
              <a:solidFill>
                <a:srgbClr val="002060"/>
              </a:solidFill>
              <a:latin typeface="맑은 고딕" pitchFamily="50" charset="-127"/>
              <a:ea typeface="맑은 고딕" pitchFamily="50" charset="-127"/>
            </a:rPr>
            <a:t>운동빈도</a:t>
          </a:r>
          <a:r>
            <a:rPr lang="en-US" altLang="ko-KR" b="1" dirty="0" smtClean="0">
              <a:solidFill>
                <a:srgbClr val="002060"/>
              </a:solidFill>
              <a:latin typeface="맑은 고딕" pitchFamily="50" charset="-127"/>
              <a:ea typeface="맑은 고딕" pitchFamily="50" charset="-127"/>
            </a:rPr>
            <a:t>(F)</a:t>
          </a:r>
        </a:p>
        <a:p>
          <a:pPr latinLnBrk="1"/>
          <a:r>
            <a:rPr lang="ko-KR" altLang="en-US" b="1" dirty="0" smtClean="0">
              <a:solidFill>
                <a:srgbClr val="002060"/>
              </a:solidFill>
              <a:latin typeface="맑은 고딕" pitchFamily="50" charset="-127"/>
              <a:ea typeface="맑은 고딕" pitchFamily="50" charset="-127"/>
            </a:rPr>
            <a:t>운동강도</a:t>
          </a:r>
          <a:r>
            <a:rPr lang="en-US" altLang="ko-KR" b="1" dirty="0" smtClean="0">
              <a:solidFill>
                <a:srgbClr val="002060"/>
              </a:solidFill>
              <a:latin typeface="맑은 고딕" pitchFamily="50" charset="-127"/>
              <a:ea typeface="맑은 고딕" pitchFamily="50" charset="-127"/>
            </a:rPr>
            <a:t>(I)</a:t>
          </a:r>
        </a:p>
        <a:p>
          <a:pPr latinLnBrk="1"/>
          <a:r>
            <a:rPr lang="ko-KR" altLang="en-US" b="1" dirty="0" smtClean="0">
              <a:solidFill>
                <a:srgbClr val="002060"/>
              </a:solidFill>
              <a:latin typeface="맑은 고딕" pitchFamily="50" charset="-127"/>
              <a:ea typeface="맑은 고딕" pitchFamily="50" charset="-127"/>
            </a:rPr>
            <a:t>운동시간</a:t>
          </a:r>
          <a:r>
            <a:rPr lang="en-US" altLang="ko-KR" b="1" dirty="0" smtClean="0">
              <a:solidFill>
                <a:srgbClr val="002060"/>
              </a:solidFill>
              <a:latin typeface="맑은 고딕" pitchFamily="50" charset="-127"/>
              <a:ea typeface="맑은 고딕" pitchFamily="50" charset="-127"/>
            </a:rPr>
            <a:t>(</a:t>
          </a:r>
          <a:r>
            <a:rPr lang="ko-KR" altLang="en-US" b="1" dirty="0" smtClean="0">
              <a:solidFill>
                <a:srgbClr val="002060"/>
              </a:solidFill>
              <a:latin typeface="맑은 고딕" pitchFamily="50" charset="-127"/>
              <a:ea typeface="맑은 고딕" pitchFamily="50" charset="-127"/>
            </a:rPr>
            <a:t>기간</a:t>
          </a:r>
          <a:r>
            <a:rPr lang="en-US" altLang="ko-KR" b="1" dirty="0" smtClean="0">
              <a:solidFill>
                <a:srgbClr val="002060"/>
              </a:solidFill>
              <a:latin typeface="맑은 고딕" pitchFamily="50" charset="-127"/>
              <a:ea typeface="맑은 고딕" pitchFamily="50" charset="-127"/>
            </a:rPr>
            <a:t>)(T)</a:t>
          </a:r>
        </a:p>
        <a:p>
          <a:pPr latinLnBrk="1"/>
          <a:r>
            <a:rPr lang="ko-KR" altLang="en-US" b="1" dirty="0" smtClean="0">
              <a:solidFill>
                <a:srgbClr val="002060"/>
              </a:solidFill>
              <a:latin typeface="맑은 고딕" pitchFamily="50" charset="-127"/>
              <a:ea typeface="맑은 고딕" pitchFamily="50" charset="-127"/>
            </a:rPr>
            <a:t>운동형태</a:t>
          </a:r>
          <a:r>
            <a:rPr lang="en-US" altLang="ko-KR" b="1" dirty="0" smtClean="0">
              <a:solidFill>
                <a:srgbClr val="002060"/>
              </a:solidFill>
              <a:latin typeface="맑은 고딕" pitchFamily="50" charset="-127"/>
              <a:ea typeface="맑은 고딕" pitchFamily="50" charset="-127"/>
            </a:rPr>
            <a:t>(T)</a:t>
          </a:r>
          <a:endParaRPr lang="ko-KR" altLang="en-US" b="1" dirty="0">
            <a:solidFill>
              <a:srgbClr val="002060"/>
            </a:solidFill>
            <a:latin typeface="맑은 고딕" pitchFamily="50" charset="-127"/>
            <a:ea typeface="맑은 고딕" pitchFamily="50" charset="-127"/>
          </a:endParaRPr>
        </a:p>
      </dgm:t>
    </dgm:pt>
    <dgm:pt modelId="{8F3AAD13-78F7-4CA7-AE3A-21C75DC897D9}" type="parTrans" cxnId="{2856E43D-750F-4072-B00C-AE5BC87C8630}">
      <dgm:prSet/>
      <dgm:spPr/>
      <dgm:t>
        <a:bodyPr/>
        <a:lstStyle/>
        <a:p>
          <a:pPr latinLnBrk="1"/>
          <a:endParaRPr lang="ko-KR" altLang="en-US"/>
        </a:p>
      </dgm:t>
    </dgm:pt>
    <dgm:pt modelId="{EA7EDBCA-41E5-440D-91D2-D99E1A79748D}" type="sibTrans" cxnId="{2856E43D-750F-4072-B00C-AE5BC87C8630}">
      <dgm:prSet/>
      <dgm:spPr/>
      <dgm:t>
        <a:bodyPr/>
        <a:lstStyle/>
        <a:p>
          <a:pPr latinLnBrk="1"/>
          <a:endParaRPr lang="ko-KR" altLang="en-US"/>
        </a:p>
      </dgm:t>
    </dgm:pt>
    <dgm:pt modelId="{93CBC4A6-BAFC-482D-8773-DEF75D54BA99}">
      <dgm:prSet phldrT="[텍스트]" phldr="1"/>
      <dgm:spPr/>
      <dgm:t>
        <a:bodyPr/>
        <a:lstStyle/>
        <a:p>
          <a:pPr latinLnBrk="1"/>
          <a:endParaRPr lang="ko-KR" altLang="en-US" dirty="0"/>
        </a:p>
      </dgm:t>
    </dgm:pt>
    <dgm:pt modelId="{A65EA2A2-2233-43D2-B99F-CD1E6C5C4324}" type="parTrans" cxnId="{557DFAB2-567C-4545-A060-F2E1D2F4C525}">
      <dgm:prSet/>
      <dgm:spPr/>
      <dgm:t>
        <a:bodyPr/>
        <a:lstStyle/>
        <a:p>
          <a:pPr latinLnBrk="1"/>
          <a:endParaRPr lang="ko-KR" altLang="en-US"/>
        </a:p>
      </dgm:t>
    </dgm:pt>
    <dgm:pt modelId="{682ACE18-1E6D-4642-96A1-DB6A10F01ABF}" type="sibTrans" cxnId="{557DFAB2-567C-4545-A060-F2E1D2F4C525}">
      <dgm:prSet/>
      <dgm:spPr/>
      <dgm:t>
        <a:bodyPr/>
        <a:lstStyle/>
        <a:p>
          <a:pPr latinLnBrk="1"/>
          <a:endParaRPr lang="ko-KR" altLang="en-US"/>
        </a:p>
      </dgm:t>
    </dgm:pt>
    <dgm:pt modelId="{FEEA0EA7-6124-452B-A6E1-5F3AABF75277}">
      <dgm:prSet phldrT="[텍스트]" phldr="1"/>
      <dgm:spPr/>
      <dgm:t>
        <a:bodyPr/>
        <a:lstStyle/>
        <a:p>
          <a:pPr latinLnBrk="1"/>
          <a:endParaRPr lang="ko-KR" altLang="en-US" dirty="0"/>
        </a:p>
      </dgm:t>
    </dgm:pt>
    <dgm:pt modelId="{13B62A75-25F6-434A-BC1A-826642E45DFD}" type="parTrans" cxnId="{687A5129-F5D6-4937-A2BF-DA9890A79AF5}">
      <dgm:prSet/>
      <dgm:spPr/>
      <dgm:t>
        <a:bodyPr/>
        <a:lstStyle/>
        <a:p>
          <a:pPr latinLnBrk="1"/>
          <a:endParaRPr lang="ko-KR" altLang="en-US"/>
        </a:p>
      </dgm:t>
    </dgm:pt>
    <dgm:pt modelId="{F868F806-4DFA-4EBB-BCF5-7225FFEF4DB7}" type="sibTrans" cxnId="{687A5129-F5D6-4937-A2BF-DA9890A79AF5}">
      <dgm:prSet/>
      <dgm:spPr/>
      <dgm:t>
        <a:bodyPr/>
        <a:lstStyle/>
        <a:p>
          <a:pPr latinLnBrk="1"/>
          <a:endParaRPr lang="ko-KR" altLang="en-US"/>
        </a:p>
      </dgm:t>
    </dgm:pt>
    <dgm:pt modelId="{62A79A4A-CC00-4491-BDB3-A5A8F8DC1ECE}">
      <dgm:prSet phldrT="[텍스트]" phldr="1"/>
      <dgm:spPr/>
      <dgm:t>
        <a:bodyPr/>
        <a:lstStyle/>
        <a:p>
          <a:pPr latinLnBrk="1"/>
          <a:endParaRPr lang="ko-KR" altLang="en-US" dirty="0"/>
        </a:p>
      </dgm:t>
    </dgm:pt>
    <dgm:pt modelId="{092851FA-1B2D-4FC7-A829-02DF3D436B41}" type="parTrans" cxnId="{FB4C82D5-D870-4863-805A-AABC814CE3F3}">
      <dgm:prSet/>
      <dgm:spPr/>
      <dgm:t>
        <a:bodyPr/>
        <a:lstStyle/>
        <a:p>
          <a:pPr latinLnBrk="1"/>
          <a:endParaRPr lang="ko-KR" altLang="en-US"/>
        </a:p>
      </dgm:t>
    </dgm:pt>
    <dgm:pt modelId="{83305A59-1F79-43F9-A7CD-9A24743E4DFB}" type="sibTrans" cxnId="{FB4C82D5-D870-4863-805A-AABC814CE3F3}">
      <dgm:prSet/>
      <dgm:spPr/>
      <dgm:t>
        <a:bodyPr/>
        <a:lstStyle/>
        <a:p>
          <a:pPr latinLnBrk="1"/>
          <a:endParaRPr lang="ko-KR" altLang="en-US"/>
        </a:p>
      </dgm:t>
    </dgm:pt>
    <dgm:pt modelId="{E6485D23-FD94-426B-91FD-E6D7D28A11A3}">
      <dgm:prSet phldrT="[텍스트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latinLnBrk="1"/>
          <a:r>
            <a:rPr lang="ko-KR" altLang="en-US" sz="1200" b="1" dirty="0" smtClean="0">
              <a:solidFill>
                <a:srgbClr val="00B050"/>
              </a:solidFill>
              <a:latin typeface="맑은 고딕" pitchFamily="50" charset="-127"/>
              <a:ea typeface="맑은 고딕" pitchFamily="50" charset="-127"/>
            </a:rPr>
            <a:t>몰입</a:t>
          </a:r>
          <a:r>
            <a:rPr lang="en-US" altLang="ko-KR" sz="1200" b="1" dirty="0" smtClean="0">
              <a:solidFill>
                <a:srgbClr val="00B050"/>
              </a:solidFill>
              <a:latin typeface="맑은 고딕" pitchFamily="50" charset="-127"/>
              <a:ea typeface="맑은 고딕" pitchFamily="50" charset="-127"/>
            </a:rPr>
            <a:t>(C) / </a:t>
          </a:r>
          <a:r>
            <a:rPr lang="ko-KR" altLang="en-US" sz="1200" b="1" dirty="0" smtClean="0">
              <a:solidFill>
                <a:srgbClr val="00B050"/>
              </a:solidFill>
              <a:latin typeface="맑은 고딕" pitchFamily="50" charset="-127"/>
              <a:ea typeface="맑은 고딕" pitchFamily="50" charset="-127"/>
            </a:rPr>
            <a:t>중독</a:t>
          </a:r>
          <a:r>
            <a:rPr lang="en-US" altLang="ko-KR" sz="1200" b="1" dirty="0" smtClean="0">
              <a:solidFill>
                <a:srgbClr val="00B050"/>
              </a:solidFill>
              <a:latin typeface="맑은 고딕" pitchFamily="50" charset="-127"/>
              <a:ea typeface="맑은 고딕" pitchFamily="50" charset="-127"/>
            </a:rPr>
            <a:t>(A)</a:t>
          </a:r>
        </a:p>
        <a:p>
          <a:pPr latinLnBrk="1"/>
          <a:r>
            <a:rPr lang="ko-KR" altLang="en-US" sz="1200" b="1" dirty="0" smtClean="0">
              <a:solidFill>
                <a:srgbClr val="00B050"/>
              </a:solidFill>
              <a:latin typeface="맑은 고딕" pitchFamily="50" charset="-127"/>
              <a:ea typeface="맑은 고딕" pitchFamily="50" charset="-127"/>
            </a:rPr>
            <a:t>즐김</a:t>
          </a:r>
          <a:r>
            <a:rPr lang="en-US" altLang="ko-KR" sz="1200" b="1" dirty="0" smtClean="0">
              <a:solidFill>
                <a:srgbClr val="00B050"/>
              </a:solidFill>
              <a:latin typeface="맑은 고딕" pitchFamily="50" charset="-127"/>
              <a:ea typeface="맑은 고딕" pitchFamily="50" charset="-127"/>
            </a:rPr>
            <a:t>(E) / </a:t>
          </a:r>
          <a:r>
            <a:rPr lang="ko-KR" altLang="en-US" sz="1200" b="1" dirty="0" smtClean="0">
              <a:solidFill>
                <a:srgbClr val="00B050"/>
              </a:solidFill>
              <a:latin typeface="맑은 고딕" pitchFamily="50" charset="-127"/>
              <a:ea typeface="맑은 고딕" pitchFamily="50" charset="-127"/>
            </a:rPr>
            <a:t>회복</a:t>
          </a:r>
          <a:r>
            <a:rPr lang="en-US" altLang="ko-KR" sz="1200" b="1" dirty="0" smtClean="0">
              <a:solidFill>
                <a:srgbClr val="00B050"/>
              </a:solidFill>
              <a:latin typeface="맑은 고딕" pitchFamily="50" charset="-127"/>
              <a:ea typeface="맑은 고딕" pitchFamily="50" charset="-127"/>
            </a:rPr>
            <a:t>(R)</a:t>
          </a:r>
        </a:p>
        <a:p>
          <a:pPr latinLnBrk="1"/>
          <a:r>
            <a:rPr lang="ko-KR" altLang="en-US" sz="1200" b="1" dirty="0" smtClean="0">
              <a:solidFill>
                <a:srgbClr val="002060"/>
              </a:solidFill>
              <a:latin typeface="맑은 고딕" pitchFamily="50" charset="-127"/>
              <a:ea typeface="맑은 고딕" pitchFamily="50" charset="-127"/>
            </a:rPr>
            <a:t>휴식</a:t>
          </a:r>
          <a:r>
            <a:rPr lang="en-US" altLang="ko-KR" sz="1200" b="1" dirty="0" smtClean="0">
              <a:solidFill>
                <a:srgbClr val="002060"/>
              </a:solidFill>
              <a:latin typeface="맑은 고딕" pitchFamily="50" charset="-127"/>
              <a:ea typeface="맑은 고딕" pitchFamily="50" charset="-127"/>
            </a:rPr>
            <a:t>(R)</a:t>
          </a:r>
          <a:r>
            <a:rPr lang="ko-KR" altLang="en-US" sz="1200" b="1" dirty="0" smtClean="0">
              <a:solidFill>
                <a:srgbClr val="002060"/>
              </a:solidFill>
              <a:latin typeface="맑은 고딕" pitchFamily="50" charset="-127"/>
              <a:ea typeface="맑은 고딕" pitchFamily="50" charset="-127"/>
            </a:rPr>
            <a:t> </a:t>
          </a:r>
          <a:r>
            <a:rPr lang="en-US" altLang="ko-KR" sz="1200" b="1" dirty="0" smtClean="0">
              <a:solidFill>
                <a:srgbClr val="002060"/>
              </a:solidFill>
              <a:latin typeface="맑은 고딕" pitchFamily="50" charset="-127"/>
              <a:ea typeface="맑은 고딕" pitchFamily="50" charset="-127"/>
            </a:rPr>
            <a:t>/ </a:t>
          </a:r>
          <a:r>
            <a:rPr lang="ko-KR" altLang="en-US" sz="1200" b="1" dirty="0" smtClean="0">
              <a:solidFill>
                <a:srgbClr val="002060"/>
              </a:solidFill>
              <a:latin typeface="맑은 고딕" pitchFamily="50" charset="-127"/>
              <a:ea typeface="맑은 고딕" pitchFamily="50" charset="-127"/>
            </a:rPr>
            <a:t>영양</a:t>
          </a:r>
          <a:r>
            <a:rPr lang="en-US" altLang="ko-KR" sz="1200" b="1" dirty="0" smtClean="0">
              <a:solidFill>
                <a:srgbClr val="002060"/>
              </a:solidFill>
              <a:latin typeface="맑은 고딕" pitchFamily="50" charset="-127"/>
              <a:ea typeface="맑은 고딕" pitchFamily="50" charset="-127"/>
            </a:rPr>
            <a:t>(N)</a:t>
          </a:r>
        </a:p>
        <a:p>
          <a:pPr latinLnBrk="1"/>
          <a:endParaRPr lang="ko-KR" altLang="en-US" sz="800" dirty="0"/>
        </a:p>
      </dgm:t>
    </dgm:pt>
    <dgm:pt modelId="{714DDFF6-1BBC-4E3E-A68D-5630C793BD63}" type="parTrans" cxnId="{D85C2DEF-4EFD-46AE-9BDB-E8F480BF2ECC}">
      <dgm:prSet/>
      <dgm:spPr/>
      <dgm:t>
        <a:bodyPr/>
        <a:lstStyle/>
        <a:p>
          <a:pPr latinLnBrk="1"/>
          <a:endParaRPr lang="ko-KR" altLang="en-US"/>
        </a:p>
      </dgm:t>
    </dgm:pt>
    <dgm:pt modelId="{99AD4760-A624-4271-A3DE-EDECAE91BCB3}" type="sibTrans" cxnId="{D85C2DEF-4EFD-46AE-9BDB-E8F480BF2ECC}">
      <dgm:prSet/>
      <dgm:spPr/>
      <dgm:t>
        <a:bodyPr/>
        <a:lstStyle/>
        <a:p>
          <a:pPr latinLnBrk="1"/>
          <a:endParaRPr lang="ko-KR" altLang="en-US"/>
        </a:p>
      </dgm:t>
    </dgm:pt>
    <dgm:pt modelId="{F08B8F67-E0FA-454F-83AB-25C53566D5AA}">
      <dgm:prSet phldrT="[텍스트]"/>
      <dgm:spPr/>
      <dgm:t>
        <a:bodyPr/>
        <a:lstStyle/>
        <a:p>
          <a:pPr latinLnBrk="1"/>
          <a:endParaRPr lang="ko-KR" altLang="en-US" dirty="0"/>
        </a:p>
      </dgm:t>
    </dgm:pt>
    <dgm:pt modelId="{AC6A348C-5839-45BD-8627-73106FFF8B4C}" type="parTrans" cxnId="{AFEC07E5-EF95-4973-99F6-11385A479D9C}">
      <dgm:prSet/>
      <dgm:spPr/>
      <dgm:t>
        <a:bodyPr/>
        <a:lstStyle/>
        <a:p>
          <a:pPr latinLnBrk="1"/>
          <a:endParaRPr lang="ko-KR" altLang="en-US"/>
        </a:p>
      </dgm:t>
    </dgm:pt>
    <dgm:pt modelId="{B7697BF8-EEB2-412E-B316-0F632276B4D9}" type="sibTrans" cxnId="{AFEC07E5-EF95-4973-99F6-11385A479D9C}">
      <dgm:prSet/>
      <dgm:spPr/>
      <dgm:t>
        <a:bodyPr/>
        <a:lstStyle/>
        <a:p>
          <a:pPr latinLnBrk="1"/>
          <a:endParaRPr lang="ko-KR" altLang="en-US"/>
        </a:p>
      </dgm:t>
    </dgm:pt>
    <dgm:pt modelId="{49F298B6-B143-482B-899A-D54ED28FAA32}">
      <dgm:prSet phldrT="[텍스트]"/>
      <dgm:spPr/>
      <dgm:t>
        <a:bodyPr/>
        <a:lstStyle/>
        <a:p>
          <a:pPr latinLnBrk="1"/>
          <a:endParaRPr lang="ko-KR" altLang="en-US" dirty="0"/>
        </a:p>
      </dgm:t>
    </dgm:pt>
    <dgm:pt modelId="{55958A2C-38A3-4B75-8E52-F2A60142B9B7}" type="parTrans" cxnId="{355ED918-C829-4F31-AB90-34CD10242B86}">
      <dgm:prSet/>
      <dgm:spPr/>
      <dgm:t>
        <a:bodyPr/>
        <a:lstStyle/>
        <a:p>
          <a:pPr latinLnBrk="1"/>
          <a:endParaRPr lang="ko-KR" altLang="en-US"/>
        </a:p>
      </dgm:t>
    </dgm:pt>
    <dgm:pt modelId="{6542740D-E0FF-4903-8173-9273E7A8CDDE}" type="sibTrans" cxnId="{355ED918-C829-4F31-AB90-34CD10242B86}">
      <dgm:prSet/>
      <dgm:spPr/>
      <dgm:t>
        <a:bodyPr/>
        <a:lstStyle/>
        <a:p>
          <a:pPr latinLnBrk="1"/>
          <a:endParaRPr lang="ko-KR" altLang="en-US"/>
        </a:p>
      </dgm:t>
    </dgm:pt>
    <dgm:pt modelId="{F82EA459-EE5A-4F14-8234-6AE0BF3FE412}">
      <dgm:prSet phldrT="[텍스트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latinLnBrk="1"/>
          <a:r>
            <a:rPr lang="ko-KR" altLang="en-US" b="1" dirty="0" smtClean="0">
              <a:solidFill>
                <a:srgbClr val="C00000"/>
              </a:solidFill>
              <a:latin typeface="맑은 고딕" pitchFamily="50" charset="-127"/>
              <a:ea typeface="맑은 고딕" pitchFamily="50" charset="-127"/>
            </a:rPr>
            <a:t>탈진</a:t>
          </a:r>
          <a:r>
            <a:rPr lang="en-US" altLang="ko-KR" b="1" dirty="0" smtClean="0">
              <a:solidFill>
                <a:srgbClr val="C00000"/>
              </a:solidFill>
              <a:latin typeface="맑은 고딕" pitchFamily="50" charset="-127"/>
              <a:ea typeface="맑은 고딕" pitchFamily="50" charset="-127"/>
            </a:rPr>
            <a:t>(BO)</a:t>
          </a:r>
        </a:p>
        <a:p>
          <a:pPr latinLnBrk="1"/>
          <a:r>
            <a:rPr lang="ko-KR" altLang="en-US" b="1" dirty="0" smtClean="0">
              <a:solidFill>
                <a:srgbClr val="C00000"/>
              </a:solidFill>
              <a:latin typeface="맑은 고딕" pitchFamily="50" charset="-127"/>
              <a:ea typeface="맑은 고딕" pitchFamily="50" charset="-127"/>
            </a:rPr>
            <a:t>피로</a:t>
          </a:r>
          <a:r>
            <a:rPr lang="en-US" altLang="ko-KR" b="1" dirty="0" smtClean="0">
              <a:solidFill>
                <a:srgbClr val="C00000"/>
              </a:solidFill>
              <a:latin typeface="맑은 고딕" pitchFamily="50" charset="-127"/>
              <a:ea typeface="맑은 고딕" pitchFamily="50" charset="-127"/>
            </a:rPr>
            <a:t>(F)</a:t>
          </a:r>
        </a:p>
        <a:p>
          <a:pPr latinLnBrk="1"/>
          <a:r>
            <a:rPr lang="ko-KR" altLang="en-US" b="1" dirty="0" smtClean="0">
              <a:solidFill>
                <a:srgbClr val="C00000"/>
              </a:solidFill>
              <a:latin typeface="맑은 고딕" pitchFamily="50" charset="-127"/>
              <a:ea typeface="맑은 고딕" pitchFamily="50" charset="-127"/>
            </a:rPr>
            <a:t>만성피로</a:t>
          </a:r>
          <a:r>
            <a:rPr lang="en-US" altLang="ko-KR" b="1" dirty="0" smtClean="0">
              <a:solidFill>
                <a:srgbClr val="C00000"/>
              </a:solidFill>
              <a:latin typeface="맑은 고딕" pitchFamily="50" charset="-127"/>
              <a:ea typeface="맑은 고딕" pitchFamily="50" charset="-127"/>
            </a:rPr>
            <a:t>(FS)</a:t>
          </a:r>
          <a:endParaRPr lang="ko-KR" altLang="en-US" b="1" dirty="0">
            <a:solidFill>
              <a:srgbClr val="C00000"/>
            </a:solidFill>
            <a:latin typeface="맑은 고딕" pitchFamily="50" charset="-127"/>
            <a:ea typeface="맑은 고딕" pitchFamily="50" charset="-127"/>
          </a:endParaRPr>
        </a:p>
      </dgm:t>
    </dgm:pt>
    <dgm:pt modelId="{0370808C-158B-4BBD-A893-B6503B3F2D1B}" type="parTrans" cxnId="{B51D67EE-5020-4E81-85C5-326352A56D26}">
      <dgm:prSet/>
      <dgm:spPr/>
      <dgm:t>
        <a:bodyPr/>
        <a:lstStyle/>
        <a:p>
          <a:pPr latinLnBrk="1"/>
          <a:endParaRPr lang="ko-KR" altLang="en-US"/>
        </a:p>
      </dgm:t>
    </dgm:pt>
    <dgm:pt modelId="{3E26FFF2-C490-4E79-830B-52207175C6B6}" type="sibTrans" cxnId="{B51D67EE-5020-4E81-85C5-326352A56D26}">
      <dgm:prSet/>
      <dgm:spPr/>
      <dgm:t>
        <a:bodyPr/>
        <a:lstStyle/>
        <a:p>
          <a:pPr latinLnBrk="1"/>
          <a:endParaRPr lang="ko-KR" altLang="en-US"/>
        </a:p>
      </dgm:t>
    </dgm:pt>
    <dgm:pt modelId="{9CB3AD24-6BB3-4E22-801E-903877A03360}">
      <dgm:prSet phldrT="[텍스트]"/>
      <dgm:spPr/>
      <dgm:t>
        <a:bodyPr/>
        <a:lstStyle/>
        <a:p>
          <a:pPr latinLnBrk="1"/>
          <a:endParaRPr lang="ko-KR" altLang="en-US" dirty="0"/>
        </a:p>
      </dgm:t>
    </dgm:pt>
    <dgm:pt modelId="{EB746A32-99B9-4AC4-AC3A-A9D972BDC058}" type="parTrans" cxnId="{9ADE6F3B-A709-457A-93CF-91214C23DEDC}">
      <dgm:prSet/>
      <dgm:spPr/>
      <dgm:t>
        <a:bodyPr/>
        <a:lstStyle/>
        <a:p>
          <a:pPr latinLnBrk="1"/>
          <a:endParaRPr lang="ko-KR" altLang="en-US"/>
        </a:p>
      </dgm:t>
    </dgm:pt>
    <dgm:pt modelId="{25F48412-8F07-4CAE-A226-1AD4ECAF3926}" type="sibTrans" cxnId="{9ADE6F3B-A709-457A-93CF-91214C23DEDC}">
      <dgm:prSet/>
      <dgm:spPr/>
      <dgm:t>
        <a:bodyPr/>
        <a:lstStyle/>
        <a:p>
          <a:pPr latinLnBrk="1"/>
          <a:endParaRPr lang="ko-KR" altLang="en-US"/>
        </a:p>
      </dgm:t>
    </dgm:pt>
    <dgm:pt modelId="{61937293-B203-434E-8850-AE02BBD16301}">
      <dgm:prSet phldrT="[텍스트]"/>
      <dgm:spPr/>
      <dgm:t>
        <a:bodyPr/>
        <a:lstStyle/>
        <a:p>
          <a:pPr latinLnBrk="1"/>
          <a:endParaRPr lang="ko-KR" altLang="en-US" dirty="0"/>
        </a:p>
      </dgm:t>
    </dgm:pt>
    <dgm:pt modelId="{8E39DB41-837E-415E-A0C8-520CF5ED04F4}" type="parTrans" cxnId="{CFCFC2DF-ABF3-4D07-A7AC-63FCE2F3AB61}">
      <dgm:prSet/>
      <dgm:spPr/>
      <dgm:t>
        <a:bodyPr/>
        <a:lstStyle/>
        <a:p>
          <a:pPr latinLnBrk="1"/>
          <a:endParaRPr lang="ko-KR" altLang="en-US"/>
        </a:p>
      </dgm:t>
    </dgm:pt>
    <dgm:pt modelId="{07AA4545-2109-4F98-92B3-523F634B97C4}" type="sibTrans" cxnId="{CFCFC2DF-ABF3-4D07-A7AC-63FCE2F3AB61}">
      <dgm:prSet/>
      <dgm:spPr/>
      <dgm:t>
        <a:bodyPr/>
        <a:lstStyle/>
        <a:p>
          <a:pPr latinLnBrk="1"/>
          <a:endParaRPr lang="ko-KR" altLang="en-US"/>
        </a:p>
      </dgm:t>
    </dgm:pt>
    <dgm:pt modelId="{E5362E46-387D-41A6-9519-595C369B4305}">
      <dgm:prSet phldrT="[텍스트]"/>
      <dgm:spPr/>
      <dgm:t>
        <a:bodyPr/>
        <a:lstStyle/>
        <a:p>
          <a:pPr latinLnBrk="1"/>
          <a:endParaRPr lang="ko-KR" altLang="en-US" dirty="0"/>
        </a:p>
      </dgm:t>
    </dgm:pt>
    <dgm:pt modelId="{BB985B4D-45EF-41FE-BF3A-D459328AB2D2}" type="parTrans" cxnId="{9D5627D1-FFC7-48EC-8364-7FED230E047C}">
      <dgm:prSet/>
      <dgm:spPr/>
      <dgm:t>
        <a:bodyPr/>
        <a:lstStyle/>
        <a:p>
          <a:pPr latinLnBrk="1"/>
          <a:endParaRPr lang="ko-KR" altLang="en-US"/>
        </a:p>
      </dgm:t>
    </dgm:pt>
    <dgm:pt modelId="{0390F3AF-0031-42B8-868C-DA94FC80B5F8}" type="sibTrans" cxnId="{9D5627D1-FFC7-48EC-8364-7FED230E047C}">
      <dgm:prSet/>
      <dgm:spPr/>
      <dgm:t>
        <a:bodyPr/>
        <a:lstStyle/>
        <a:p>
          <a:pPr latinLnBrk="1"/>
          <a:endParaRPr lang="ko-KR" altLang="en-US"/>
        </a:p>
      </dgm:t>
    </dgm:pt>
    <dgm:pt modelId="{DDFC8D2D-0840-4D0E-B607-FF1DD25BE29C}" type="pres">
      <dgm:prSet presAssocID="{BA7358EA-F7F7-46B2-849B-87D81E4961C8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FBC4CC1-05EA-4F02-B840-540C9A8ECF63}" type="pres">
      <dgm:prSet presAssocID="{738AB706-CF91-4EAA-9E4A-C4CBCC58C0DC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804F182-443D-4184-9151-649FE1313522}" type="pres">
      <dgm:prSet presAssocID="{738AB706-CF91-4EAA-9E4A-C4CBCC58C0DC}" presName="gear1srcNode" presStyleLbl="node1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9C3A85C7-01F3-4692-892E-2113EB360542}" type="pres">
      <dgm:prSet presAssocID="{738AB706-CF91-4EAA-9E4A-C4CBCC58C0DC}" presName="gear1dstNode" presStyleLbl="node1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F5189AB4-53F1-4E1E-B757-B05DD6663A8A}" type="pres">
      <dgm:prSet presAssocID="{E6485D23-FD94-426B-91FD-E6D7D28A11A3}" presName="gear2" presStyleLbl="node1" presStyleIdx="1" presStyleCnt="3" custScaleX="131821" custLinFactNeighborX="-3523" custLinFactNeighborY="1130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1348398-E75B-41D1-A47B-9D6573E04075}" type="pres">
      <dgm:prSet presAssocID="{E6485D23-FD94-426B-91FD-E6D7D28A11A3}" presName="gear2srcNode" presStyleLbl="node1" presStyleIdx="1" presStyleCnt="3"/>
      <dgm:spPr/>
      <dgm:t>
        <a:bodyPr/>
        <a:lstStyle/>
        <a:p>
          <a:pPr latinLnBrk="1"/>
          <a:endParaRPr lang="ko-KR" altLang="en-US"/>
        </a:p>
      </dgm:t>
    </dgm:pt>
    <dgm:pt modelId="{97D93CC7-732B-4175-BE91-42A9F620A901}" type="pres">
      <dgm:prSet presAssocID="{E6485D23-FD94-426B-91FD-E6D7D28A11A3}" presName="gear2dstNode" presStyleLbl="node1" presStyleIdx="1" presStyleCnt="3"/>
      <dgm:spPr/>
      <dgm:t>
        <a:bodyPr/>
        <a:lstStyle/>
        <a:p>
          <a:pPr latinLnBrk="1"/>
          <a:endParaRPr lang="ko-KR" altLang="en-US"/>
        </a:p>
      </dgm:t>
    </dgm:pt>
    <dgm:pt modelId="{6C1DB085-CC55-4AEB-8295-451A3A9192AC}" type="pres">
      <dgm:prSet presAssocID="{F82EA459-EE5A-4F14-8234-6AE0BF3FE412}" presName="gear3" presStyleLbl="node1" presStyleIdx="2" presStyleCnt="3"/>
      <dgm:spPr/>
      <dgm:t>
        <a:bodyPr/>
        <a:lstStyle/>
        <a:p>
          <a:pPr latinLnBrk="1"/>
          <a:endParaRPr lang="ko-KR" altLang="en-US"/>
        </a:p>
      </dgm:t>
    </dgm:pt>
    <dgm:pt modelId="{48A62AAA-30D0-4165-A441-B26DCB559D5A}" type="pres">
      <dgm:prSet presAssocID="{F82EA459-EE5A-4F14-8234-6AE0BF3FE412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1689A62-3017-42BA-AE1B-7D5A7B4D1653}" type="pres">
      <dgm:prSet presAssocID="{F82EA459-EE5A-4F14-8234-6AE0BF3FE412}" presName="gear3srcNode" presStyleLbl="node1" presStyleIdx="2" presStyleCnt="3"/>
      <dgm:spPr/>
      <dgm:t>
        <a:bodyPr/>
        <a:lstStyle/>
        <a:p>
          <a:pPr latinLnBrk="1"/>
          <a:endParaRPr lang="ko-KR" altLang="en-US"/>
        </a:p>
      </dgm:t>
    </dgm:pt>
    <dgm:pt modelId="{1BAC7399-6CE6-4078-ABE6-67F00447F2C6}" type="pres">
      <dgm:prSet presAssocID="{F82EA459-EE5A-4F14-8234-6AE0BF3FE412}" presName="gear3dstNode" presStyleLbl="node1" presStyleIdx="2" presStyleCnt="3"/>
      <dgm:spPr/>
      <dgm:t>
        <a:bodyPr/>
        <a:lstStyle/>
        <a:p>
          <a:pPr latinLnBrk="1"/>
          <a:endParaRPr lang="ko-KR" altLang="en-US"/>
        </a:p>
      </dgm:t>
    </dgm:pt>
    <dgm:pt modelId="{02CFC2E1-7E9E-4D28-9CC6-A433DCA10F71}" type="pres">
      <dgm:prSet presAssocID="{EA7EDBCA-41E5-440D-91D2-D99E1A79748D}" presName="connector1" presStyleLbl="sibTrans2D1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AEAF9C4C-CF2F-4E82-86E7-B11011D1810C}" type="pres">
      <dgm:prSet presAssocID="{99AD4760-A624-4271-A3DE-EDECAE91BCB3}" presName="connector2" presStyleLbl="sibTrans2D1" presStyleIdx="1" presStyleCnt="3"/>
      <dgm:spPr/>
      <dgm:t>
        <a:bodyPr/>
        <a:lstStyle/>
        <a:p>
          <a:pPr latinLnBrk="1"/>
          <a:endParaRPr lang="ko-KR" altLang="en-US"/>
        </a:p>
      </dgm:t>
    </dgm:pt>
    <dgm:pt modelId="{A8A323D2-E475-4036-864B-8D5AA325C496}" type="pres">
      <dgm:prSet presAssocID="{3E26FFF2-C490-4E79-830B-52207175C6B6}" presName="connector3" presStyleLbl="sibTrans2D1" presStyleIdx="2" presStyleCnt="3"/>
      <dgm:spPr/>
      <dgm:t>
        <a:bodyPr/>
        <a:lstStyle/>
        <a:p>
          <a:pPr latinLnBrk="1"/>
          <a:endParaRPr lang="ko-KR" altLang="en-US"/>
        </a:p>
      </dgm:t>
    </dgm:pt>
  </dgm:ptLst>
  <dgm:cxnLst>
    <dgm:cxn modelId="{AFEC07E5-EF95-4973-99F6-11385A479D9C}" srcId="{BA7358EA-F7F7-46B2-849B-87D81E4961C8}" destId="{F08B8F67-E0FA-454F-83AB-25C53566D5AA}" srcOrd="4" destOrd="0" parTransId="{AC6A348C-5839-45BD-8627-73106FFF8B4C}" sibTransId="{B7697BF8-EEB2-412E-B316-0F632276B4D9}"/>
    <dgm:cxn modelId="{D322A658-322D-4521-AB1B-6DFF3D10AF27}" type="presOf" srcId="{E6485D23-FD94-426B-91FD-E6D7D28A11A3}" destId="{F5189AB4-53F1-4E1E-B757-B05DD6663A8A}" srcOrd="0" destOrd="0" presId="urn:microsoft.com/office/officeart/2005/8/layout/gear1"/>
    <dgm:cxn modelId="{1EBEEC1F-9481-48D2-9D35-B72EFE8F884F}" type="presOf" srcId="{738AB706-CF91-4EAA-9E4A-C4CBCC58C0DC}" destId="{9C3A85C7-01F3-4692-892E-2113EB360542}" srcOrd="2" destOrd="0" presId="urn:microsoft.com/office/officeart/2005/8/layout/gear1"/>
    <dgm:cxn modelId="{687A5129-F5D6-4937-A2BF-DA9890A79AF5}" srcId="{BA7358EA-F7F7-46B2-849B-87D81E4961C8}" destId="{FEEA0EA7-6124-452B-A6E1-5F3AABF75277}" srcOrd="6" destOrd="0" parTransId="{13B62A75-25F6-434A-BC1A-826642E45DFD}" sibTransId="{F868F806-4DFA-4EBB-BCF5-7225FFEF4DB7}"/>
    <dgm:cxn modelId="{9D5627D1-FFC7-48EC-8364-7FED230E047C}" srcId="{BA7358EA-F7F7-46B2-849B-87D81E4961C8}" destId="{E5362E46-387D-41A6-9519-595C369B4305}" srcOrd="10" destOrd="0" parTransId="{BB985B4D-45EF-41FE-BF3A-D459328AB2D2}" sibTransId="{0390F3AF-0031-42B8-868C-DA94FC80B5F8}"/>
    <dgm:cxn modelId="{32427D6E-0B0F-402E-96DD-2C77897F3805}" type="presOf" srcId="{F82EA459-EE5A-4F14-8234-6AE0BF3FE412}" destId="{1BAC7399-6CE6-4078-ABE6-67F00447F2C6}" srcOrd="3" destOrd="0" presId="urn:microsoft.com/office/officeart/2005/8/layout/gear1"/>
    <dgm:cxn modelId="{B51D67EE-5020-4E81-85C5-326352A56D26}" srcId="{BA7358EA-F7F7-46B2-849B-87D81E4961C8}" destId="{F82EA459-EE5A-4F14-8234-6AE0BF3FE412}" srcOrd="2" destOrd="0" parTransId="{0370808C-158B-4BBD-A893-B6503B3F2D1B}" sibTransId="{3E26FFF2-C490-4E79-830B-52207175C6B6}"/>
    <dgm:cxn modelId="{7608DAAA-6711-4CBC-AAD8-0BED1CD84BBE}" type="presOf" srcId="{EA7EDBCA-41E5-440D-91D2-D99E1A79748D}" destId="{02CFC2E1-7E9E-4D28-9CC6-A433DCA10F71}" srcOrd="0" destOrd="0" presId="urn:microsoft.com/office/officeart/2005/8/layout/gear1"/>
    <dgm:cxn modelId="{281035C7-3B90-4F0A-AC32-08E28A2C7FAA}" type="presOf" srcId="{3E26FFF2-C490-4E79-830B-52207175C6B6}" destId="{A8A323D2-E475-4036-864B-8D5AA325C496}" srcOrd="0" destOrd="0" presId="urn:microsoft.com/office/officeart/2005/8/layout/gear1"/>
    <dgm:cxn modelId="{5E4E4900-4B19-4238-A4FE-F1DE35D2D982}" type="presOf" srcId="{E6485D23-FD94-426B-91FD-E6D7D28A11A3}" destId="{97D93CC7-732B-4175-BE91-42A9F620A901}" srcOrd="2" destOrd="0" presId="urn:microsoft.com/office/officeart/2005/8/layout/gear1"/>
    <dgm:cxn modelId="{A7A7B6A3-DDF9-4888-AF06-D3C4A68113FE}" type="presOf" srcId="{738AB706-CF91-4EAA-9E4A-C4CBCC58C0DC}" destId="{E804F182-443D-4184-9151-649FE1313522}" srcOrd="1" destOrd="0" presId="urn:microsoft.com/office/officeart/2005/8/layout/gear1"/>
    <dgm:cxn modelId="{2DB0D7C2-E00D-4F76-9D93-93CE44456E79}" type="presOf" srcId="{BA7358EA-F7F7-46B2-849B-87D81E4961C8}" destId="{DDFC8D2D-0840-4D0E-B607-FF1DD25BE29C}" srcOrd="0" destOrd="0" presId="urn:microsoft.com/office/officeart/2005/8/layout/gear1"/>
    <dgm:cxn modelId="{C98C3FFE-5583-4792-9F0A-FE0C618754E1}" type="presOf" srcId="{99AD4760-A624-4271-A3DE-EDECAE91BCB3}" destId="{AEAF9C4C-CF2F-4E82-86E7-B11011D1810C}" srcOrd="0" destOrd="0" presId="urn:microsoft.com/office/officeart/2005/8/layout/gear1"/>
    <dgm:cxn modelId="{2856E43D-750F-4072-B00C-AE5BC87C8630}" srcId="{BA7358EA-F7F7-46B2-849B-87D81E4961C8}" destId="{738AB706-CF91-4EAA-9E4A-C4CBCC58C0DC}" srcOrd="0" destOrd="0" parTransId="{8F3AAD13-78F7-4CA7-AE3A-21C75DC897D9}" sibTransId="{EA7EDBCA-41E5-440D-91D2-D99E1A79748D}"/>
    <dgm:cxn modelId="{F348BA90-B737-4B32-9062-AB0271298771}" type="presOf" srcId="{E6485D23-FD94-426B-91FD-E6D7D28A11A3}" destId="{B1348398-E75B-41D1-A47B-9D6573E04075}" srcOrd="1" destOrd="0" presId="urn:microsoft.com/office/officeart/2005/8/layout/gear1"/>
    <dgm:cxn modelId="{D6C567C1-4377-4F58-B030-76C439D1D050}" type="presOf" srcId="{F82EA459-EE5A-4F14-8234-6AE0BF3FE412}" destId="{48A62AAA-30D0-4165-A441-B26DCB559D5A}" srcOrd="1" destOrd="0" presId="urn:microsoft.com/office/officeart/2005/8/layout/gear1"/>
    <dgm:cxn modelId="{557DFAB2-567C-4545-A060-F2E1D2F4C525}" srcId="{BA7358EA-F7F7-46B2-849B-87D81E4961C8}" destId="{93CBC4A6-BAFC-482D-8773-DEF75D54BA99}" srcOrd="8" destOrd="0" parTransId="{A65EA2A2-2233-43D2-B99F-CD1E6C5C4324}" sibTransId="{682ACE18-1E6D-4642-96A1-DB6A10F01ABF}"/>
    <dgm:cxn modelId="{DF16B05E-2FED-4230-B8FC-4E878531660E}" type="presOf" srcId="{F82EA459-EE5A-4F14-8234-6AE0BF3FE412}" destId="{6C1DB085-CC55-4AEB-8295-451A3A9192AC}" srcOrd="0" destOrd="0" presId="urn:microsoft.com/office/officeart/2005/8/layout/gear1"/>
    <dgm:cxn modelId="{9ADE6F3B-A709-457A-93CF-91214C23DEDC}" srcId="{BA7358EA-F7F7-46B2-849B-87D81E4961C8}" destId="{9CB3AD24-6BB3-4E22-801E-903877A03360}" srcOrd="9" destOrd="0" parTransId="{EB746A32-99B9-4AC4-AC3A-A9D972BDC058}" sibTransId="{25F48412-8F07-4CAE-A226-1AD4ECAF3926}"/>
    <dgm:cxn modelId="{355ED918-C829-4F31-AB90-34CD10242B86}" srcId="{BA7358EA-F7F7-46B2-849B-87D81E4961C8}" destId="{49F298B6-B143-482B-899A-D54ED28FAA32}" srcOrd="5" destOrd="0" parTransId="{55958A2C-38A3-4B75-8E52-F2A60142B9B7}" sibTransId="{6542740D-E0FF-4903-8173-9273E7A8CDDE}"/>
    <dgm:cxn modelId="{CFCFC2DF-ABF3-4D07-A7AC-63FCE2F3AB61}" srcId="{BA7358EA-F7F7-46B2-849B-87D81E4961C8}" destId="{61937293-B203-434E-8850-AE02BBD16301}" srcOrd="3" destOrd="0" parTransId="{8E39DB41-837E-415E-A0C8-520CF5ED04F4}" sibTransId="{07AA4545-2109-4F98-92B3-523F634B97C4}"/>
    <dgm:cxn modelId="{3AE3A8B8-2EB1-4CF8-BD10-D8353E4076F8}" type="presOf" srcId="{738AB706-CF91-4EAA-9E4A-C4CBCC58C0DC}" destId="{8FBC4CC1-05EA-4F02-B840-540C9A8ECF63}" srcOrd="0" destOrd="0" presId="urn:microsoft.com/office/officeart/2005/8/layout/gear1"/>
    <dgm:cxn modelId="{FB4C82D5-D870-4863-805A-AABC814CE3F3}" srcId="{BA7358EA-F7F7-46B2-849B-87D81E4961C8}" destId="{62A79A4A-CC00-4491-BDB3-A5A8F8DC1ECE}" srcOrd="7" destOrd="0" parTransId="{092851FA-1B2D-4FC7-A829-02DF3D436B41}" sibTransId="{83305A59-1F79-43F9-A7CD-9A24743E4DFB}"/>
    <dgm:cxn modelId="{D26675E5-4F2D-4D65-A02C-D6405D425819}" type="presOf" srcId="{F82EA459-EE5A-4F14-8234-6AE0BF3FE412}" destId="{51689A62-3017-42BA-AE1B-7D5A7B4D1653}" srcOrd="2" destOrd="0" presId="urn:microsoft.com/office/officeart/2005/8/layout/gear1"/>
    <dgm:cxn modelId="{D85C2DEF-4EFD-46AE-9BDB-E8F480BF2ECC}" srcId="{BA7358EA-F7F7-46B2-849B-87D81E4961C8}" destId="{E6485D23-FD94-426B-91FD-E6D7D28A11A3}" srcOrd="1" destOrd="0" parTransId="{714DDFF6-1BBC-4E3E-A68D-5630C793BD63}" sibTransId="{99AD4760-A624-4271-A3DE-EDECAE91BCB3}"/>
    <dgm:cxn modelId="{C553BD6F-B13B-4510-9E3F-0D300CC4D91E}" type="presParOf" srcId="{DDFC8D2D-0840-4D0E-B607-FF1DD25BE29C}" destId="{8FBC4CC1-05EA-4F02-B840-540C9A8ECF63}" srcOrd="0" destOrd="0" presId="urn:microsoft.com/office/officeart/2005/8/layout/gear1"/>
    <dgm:cxn modelId="{C077B2A3-DAD6-4600-A5D5-E27FAF07ECDB}" type="presParOf" srcId="{DDFC8D2D-0840-4D0E-B607-FF1DD25BE29C}" destId="{E804F182-443D-4184-9151-649FE1313522}" srcOrd="1" destOrd="0" presId="urn:microsoft.com/office/officeart/2005/8/layout/gear1"/>
    <dgm:cxn modelId="{35B06793-D7AE-498F-88A0-51115F9FD2AC}" type="presParOf" srcId="{DDFC8D2D-0840-4D0E-B607-FF1DD25BE29C}" destId="{9C3A85C7-01F3-4692-892E-2113EB360542}" srcOrd="2" destOrd="0" presId="urn:microsoft.com/office/officeart/2005/8/layout/gear1"/>
    <dgm:cxn modelId="{3F25BE38-30F1-40FE-8FC9-B10239090BAD}" type="presParOf" srcId="{DDFC8D2D-0840-4D0E-B607-FF1DD25BE29C}" destId="{F5189AB4-53F1-4E1E-B757-B05DD6663A8A}" srcOrd="3" destOrd="0" presId="urn:microsoft.com/office/officeart/2005/8/layout/gear1"/>
    <dgm:cxn modelId="{B87DBFEA-AB2F-4E29-8AFB-9B477A3D84BD}" type="presParOf" srcId="{DDFC8D2D-0840-4D0E-B607-FF1DD25BE29C}" destId="{B1348398-E75B-41D1-A47B-9D6573E04075}" srcOrd="4" destOrd="0" presId="urn:microsoft.com/office/officeart/2005/8/layout/gear1"/>
    <dgm:cxn modelId="{02AB82D9-B5E5-4882-BA10-DA777445978A}" type="presParOf" srcId="{DDFC8D2D-0840-4D0E-B607-FF1DD25BE29C}" destId="{97D93CC7-732B-4175-BE91-42A9F620A901}" srcOrd="5" destOrd="0" presId="urn:microsoft.com/office/officeart/2005/8/layout/gear1"/>
    <dgm:cxn modelId="{880ABC1B-31AD-47AB-972D-E893E052B5FE}" type="presParOf" srcId="{DDFC8D2D-0840-4D0E-B607-FF1DD25BE29C}" destId="{6C1DB085-CC55-4AEB-8295-451A3A9192AC}" srcOrd="6" destOrd="0" presId="urn:microsoft.com/office/officeart/2005/8/layout/gear1"/>
    <dgm:cxn modelId="{68E699D8-8610-455B-8793-D59E91D74BFA}" type="presParOf" srcId="{DDFC8D2D-0840-4D0E-B607-FF1DD25BE29C}" destId="{48A62AAA-30D0-4165-A441-B26DCB559D5A}" srcOrd="7" destOrd="0" presId="urn:microsoft.com/office/officeart/2005/8/layout/gear1"/>
    <dgm:cxn modelId="{C437F05C-4EB7-474D-A017-EE89EE204B32}" type="presParOf" srcId="{DDFC8D2D-0840-4D0E-B607-FF1DD25BE29C}" destId="{51689A62-3017-42BA-AE1B-7D5A7B4D1653}" srcOrd="8" destOrd="0" presId="urn:microsoft.com/office/officeart/2005/8/layout/gear1"/>
    <dgm:cxn modelId="{6B7B738C-98C5-4C02-BE73-9C15FE1DC67A}" type="presParOf" srcId="{DDFC8D2D-0840-4D0E-B607-FF1DD25BE29C}" destId="{1BAC7399-6CE6-4078-ABE6-67F00447F2C6}" srcOrd="9" destOrd="0" presId="urn:microsoft.com/office/officeart/2005/8/layout/gear1"/>
    <dgm:cxn modelId="{F55FA2AA-5719-4438-8D32-ADBC3C67F11E}" type="presParOf" srcId="{DDFC8D2D-0840-4D0E-B607-FF1DD25BE29C}" destId="{02CFC2E1-7E9E-4D28-9CC6-A433DCA10F71}" srcOrd="10" destOrd="0" presId="urn:microsoft.com/office/officeart/2005/8/layout/gear1"/>
    <dgm:cxn modelId="{06376DEB-3E9D-4041-8DD6-16CCD83BA396}" type="presParOf" srcId="{DDFC8D2D-0840-4D0E-B607-FF1DD25BE29C}" destId="{AEAF9C4C-CF2F-4E82-86E7-B11011D1810C}" srcOrd="11" destOrd="0" presId="urn:microsoft.com/office/officeart/2005/8/layout/gear1"/>
    <dgm:cxn modelId="{92425050-CD95-43B0-AB9E-2A96477ABBD4}" type="presParOf" srcId="{DDFC8D2D-0840-4D0E-B607-FF1DD25BE29C}" destId="{A8A323D2-E475-4036-864B-8D5AA325C496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0E717F-8C80-4238-82D2-EEE085F2895A}">
      <dsp:nvSpPr>
        <dsp:cNvPr id="0" name=""/>
        <dsp:cNvSpPr/>
      </dsp:nvSpPr>
      <dsp:spPr>
        <a:xfrm>
          <a:off x="3454865" y="1793"/>
          <a:ext cx="1622487" cy="791415"/>
        </a:xfrm>
        <a:prstGeom prst="round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b="1" kern="1200" dirty="0" smtClean="0">
              <a:latin typeface="맑은 고딕" pitchFamily="50" charset="-127"/>
              <a:ea typeface="맑은 고딕" pitchFamily="50" charset="-127"/>
            </a:rPr>
            <a:t>체지방 감소</a:t>
          </a:r>
          <a:endParaRPr lang="en-US" sz="2000" b="1" kern="1200" dirty="0">
            <a:latin typeface="맑은 고딕" pitchFamily="50" charset="-127"/>
            <a:ea typeface="맑은 고딕" pitchFamily="50" charset="-127"/>
          </a:endParaRPr>
        </a:p>
      </dsp:txBody>
      <dsp:txXfrm>
        <a:off x="3493499" y="40427"/>
        <a:ext cx="1545219" cy="714147"/>
      </dsp:txXfrm>
    </dsp:sp>
    <dsp:sp modelId="{C3B14BD6-A02B-40B0-9125-97FD550986E6}">
      <dsp:nvSpPr>
        <dsp:cNvPr id="0" name=""/>
        <dsp:cNvSpPr/>
      </dsp:nvSpPr>
      <dsp:spPr>
        <a:xfrm>
          <a:off x="3491913" y="561991"/>
          <a:ext cx="3730960" cy="3730960"/>
        </a:xfrm>
        <a:custGeom>
          <a:avLst/>
          <a:gdLst/>
          <a:ahLst/>
          <a:cxnLst/>
          <a:rect l="0" t="0" r="0" b="0"/>
          <a:pathLst>
            <a:path>
              <a:moveTo>
                <a:pt x="1911550" y="568"/>
              </a:moveTo>
              <a:arcTo wR="1865480" hR="1865480" stAng="16284908" swAng="191484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AF92FB-AEEE-4AE0-A8DC-45B9F6307519}">
      <dsp:nvSpPr>
        <dsp:cNvPr id="0" name=""/>
        <dsp:cNvSpPr/>
      </dsp:nvSpPr>
      <dsp:spPr>
        <a:xfrm>
          <a:off x="5687631" y="1071567"/>
          <a:ext cx="2222575" cy="791415"/>
        </a:xfrm>
        <a:prstGeom prst="round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b="1" kern="1200" dirty="0" smtClean="0">
              <a:latin typeface="맑은 고딕" pitchFamily="50" charset="-127"/>
              <a:ea typeface="맑은 고딕" pitchFamily="50" charset="-127"/>
            </a:rPr>
            <a:t>산소섭취량 증가</a:t>
          </a:r>
          <a:endParaRPr lang="en-US" sz="2000" b="1" kern="1200" dirty="0">
            <a:latin typeface="맑은 고딕" pitchFamily="50" charset="-127"/>
            <a:ea typeface="맑은 고딕" pitchFamily="50" charset="-127"/>
          </a:endParaRPr>
        </a:p>
      </dsp:txBody>
      <dsp:txXfrm>
        <a:off x="5726265" y="1110201"/>
        <a:ext cx="2145307" cy="714147"/>
      </dsp:txXfrm>
    </dsp:sp>
    <dsp:sp modelId="{613B9D4B-B3FA-40C6-B909-6C8CA1065B4F}">
      <dsp:nvSpPr>
        <dsp:cNvPr id="0" name=""/>
        <dsp:cNvSpPr/>
      </dsp:nvSpPr>
      <dsp:spPr>
        <a:xfrm>
          <a:off x="3212622" y="438692"/>
          <a:ext cx="3730960" cy="3730960"/>
        </a:xfrm>
        <a:custGeom>
          <a:avLst/>
          <a:gdLst/>
          <a:ahLst/>
          <a:cxnLst/>
          <a:rect l="0" t="0" r="0" b="0"/>
          <a:pathLst>
            <a:path>
              <a:moveTo>
                <a:pt x="3712763" y="1605551"/>
              </a:moveTo>
              <a:arcTo wR="1865480" hR="1865480" stAng="21119434" swAng="103858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6F34EC-D93D-4B87-9A6B-39B8A47ED801}">
      <dsp:nvSpPr>
        <dsp:cNvPr id="0" name=""/>
        <dsp:cNvSpPr/>
      </dsp:nvSpPr>
      <dsp:spPr>
        <a:xfrm>
          <a:off x="5766959" y="2786083"/>
          <a:ext cx="2003584" cy="791415"/>
        </a:xfrm>
        <a:prstGeom prst="round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b="1" kern="1200" dirty="0" smtClean="0">
              <a:latin typeface="맑은 고딕" pitchFamily="50" charset="-127"/>
              <a:ea typeface="맑은 고딕" pitchFamily="50" charset="-127"/>
            </a:rPr>
            <a:t>호흡능력 증가</a:t>
          </a:r>
          <a:endParaRPr lang="en-US" sz="2000" b="1" kern="1200" dirty="0">
            <a:latin typeface="맑은 고딕" pitchFamily="50" charset="-127"/>
            <a:ea typeface="맑은 고딕" pitchFamily="50" charset="-127"/>
          </a:endParaRPr>
        </a:p>
      </dsp:txBody>
      <dsp:txXfrm>
        <a:off x="5805593" y="2824717"/>
        <a:ext cx="1926316" cy="714147"/>
      </dsp:txXfrm>
    </dsp:sp>
    <dsp:sp modelId="{EE6AC1A4-7234-4F2B-B613-C45B54C5AF9F}">
      <dsp:nvSpPr>
        <dsp:cNvPr id="0" name=""/>
        <dsp:cNvSpPr/>
      </dsp:nvSpPr>
      <dsp:spPr>
        <a:xfrm>
          <a:off x="3876863" y="47945"/>
          <a:ext cx="3730960" cy="3730960"/>
        </a:xfrm>
        <a:custGeom>
          <a:avLst/>
          <a:gdLst/>
          <a:ahLst/>
          <a:cxnLst/>
          <a:rect l="0" t="0" r="0" b="0"/>
          <a:pathLst>
            <a:path>
              <a:moveTo>
                <a:pt x="2488050" y="3624009"/>
              </a:moveTo>
              <a:arcTo wR="1865480" hR="1865480" stAng="4230274" swAng="136748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1941E0-8FA9-480C-97CB-78B8FB38AB32}">
      <dsp:nvSpPr>
        <dsp:cNvPr id="0" name=""/>
        <dsp:cNvSpPr/>
      </dsp:nvSpPr>
      <dsp:spPr>
        <a:xfrm>
          <a:off x="3135291" y="3732753"/>
          <a:ext cx="2261635" cy="791415"/>
        </a:xfrm>
        <a:prstGeom prst="round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b="1" kern="1200" dirty="0" smtClean="0">
              <a:latin typeface="맑은 고딕" pitchFamily="50" charset="-127"/>
              <a:ea typeface="맑은 고딕" pitchFamily="50" charset="-127"/>
            </a:rPr>
            <a:t>낮은 젖산 농도</a:t>
          </a:r>
          <a:endParaRPr lang="en-US" sz="2000" b="1" kern="1200" dirty="0">
            <a:latin typeface="맑은 고딕" pitchFamily="50" charset="-127"/>
            <a:ea typeface="맑은 고딕" pitchFamily="50" charset="-127"/>
          </a:endParaRPr>
        </a:p>
      </dsp:txBody>
      <dsp:txXfrm>
        <a:off x="3173925" y="3771387"/>
        <a:ext cx="2184367" cy="714147"/>
      </dsp:txXfrm>
    </dsp:sp>
    <dsp:sp modelId="{6E1119C4-7DA4-4B23-A862-240D36FC9D25}">
      <dsp:nvSpPr>
        <dsp:cNvPr id="0" name=""/>
        <dsp:cNvSpPr/>
      </dsp:nvSpPr>
      <dsp:spPr>
        <a:xfrm>
          <a:off x="911963" y="50332"/>
          <a:ext cx="3730960" cy="3730960"/>
        </a:xfrm>
        <a:custGeom>
          <a:avLst/>
          <a:gdLst/>
          <a:ahLst/>
          <a:cxnLst/>
          <a:rect l="0" t="0" r="0" b="0"/>
          <a:pathLst>
            <a:path>
              <a:moveTo>
                <a:pt x="1985377" y="3727103"/>
              </a:moveTo>
              <a:arcTo wR="1865480" hR="1865480" stAng="5178898" swAng="136745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EF2EF1-CE0E-44F4-B64C-579236564ACB}">
      <dsp:nvSpPr>
        <dsp:cNvPr id="0" name=""/>
        <dsp:cNvSpPr/>
      </dsp:nvSpPr>
      <dsp:spPr>
        <a:xfrm>
          <a:off x="319264" y="2635123"/>
          <a:ext cx="2827814" cy="950458"/>
        </a:xfrm>
        <a:prstGeom prst="round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b="1" kern="1200" dirty="0" smtClean="0">
              <a:latin typeface="맑은 고딕" pitchFamily="50" charset="-127"/>
              <a:ea typeface="맑은 고딕" pitchFamily="50" charset="-127"/>
            </a:rPr>
            <a:t>미토콘드리아</a:t>
          </a:r>
          <a:r>
            <a:rPr lang="en-US" altLang="ko-KR" sz="2000" b="1" kern="1200" dirty="0" smtClean="0">
              <a:latin typeface="맑은 고딕" pitchFamily="50" charset="-127"/>
              <a:ea typeface="맑은 고딕" pitchFamily="50" charset="-127"/>
            </a:rPr>
            <a:t>,</a:t>
          </a:r>
        </a:p>
        <a:p>
          <a:pPr lvl="0" algn="ctr" defTabSz="8890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b="1" kern="1200" dirty="0" smtClean="0">
              <a:latin typeface="맑은 고딕" pitchFamily="50" charset="-127"/>
              <a:ea typeface="맑은 고딕" pitchFamily="50" charset="-127"/>
            </a:rPr>
            <a:t>모세혈관 증가</a:t>
          </a:r>
          <a:endParaRPr lang="en-US" sz="2000" b="1" kern="1200" dirty="0">
            <a:latin typeface="맑은 고딕" pitchFamily="50" charset="-127"/>
            <a:ea typeface="맑은 고딕" pitchFamily="50" charset="-127"/>
          </a:endParaRPr>
        </a:p>
      </dsp:txBody>
      <dsp:txXfrm>
        <a:off x="365662" y="2681521"/>
        <a:ext cx="2735018" cy="857662"/>
      </dsp:txXfrm>
    </dsp:sp>
    <dsp:sp modelId="{1F579712-04B8-4C74-A847-737DF562D139}">
      <dsp:nvSpPr>
        <dsp:cNvPr id="0" name=""/>
        <dsp:cNvSpPr/>
      </dsp:nvSpPr>
      <dsp:spPr>
        <a:xfrm>
          <a:off x="1556440" y="282227"/>
          <a:ext cx="3730960" cy="3730960"/>
        </a:xfrm>
        <a:custGeom>
          <a:avLst/>
          <a:gdLst/>
          <a:ahLst/>
          <a:cxnLst/>
          <a:rect l="0" t="0" r="0" b="0"/>
          <a:pathLst>
            <a:path>
              <a:moveTo>
                <a:pt x="25716" y="2174166"/>
              </a:moveTo>
              <a:arcTo wR="1865480" hR="1865480" stAng="10228519" swAng="102924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DB202C-345F-443B-B8ED-BBC277D0014E}">
      <dsp:nvSpPr>
        <dsp:cNvPr id="0" name=""/>
        <dsp:cNvSpPr/>
      </dsp:nvSpPr>
      <dsp:spPr>
        <a:xfrm>
          <a:off x="423351" y="928699"/>
          <a:ext cx="2590657" cy="791415"/>
        </a:xfrm>
        <a:prstGeom prst="round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b="1" kern="1200" dirty="0" smtClean="0">
              <a:latin typeface="맑은 고딕" pitchFamily="50" charset="-127"/>
              <a:ea typeface="맑은 고딕" pitchFamily="50" charset="-127"/>
            </a:rPr>
            <a:t>효소활동 증가</a:t>
          </a:r>
          <a:endParaRPr lang="en-US" sz="2000" b="1" kern="1200" dirty="0">
            <a:latin typeface="맑은 고딕" pitchFamily="50" charset="-127"/>
            <a:ea typeface="맑은 고딕" pitchFamily="50" charset="-127"/>
          </a:endParaRPr>
        </a:p>
      </dsp:txBody>
      <dsp:txXfrm>
        <a:off x="461985" y="967333"/>
        <a:ext cx="2513389" cy="714147"/>
      </dsp:txXfrm>
    </dsp:sp>
    <dsp:sp modelId="{C0793945-E8F2-4B42-AA45-54CE22917344}">
      <dsp:nvSpPr>
        <dsp:cNvPr id="0" name=""/>
        <dsp:cNvSpPr/>
      </dsp:nvSpPr>
      <dsp:spPr>
        <a:xfrm>
          <a:off x="1179330" y="537504"/>
          <a:ext cx="3730960" cy="3730960"/>
        </a:xfrm>
        <a:custGeom>
          <a:avLst/>
          <a:gdLst/>
          <a:ahLst/>
          <a:cxnLst/>
          <a:rect l="0" t="0" r="0" b="0"/>
          <a:pathLst>
            <a:path>
              <a:moveTo>
                <a:pt x="989312" y="218560"/>
              </a:moveTo>
              <a:arcTo wR="1865480" hR="1865480" stAng="14519211" swAng="185626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BC4CC1-05EA-4F02-B840-540C9A8ECF63}">
      <dsp:nvSpPr>
        <dsp:cNvPr id="0" name=""/>
        <dsp:cNvSpPr/>
      </dsp:nvSpPr>
      <dsp:spPr>
        <a:xfrm>
          <a:off x="3888501" y="2036683"/>
          <a:ext cx="2489279" cy="2489279"/>
        </a:xfrm>
        <a:prstGeom prst="gear9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200" b="1" kern="1200" dirty="0" smtClean="0">
              <a:solidFill>
                <a:srgbClr val="002060"/>
              </a:solidFill>
              <a:latin typeface="맑은 고딕" pitchFamily="50" charset="-127"/>
              <a:ea typeface="맑은 고딕" pitchFamily="50" charset="-127"/>
            </a:rPr>
            <a:t>운동빈도</a:t>
          </a:r>
          <a:r>
            <a:rPr lang="en-US" altLang="ko-KR" sz="1200" b="1" kern="1200" dirty="0" smtClean="0">
              <a:solidFill>
                <a:srgbClr val="002060"/>
              </a:solidFill>
              <a:latin typeface="맑은 고딕" pitchFamily="50" charset="-127"/>
              <a:ea typeface="맑은 고딕" pitchFamily="50" charset="-127"/>
            </a:rPr>
            <a:t>(F)</a:t>
          </a:r>
        </a:p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200" b="1" kern="1200" dirty="0" smtClean="0">
              <a:solidFill>
                <a:srgbClr val="002060"/>
              </a:solidFill>
              <a:latin typeface="맑은 고딕" pitchFamily="50" charset="-127"/>
              <a:ea typeface="맑은 고딕" pitchFamily="50" charset="-127"/>
            </a:rPr>
            <a:t>운동강도</a:t>
          </a:r>
          <a:r>
            <a:rPr lang="en-US" altLang="ko-KR" sz="1200" b="1" kern="1200" dirty="0" smtClean="0">
              <a:solidFill>
                <a:srgbClr val="002060"/>
              </a:solidFill>
              <a:latin typeface="맑은 고딕" pitchFamily="50" charset="-127"/>
              <a:ea typeface="맑은 고딕" pitchFamily="50" charset="-127"/>
            </a:rPr>
            <a:t>(I)</a:t>
          </a:r>
        </a:p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200" b="1" kern="1200" dirty="0" smtClean="0">
              <a:solidFill>
                <a:srgbClr val="002060"/>
              </a:solidFill>
              <a:latin typeface="맑은 고딕" pitchFamily="50" charset="-127"/>
              <a:ea typeface="맑은 고딕" pitchFamily="50" charset="-127"/>
            </a:rPr>
            <a:t>운동시간</a:t>
          </a:r>
          <a:r>
            <a:rPr lang="en-US" altLang="ko-KR" sz="1200" b="1" kern="1200" dirty="0" smtClean="0">
              <a:solidFill>
                <a:srgbClr val="002060"/>
              </a:solidFill>
              <a:latin typeface="맑은 고딕" pitchFamily="50" charset="-127"/>
              <a:ea typeface="맑은 고딕" pitchFamily="50" charset="-127"/>
            </a:rPr>
            <a:t>(</a:t>
          </a:r>
          <a:r>
            <a:rPr lang="ko-KR" altLang="en-US" sz="1200" b="1" kern="1200" dirty="0" smtClean="0">
              <a:solidFill>
                <a:srgbClr val="002060"/>
              </a:solidFill>
              <a:latin typeface="맑은 고딕" pitchFamily="50" charset="-127"/>
              <a:ea typeface="맑은 고딕" pitchFamily="50" charset="-127"/>
            </a:rPr>
            <a:t>기간</a:t>
          </a:r>
          <a:r>
            <a:rPr lang="en-US" altLang="ko-KR" sz="1200" b="1" kern="1200" dirty="0" smtClean="0">
              <a:solidFill>
                <a:srgbClr val="002060"/>
              </a:solidFill>
              <a:latin typeface="맑은 고딕" pitchFamily="50" charset="-127"/>
              <a:ea typeface="맑은 고딕" pitchFamily="50" charset="-127"/>
            </a:rPr>
            <a:t>)(T)</a:t>
          </a:r>
        </a:p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200" b="1" kern="1200" dirty="0" smtClean="0">
              <a:solidFill>
                <a:srgbClr val="002060"/>
              </a:solidFill>
              <a:latin typeface="맑은 고딕" pitchFamily="50" charset="-127"/>
              <a:ea typeface="맑은 고딕" pitchFamily="50" charset="-127"/>
            </a:rPr>
            <a:t>운동형태</a:t>
          </a:r>
          <a:r>
            <a:rPr lang="en-US" altLang="ko-KR" sz="1200" b="1" kern="1200" dirty="0" smtClean="0">
              <a:solidFill>
                <a:srgbClr val="002060"/>
              </a:solidFill>
              <a:latin typeface="맑은 고딕" pitchFamily="50" charset="-127"/>
              <a:ea typeface="맑은 고딕" pitchFamily="50" charset="-127"/>
            </a:rPr>
            <a:t>(T)</a:t>
          </a:r>
          <a:endParaRPr lang="ko-KR" altLang="en-US" sz="1200" b="1" kern="1200" dirty="0">
            <a:solidFill>
              <a:srgbClr val="002060"/>
            </a:solidFill>
            <a:latin typeface="맑은 고딕" pitchFamily="50" charset="-127"/>
            <a:ea typeface="맑은 고딕" pitchFamily="50" charset="-127"/>
          </a:endParaRPr>
        </a:p>
      </dsp:txBody>
      <dsp:txXfrm>
        <a:off x="4388957" y="2619785"/>
        <a:ext cx="1488367" cy="1279541"/>
      </dsp:txXfrm>
    </dsp:sp>
    <dsp:sp modelId="{F5189AB4-53F1-4E1E-B757-B05DD6663A8A}">
      <dsp:nvSpPr>
        <dsp:cNvPr id="0" name=""/>
        <dsp:cNvSpPr/>
      </dsp:nvSpPr>
      <dsp:spPr>
        <a:xfrm>
          <a:off x="2088372" y="1468765"/>
          <a:ext cx="2386467" cy="1810385"/>
        </a:xfrm>
        <a:prstGeom prst="gear6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200" b="1" kern="1200" dirty="0" smtClean="0">
              <a:solidFill>
                <a:srgbClr val="00B050"/>
              </a:solidFill>
              <a:latin typeface="맑은 고딕" pitchFamily="50" charset="-127"/>
              <a:ea typeface="맑은 고딕" pitchFamily="50" charset="-127"/>
            </a:rPr>
            <a:t>몰입</a:t>
          </a:r>
          <a:r>
            <a:rPr lang="en-US" altLang="ko-KR" sz="1200" b="1" kern="1200" dirty="0" smtClean="0">
              <a:solidFill>
                <a:srgbClr val="00B050"/>
              </a:solidFill>
              <a:latin typeface="맑은 고딕" pitchFamily="50" charset="-127"/>
              <a:ea typeface="맑은 고딕" pitchFamily="50" charset="-127"/>
            </a:rPr>
            <a:t>(C) / </a:t>
          </a:r>
          <a:r>
            <a:rPr lang="ko-KR" altLang="en-US" sz="1200" b="1" kern="1200" dirty="0" smtClean="0">
              <a:solidFill>
                <a:srgbClr val="00B050"/>
              </a:solidFill>
              <a:latin typeface="맑은 고딕" pitchFamily="50" charset="-127"/>
              <a:ea typeface="맑은 고딕" pitchFamily="50" charset="-127"/>
            </a:rPr>
            <a:t>중독</a:t>
          </a:r>
          <a:r>
            <a:rPr lang="en-US" altLang="ko-KR" sz="1200" b="1" kern="1200" dirty="0" smtClean="0">
              <a:solidFill>
                <a:srgbClr val="00B050"/>
              </a:solidFill>
              <a:latin typeface="맑은 고딕" pitchFamily="50" charset="-127"/>
              <a:ea typeface="맑은 고딕" pitchFamily="50" charset="-127"/>
            </a:rPr>
            <a:t>(A)</a:t>
          </a:r>
        </a:p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200" b="1" kern="1200" dirty="0" smtClean="0">
              <a:solidFill>
                <a:srgbClr val="00B050"/>
              </a:solidFill>
              <a:latin typeface="맑은 고딕" pitchFamily="50" charset="-127"/>
              <a:ea typeface="맑은 고딕" pitchFamily="50" charset="-127"/>
            </a:rPr>
            <a:t>즐김</a:t>
          </a:r>
          <a:r>
            <a:rPr lang="en-US" altLang="ko-KR" sz="1200" b="1" kern="1200" dirty="0" smtClean="0">
              <a:solidFill>
                <a:srgbClr val="00B050"/>
              </a:solidFill>
              <a:latin typeface="맑은 고딕" pitchFamily="50" charset="-127"/>
              <a:ea typeface="맑은 고딕" pitchFamily="50" charset="-127"/>
            </a:rPr>
            <a:t>(E) / </a:t>
          </a:r>
          <a:r>
            <a:rPr lang="ko-KR" altLang="en-US" sz="1200" b="1" kern="1200" dirty="0" smtClean="0">
              <a:solidFill>
                <a:srgbClr val="00B050"/>
              </a:solidFill>
              <a:latin typeface="맑은 고딕" pitchFamily="50" charset="-127"/>
              <a:ea typeface="맑은 고딕" pitchFamily="50" charset="-127"/>
            </a:rPr>
            <a:t>회복</a:t>
          </a:r>
          <a:r>
            <a:rPr lang="en-US" altLang="ko-KR" sz="1200" b="1" kern="1200" dirty="0" smtClean="0">
              <a:solidFill>
                <a:srgbClr val="00B050"/>
              </a:solidFill>
              <a:latin typeface="맑은 고딕" pitchFamily="50" charset="-127"/>
              <a:ea typeface="맑은 고딕" pitchFamily="50" charset="-127"/>
            </a:rPr>
            <a:t>(R)</a:t>
          </a:r>
        </a:p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200" b="1" kern="1200" dirty="0" smtClean="0">
              <a:solidFill>
                <a:srgbClr val="002060"/>
              </a:solidFill>
              <a:latin typeface="맑은 고딕" pitchFamily="50" charset="-127"/>
              <a:ea typeface="맑은 고딕" pitchFamily="50" charset="-127"/>
            </a:rPr>
            <a:t>휴식</a:t>
          </a:r>
          <a:r>
            <a:rPr lang="en-US" altLang="ko-KR" sz="1200" b="1" kern="1200" dirty="0" smtClean="0">
              <a:solidFill>
                <a:srgbClr val="002060"/>
              </a:solidFill>
              <a:latin typeface="맑은 고딕" pitchFamily="50" charset="-127"/>
              <a:ea typeface="맑은 고딕" pitchFamily="50" charset="-127"/>
            </a:rPr>
            <a:t>(R)</a:t>
          </a:r>
          <a:r>
            <a:rPr lang="ko-KR" altLang="en-US" sz="1200" b="1" kern="1200" dirty="0" smtClean="0">
              <a:solidFill>
                <a:srgbClr val="002060"/>
              </a:solidFill>
              <a:latin typeface="맑은 고딕" pitchFamily="50" charset="-127"/>
              <a:ea typeface="맑은 고딕" pitchFamily="50" charset="-127"/>
            </a:rPr>
            <a:t> </a:t>
          </a:r>
          <a:r>
            <a:rPr lang="en-US" altLang="ko-KR" sz="1200" b="1" kern="1200" dirty="0" smtClean="0">
              <a:solidFill>
                <a:srgbClr val="002060"/>
              </a:solidFill>
              <a:latin typeface="맑은 고딕" pitchFamily="50" charset="-127"/>
              <a:ea typeface="맑은 고딕" pitchFamily="50" charset="-127"/>
            </a:rPr>
            <a:t>/ </a:t>
          </a:r>
          <a:r>
            <a:rPr lang="ko-KR" altLang="en-US" sz="1200" b="1" kern="1200" dirty="0" smtClean="0">
              <a:solidFill>
                <a:srgbClr val="002060"/>
              </a:solidFill>
              <a:latin typeface="맑은 고딕" pitchFamily="50" charset="-127"/>
              <a:ea typeface="맑은 고딕" pitchFamily="50" charset="-127"/>
            </a:rPr>
            <a:t>영양</a:t>
          </a:r>
          <a:r>
            <a:rPr lang="en-US" altLang="ko-KR" sz="1200" b="1" kern="1200" dirty="0" smtClean="0">
              <a:solidFill>
                <a:srgbClr val="002060"/>
              </a:solidFill>
              <a:latin typeface="맑은 고딕" pitchFamily="50" charset="-127"/>
              <a:ea typeface="맑은 고딕" pitchFamily="50" charset="-127"/>
            </a:rPr>
            <a:t>(N)</a:t>
          </a:r>
        </a:p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800" kern="1200" dirty="0"/>
        </a:p>
      </dsp:txBody>
      <dsp:txXfrm>
        <a:off x="2627882" y="1927290"/>
        <a:ext cx="1307447" cy="893335"/>
      </dsp:txXfrm>
    </dsp:sp>
    <dsp:sp modelId="{6C1DB085-CC55-4AEB-8295-451A3A9192AC}">
      <dsp:nvSpPr>
        <dsp:cNvPr id="0" name=""/>
        <dsp:cNvSpPr/>
      </dsp:nvSpPr>
      <dsp:spPr>
        <a:xfrm rot="20700000">
          <a:off x="3454194" y="199327"/>
          <a:ext cx="1773807" cy="1773807"/>
        </a:xfrm>
        <a:prstGeom prst="gear6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200" b="1" kern="1200" dirty="0" smtClean="0">
              <a:solidFill>
                <a:srgbClr val="C00000"/>
              </a:solidFill>
              <a:latin typeface="맑은 고딕" pitchFamily="50" charset="-127"/>
              <a:ea typeface="맑은 고딕" pitchFamily="50" charset="-127"/>
            </a:rPr>
            <a:t>탈진</a:t>
          </a:r>
          <a:r>
            <a:rPr lang="en-US" altLang="ko-KR" sz="1200" b="1" kern="1200" dirty="0" smtClean="0">
              <a:solidFill>
                <a:srgbClr val="C00000"/>
              </a:solidFill>
              <a:latin typeface="맑은 고딕" pitchFamily="50" charset="-127"/>
              <a:ea typeface="맑은 고딕" pitchFamily="50" charset="-127"/>
            </a:rPr>
            <a:t>(BO)</a:t>
          </a:r>
        </a:p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200" b="1" kern="1200" dirty="0" smtClean="0">
              <a:solidFill>
                <a:srgbClr val="C00000"/>
              </a:solidFill>
              <a:latin typeface="맑은 고딕" pitchFamily="50" charset="-127"/>
              <a:ea typeface="맑은 고딕" pitchFamily="50" charset="-127"/>
            </a:rPr>
            <a:t>피로</a:t>
          </a:r>
          <a:r>
            <a:rPr lang="en-US" altLang="ko-KR" sz="1200" b="1" kern="1200" dirty="0" smtClean="0">
              <a:solidFill>
                <a:srgbClr val="C00000"/>
              </a:solidFill>
              <a:latin typeface="맑은 고딕" pitchFamily="50" charset="-127"/>
              <a:ea typeface="맑은 고딕" pitchFamily="50" charset="-127"/>
            </a:rPr>
            <a:t>(F)</a:t>
          </a:r>
        </a:p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200" b="1" kern="1200" dirty="0" smtClean="0">
              <a:solidFill>
                <a:srgbClr val="C00000"/>
              </a:solidFill>
              <a:latin typeface="맑은 고딕" pitchFamily="50" charset="-127"/>
              <a:ea typeface="맑은 고딕" pitchFamily="50" charset="-127"/>
            </a:rPr>
            <a:t>만성피로</a:t>
          </a:r>
          <a:r>
            <a:rPr lang="en-US" altLang="ko-KR" sz="1200" b="1" kern="1200" dirty="0" smtClean="0">
              <a:solidFill>
                <a:srgbClr val="C00000"/>
              </a:solidFill>
              <a:latin typeface="맑은 고딕" pitchFamily="50" charset="-127"/>
              <a:ea typeface="맑은 고딕" pitchFamily="50" charset="-127"/>
            </a:rPr>
            <a:t>(FS)</a:t>
          </a:r>
          <a:endParaRPr lang="ko-KR" altLang="en-US" sz="1200" b="1" kern="1200" dirty="0">
            <a:solidFill>
              <a:srgbClr val="C00000"/>
            </a:solidFill>
            <a:latin typeface="맑은 고딕" pitchFamily="50" charset="-127"/>
            <a:ea typeface="맑은 고딕" pitchFamily="50" charset="-127"/>
          </a:endParaRPr>
        </a:p>
      </dsp:txBody>
      <dsp:txXfrm rot="-20700000">
        <a:off x="3843242" y="588375"/>
        <a:ext cx="995711" cy="995711"/>
      </dsp:txXfrm>
    </dsp:sp>
    <dsp:sp modelId="{02CFC2E1-7E9E-4D28-9CC6-A433DCA10F71}">
      <dsp:nvSpPr>
        <dsp:cNvPr id="0" name=""/>
        <dsp:cNvSpPr/>
      </dsp:nvSpPr>
      <dsp:spPr>
        <a:xfrm>
          <a:off x="3700746" y="1658974"/>
          <a:ext cx="3186277" cy="3186277"/>
        </a:xfrm>
        <a:prstGeom prst="circularArrow">
          <a:avLst>
            <a:gd name="adj1" fmla="val 4687"/>
            <a:gd name="adj2" fmla="val 299029"/>
            <a:gd name="adj3" fmla="val 2523572"/>
            <a:gd name="adj4" fmla="val 15845412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EAF9C4C-CF2F-4E82-86E7-B11011D1810C}">
      <dsp:nvSpPr>
        <dsp:cNvPr id="0" name=""/>
        <dsp:cNvSpPr/>
      </dsp:nvSpPr>
      <dsp:spPr>
        <a:xfrm>
          <a:off x="2119577" y="1046315"/>
          <a:ext cx="2315030" cy="2315030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8A323D2-E475-4036-864B-8D5AA325C496}">
      <dsp:nvSpPr>
        <dsp:cNvPr id="0" name=""/>
        <dsp:cNvSpPr/>
      </dsp:nvSpPr>
      <dsp:spPr>
        <a:xfrm>
          <a:off x="3043894" y="-190626"/>
          <a:ext cx="2496068" cy="2496068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image" Target="../media/image3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3FEDD6-F9CD-4B89-A2F1-3307A39B62CA}" type="datetimeFigureOut">
              <a:rPr lang="ko-KR" altLang="en-US" smtClean="0"/>
              <a:pPr/>
              <a:t>2015-01-22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79FA7F-EA26-4F47-8C55-28798521B31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158103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029596-B110-4B4E-A62F-BE772209EC82}" type="datetimeFigureOut">
              <a:rPr lang="ko-KR" altLang="en-US" smtClean="0"/>
              <a:pPr/>
              <a:t>2015-01-22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75C567-5DDD-411D-A27C-EEF1C3E3C63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6168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5C567-5DDD-411D-A27C-EEF1C3E3C639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97744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05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130052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1188DE9-4B67-42DD-A040-A698D94C94A2}" type="slidenum">
              <a:rPr lang="ko-KR" altLang="en-US" smtClean="0"/>
              <a:pPr/>
              <a:t>36</a:t>
            </a:fld>
            <a:endParaRPr lang="ko-KR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70412" cy="34274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1813"/>
            <a:ext cx="5029200" cy="4114800"/>
          </a:xfrm>
          <a:noFill/>
        </p:spPr>
        <p:txBody>
          <a:bodyPr wrap="square" lIns="93415" tIns="46708" rIns="93415" bIns="46708" numCol="1" anchor="t" anchorCtr="0" compatLnSpc="1">
            <a:prstTxWarp prst="textNoShape">
              <a:avLst/>
            </a:prstTxWarp>
          </a:bodyPr>
          <a:lstStyle/>
          <a:p>
            <a:endParaRPr lang="ko-KR" altLang="ko-K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129028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0A62771-50E3-40B0-A0E3-E921522D68DC}" type="slidenum">
              <a:rPr lang="ko-KR" altLang="en-US" smtClean="0"/>
              <a:pPr/>
              <a:t>13</a:t>
            </a:fld>
            <a:endParaRPr lang="ko-KR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800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128004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77A2FBE-95AA-4D0F-8FB6-50F5FB9CD3B4}" type="slidenum">
              <a:rPr lang="ko-KR" altLang="en-US" smtClean="0"/>
              <a:pPr/>
              <a:t>14</a:t>
            </a:fld>
            <a:endParaRPr lang="ko-KR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DDC6F64-7CBC-4631-8AE8-8FD93774AFE9}" type="slidenum">
              <a:rPr lang="en-US" altLang="ko-KR">
                <a:solidFill>
                  <a:srgbClr val="800080"/>
                </a:solidFill>
              </a:rPr>
              <a:pPr/>
              <a:t>23</a:t>
            </a:fld>
            <a:endParaRPr lang="en-US" altLang="ko-KR">
              <a:solidFill>
                <a:srgbClr val="800080"/>
              </a:solidFill>
            </a:endParaRPr>
          </a:p>
        </p:txBody>
      </p:sp>
      <p:sp>
        <p:nvSpPr>
          <p:cNvPr id="265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52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ko-K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smtClean="0"/>
          </a:p>
        </p:txBody>
      </p:sp>
      <p:sp>
        <p:nvSpPr>
          <p:cNvPr id="67588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6D918B-E30E-48E1-83AD-A06D9E77E7F7}" type="slidenum">
              <a:rPr lang="ko-KR" altLang="en-US">
                <a:solidFill>
                  <a:srgbClr val="000000"/>
                </a:solidFill>
              </a:rPr>
              <a:pPr/>
              <a:t>25</a:t>
            </a:fld>
            <a:endParaRPr lang="ko-KR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48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276484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86DC9A2-A43B-4B28-9DD1-56F9CCFAFB13}" type="slidenum">
              <a:rPr lang="en-US" altLang="ja-JP" smtClean="0">
                <a:solidFill>
                  <a:srgbClr val="000000"/>
                </a:solidFill>
              </a:rPr>
              <a:pPr/>
              <a:t>28</a:t>
            </a:fld>
            <a:endParaRPr lang="en-US" altLang="ja-JP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5C567-5DDD-411D-A27C-EEF1C3E3C639}" type="slidenum">
              <a:rPr lang="ko-KR" altLang="en-US" smtClean="0"/>
              <a:pPr/>
              <a:t>30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976FBBB-F559-436A-B21A-6F0E0A9A9193}" type="slidenum">
              <a:rPr lang="en-US" altLang="ko-KR" smtClean="0">
                <a:solidFill>
                  <a:srgbClr val="800080"/>
                </a:solidFill>
              </a:rPr>
              <a:pPr/>
              <a:t>32</a:t>
            </a:fld>
            <a:endParaRPr lang="en-US" altLang="ko-KR" smtClean="0">
              <a:solidFill>
                <a:srgbClr val="800080"/>
              </a:solidFill>
            </a:endParaRPr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701675"/>
            <a:ext cx="4583112" cy="34369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7575" y="4349750"/>
            <a:ext cx="5048250" cy="41402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ko-K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7A62E-4561-4CDB-8B0D-3E8997F0386D}" type="datetimeFigureOut">
              <a:rPr lang="ko-KR" altLang="en-US" smtClean="0"/>
              <a:pPr/>
              <a:t>2015-01-22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9BDCB-81C2-42E0-B4C7-503E13DAB90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7A62E-4561-4CDB-8B0D-3E8997F0386D}" type="datetimeFigureOut">
              <a:rPr lang="ko-KR" altLang="en-US" smtClean="0"/>
              <a:pPr/>
              <a:t>2015-01-22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9BDCB-81C2-42E0-B4C7-503E13DAB90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7A62E-4561-4CDB-8B0D-3E8997F0386D}" type="datetimeFigureOut">
              <a:rPr lang="ko-KR" altLang="en-US" smtClean="0"/>
              <a:pPr/>
              <a:t>2015-01-22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9BDCB-81C2-42E0-B4C7-503E13DAB90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체육과학연구원 이 명 천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496BBA-717E-4F89-A87A-913622604F5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제목, 텍스트 및 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HY헤드라인M" pitchFamily="18" charset="-127"/>
                <a:ea typeface="HY헤드라인M" pitchFamily="18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HY헤드라인M" pitchFamily="18" charset="-127"/>
                <a:ea typeface="HY헤드라인M" pitchFamily="18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HY헤드라인M" pitchFamily="18" charset="-127"/>
                <a:ea typeface="HY헤드라인M" pitchFamily="18" charset="-127"/>
              </a:defRPr>
            </a:lvl1pPr>
          </a:lstStyle>
          <a:p>
            <a:pPr>
              <a:defRPr/>
            </a:pPr>
            <a:fld id="{4FF3551F-72B5-4CCF-B58C-6E96ED250D1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15CA66D3-E151-4ADB-9E2B-B37884DF96F9}" type="datetimeFigureOut">
              <a:rPr lang="ko-KR" altLang="en-US"/>
              <a:pPr>
                <a:defRPr/>
              </a:pPr>
              <a:t>2015-01-22</a:t>
            </a:fld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09C47B53-D301-4021-B602-733C5790F776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E374B12D-B0C7-448F-B892-833FE143ACE3}" type="datetimeFigureOut">
              <a:rPr lang="ko-KR" altLang="en-US"/>
              <a:pPr>
                <a:defRPr/>
              </a:pPr>
              <a:t>2015-01-22</a:t>
            </a:fld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2E1DBF8E-3417-4C6D-BD58-F05A887A8DB6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767BE608-7612-43B6-B431-8289B72193B1}" type="datetimeFigureOut">
              <a:rPr lang="ko-KR" altLang="en-US"/>
              <a:pPr>
                <a:defRPr/>
              </a:pPr>
              <a:t>2015-01-22</a:t>
            </a:fld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012B4687-3986-4383-8B74-ABEA3C3DD183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DEA6CA01-5D46-4FE5-A114-8A6688ABE71D}" type="datetimeFigureOut">
              <a:rPr lang="ko-KR" altLang="en-US"/>
              <a:pPr>
                <a:defRPr/>
              </a:pPr>
              <a:t>2015-01-22</a:t>
            </a:fld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998A89AA-74F2-4FA0-AABA-1DB49E1DB6D5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B9C9C801-5FA1-4CC8-AFE9-50B3F60A9794}" type="datetimeFigureOut">
              <a:rPr lang="ko-KR" altLang="en-US"/>
              <a:pPr>
                <a:defRPr/>
              </a:pPr>
              <a:t>2015-01-22</a:t>
            </a:fld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7E282022-EDD7-40A3-A559-FE87D400E029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030F1BCF-4C17-4D18-BE21-7573AC834CF9}" type="datetimeFigureOut">
              <a:rPr lang="ko-KR" altLang="en-US"/>
              <a:pPr>
                <a:defRPr/>
              </a:pPr>
              <a:t>2015-01-22</a:t>
            </a:fld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3D720DA5-A26C-476B-BFC7-2251A546721D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2" cstate="print"/>
          <a:srcRect r="6332" b="3304"/>
          <a:stretch>
            <a:fillRect/>
          </a:stretch>
        </p:blipFill>
        <p:spPr bwMode="auto">
          <a:xfrm>
            <a:off x="-1" y="0"/>
            <a:ext cx="9144001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3C3FB5C8-B5D9-4DF7-8905-71CB95FD5BF8}" type="datetimeFigureOut">
              <a:rPr lang="ko-KR" altLang="en-US"/>
              <a:pPr>
                <a:defRPr/>
              </a:pPr>
              <a:t>2015-01-22</a:t>
            </a:fld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78C79289-B8DD-4EEC-B87B-AF4042422399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DED6333A-0848-407E-BC4B-E51817CC98F4}" type="datetimeFigureOut">
              <a:rPr lang="ko-KR" altLang="en-US"/>
              <a:pPr>
                <a:defRPr/>
              </a:pPr>
              <a:t>2015-01-22</a:t>
            </a:fld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84B4BCB2-55A2-4F09-9A04-2BD9D8D298EC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36E79066-82E8-4ED0-A851-E738156C2AF1}" type="datetimeFigureOut">
              <a:rPr lang="ko-KR" altLang="en-US"/>
              <a:pPr>
                <a:defRPr/>
              </a:pPr>
              <a:t>2015-01-22</a:t>
            </a:fld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BD57968F-3A10-4CF6-9162-041A5D922EED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4F31B43A-D9E4-4DDD-9034-1FED583070FB}" type="datetimeFigureOut">
              <a:rPr lang="ko-KR" altLang="en-US"/>
              <a:pPr>
                <a:defRPr/>
              </a:pPr>
              <a:t>2015-01-22</a:t>
            </a:fld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63BDBABB-DF37-4737-85BA-393B3EA92100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52A4F7E0-E5DA-4AAE-AC2F-7BB8C2FFAB05}" type="datetimeFigureOut">
              <a:rPr lang="ko-KR" altLang="en-US"/>
              <a:pPr>
                <a:defRPr/>
              </a:pPr>
              <a:t>2015-01-22</a:t>
            </a:fld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1379F695-8F11-4803-B390-7BF63B51D6FD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latinLnBrk="0" hangingPunct="0">
              <a:defRPr kumimoji="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latinLnBrk="0" hangingPunct="0">
              <a:defRPr kumimoji="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latinLnBrk="0" hangingPunct="0">
              <a:defRPr kumimoji="0"/>
            </a:lvl1pPr>
          </a:lstStyle>
          <a:p>
            <a:pPr>
              <a:defRPr/>
            </a:pPr>
            <a:fld id="{8849D666-A448-4C5D-9FAF-AEF5BF5BB2C5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latinLnBrk="0" hangingPunct="0">
              <a:defRPr kumimoji="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latinLnBrk="0" hangingPunct="0">
              <a:defRPr kumimoji="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latinLnBrk="0" hangingPunct="0">
              <a:defRPr kumimoji="0"/>
            </a:lvl1pPr>
          </a:lstStyle>
          <a:p>
            <a:pPr>
              <a:defRPr/>
            </a:pPr>
            <a:fld id="{F8AB5507-5543-4C1E-8FC3-8827FCBFBD2B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latinLnBrk="0" hangingPunct="0">
              <a:defRPr kumimoji="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latinLnBrk="0" hangingPunct="0">
              <a:defRPr kumimoji="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latinLnBrk="0" hangingPunct="0">
              <a:defRPr kumimoji="0"/>
            </a:lvl1pPr>
          </a:lstStyle>
          <a:p>
            <a:pPr>
              <a:defRPr/>
            </a:pPr>
            <a:fld id="{6A999735-B17E-457E-9CB6-97B1F7F5CC6A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latinLnBrk="0" hangingPunct="0">
              <a:defRPr kumimoji="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latinLnBrk="0" hangingPunct="0">
              <a:defRPr kumimoji="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latinLnBrk="0" hangingPunct="0">
              <a:defRPr kumimoji="0"/>
            </a:lvl1pPr>
          </a:lstStyle>
          <a:p>
            <a:pPr>
              <a:defRPr/>
            </a:pPr>
            <a:fld id="{986FFDE6-02D5-4635-8577-35036D89878A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latinLnBrk="0" hangingPunct="0">
              <a:defRPr kumimoji="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latinLnBrk="0" hangingPunct="0">
              <a:defRPr kumimoji="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latinLnBrk="0" hangingPunct="0">
              <a:defRPr kumimoji="0"/>
            </a:lvl1pPr>
          </a:lstStyle>
          <a:p>
            <a:pPr>
              <a:defRPr/>
            </a:pPr>
            <a:fld id="{0190CB30-6DCE-43DC-B16B-AF9EEE9B1D7E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latinLnBrk="0" hangingPunct="0">
              <a:defRPr kumimoji="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latinLnBrk="0" hangingPunct="0">
              <a:defRPr kumimoji="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latinLnBrk="0" hangingPunct="0">
              <a:defRPr kumimoji="0"/>
            </a:lvl1pPr>
          </a:lstStyle>
          <a:p>
            <a:pPr>
              <a:defRPr/>
            </a:pPr>
            <a:fld id="{DFC9EFD3-F13C-41E9-A893-B0041ED029DA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latinLnBrk="0" hangingPunct="0">
              <a:defRPr kumimoji="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latinLnBrk="0" hangingPunct="0">
              <a:defRPr kumimoji="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latinLnBrk="0" hangingPunct="0">
              <a:defRPr kumimoji="0"/>
            </a:lvl1pPr>
          </a:lstStyle>
          <a:p>
            <a:pPr>
              <a:defRPr/>
            </a:pPr>
            <a:fld id="{E8FB6F83-A39D-4142-89FB-A62408ADA842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latinLnBrk="0" hangingPunct="0">
              <a:defRPr kumimoji="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latinLnBrk="0" hangingPunct="0">
              <a:defRPr kumimoji="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latinLnBrk="0" hangingPunct="0">
              <a:defRPr kumimoji="0"/>
            </a:lvl1pPr>
          </a:lstStyle>
          <a:p>
            <a:pPr>
              <a:defRPr/>
            </a:pPr>
            <a:fld id="{EA77DC9D-5F63-4CDC-AF4B-77DBB03751D7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latinLnBrk="0" hangingPunct="0">
              <a:defRPr kumimoji="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latinLnBrk="0" hangingPunct="0">
              <a:defRPr kumimoji="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latinLnBrk="0" hangingPunct="0">
              <a:defRPr kumimoji="0"/>
            </a:lvl1pPr>
          </a:lstStyle>
          <a:p>
            <a:pPr>
              <a:defRPr/>
            </a:pPr>
            <a:fld id="{380FBC85-A2DB-444B-98F0-BDA2D47998FD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latinLnBrk="0" hangingPunct="0">
              <a:defRPr kumimoji="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latinLnBrk="0" hangingPunct="0">
              <a:defRPr kumimoji="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latinLnBrk="0" hangingPunct="0">
              <a:defRPr kumimoji="0"/>
            </a:lvl1pPr>
          </a:lstStyle>
          <a:p>
            <a:pPr>
              <a:defRPr/>
            </a:pPr>
            <a:fld id="{C75B038E-E7E9-411A-A302-0ABD302CB8E3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latinLnBrk="0" hangingPunct="0">
              <a:defRPr kumimoji="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latinLnBrk="0" hangingPunct="0">
              <a:defRPr kumimoji="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latinLnBrk="0" hangingPunct="0">
              <a:defRPr kumimoji="0"/>
            </a:lvl1pPr>
          </a:lstStyle>
          <a:p>
            <a:pPr>
              <a:defRPr/>
            </a:pPr>
            <a:fld id="{E86AB665-BD82-4CDB-B454-035BC10A49E8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제목, 텍스트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latinLnBrk="0" hangingPunct="0">
              <a:defRPr kumimoji="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latinLnBrk="0" hangingPunct="0">
              <a:defRPr kumimoji="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latinLnBrk="0" hangingPunct="0">
              <a:defRPr kumimoji="0"/>
            </a:lvl1pPr>
          </a:lstStyle>
          <a:p>
            <a:pPr>
              <a:defRPr/>
            </a:pPr>
            <a:fld id="{41DA353C-FBCE-41EA-AFFB-47E6021B07B6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 userDrawn="1"/>
        </p:nvPicPr>
        <p:blipFill>
          <a:blip r:embed="rId2" cstate="print"/>
          <a:srcRect r="4561"/>
          <a:stretch>
            <a:fillRect/>
          </a:stretch>
        </p:blipFill>
        <p:spPr bwMode="auto">
          <a:xfrm>
            <a:off x="-1" y="0"/>
            <a:ext cx="9144001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7A62E-4561-4CDB-8B0D-3E8997F0386D}" type="datetimeFigureOut">
              <a:rPr lang="ko-KR" altLang="en-US" smtClean="0"/>
              <a:pPr/>
              <a:t>2015-01-22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9BDCB-81C2-42E0-B4C7-503E13DAB90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7A62E-4561-4CDB-8B0D-3E8997F0386D}" type="datetimeFigureOut">
              <a:rPr lang="ko-KR" altLang="en-US" smtClean="0"/>
              <a:pPr/>
              <a:t>2015-01-22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9BDCB-81C2-42E0-B4C7-503E13DAB90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7A62E-4561-4CDB-8B0D-3E8997F0386D}" type="datetimeFigureOut">
              <a:rPr lang="ko-KR" altLang="en-US" smtClean="0"/>
              <a:pPr/>
              <a:t>2015-01-22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9BDCB-81C2-42E0-B4C7-503E13DAB90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7A62E-4561-4CDB-8B0D-3E8997F0386D}" type="datetimeFigureOut">
              <a:rPr lang="ko-KR" altLang="en-US" smtClean="0"/>
              <a:pPr/>
              <a:t>2015-01-22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9BDCB-81C2-42E0-B4C7-503E13DAB90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7A62E-4561-4CDB-8B0D-3E8997F0386D}" type="datetimeFigureOut">
              <a:rPr lang="ko-KR" altLang="en-US" smtClean="0"/>
              <a:pPr/>
              <a:t>2015-01-22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9BDCB-81C2-42E0-B4C7-503E13DAB90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5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97A62E-4561-4CDB-8B0D-3E8997F0386D}" type="datetimeFigureOut">
              <a:rPr lang="ko-KR" altLang="en-US" smtClean="0"/>
              <a:pPr/>
              <a:t>2015-01-22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69BDCB-81C2-42E0-B4C7-503E13DAB90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11" r:id="rId12"/>
    <p:sldLayoutId id="2147483738" r:id="rId13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b="0">
                <a:solidFill>
                  <a:srgbClr val="000000"/>
                </a:solidFill>
                <a:effectLst/>
                <a:latin typeface="+mn-lt"/>
                <a:ea typeface="+mn-ea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02CE68AC-6A36-41C1-A9E4-259DD665B99F}" type="datetimeFigureOut">
              <a:rPr kumimoji="1" lang="ko-KR" altLang="en-US"/>
              <a:pPr fontAlgn="base">
                <a:spcAft>
                  <a:spcPct val="0"/>
                </a:spcAft>
                <a:defRPr/>
              </a:pPr>
              <a:t>2015-01-22</a:t>
            </a:fld>
            <a:endParaRPr kumimoji="1" lang="en-US" altLang="ko-KR"/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b="0">
                <a:solidFill>
                  <a:srgbClr val="000000"/>
                </a:solidFill>
                <a:effectLst/>
                <a:latin typeface="+mn-lt"/>
                <a:ea typeface="+mn-ea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kumimoji="1" lang="en-US" altLang="ko-KR"/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0">
                <a:solidFill>
                  <a:srgbClr val="000000"/>
                </a:solidFill>
                <a:effectLst/>
                <a:latin typeface="+mn-lt"/>
                <a:ea typeface="+mn-ea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ED4076A9-2691-4DD5-AF7D-C18C119D43D0}" type="slidenum">
              <a:rPr kumimoji="1" lang="ko-KR" altLang="en-US"/>
              <a:pPr fontAlgn="base">
                <a:spcAft>
                  <a:spcPct val="0"/>
                </a:spcAft>
                <a:defRPr/>
              </a:pPr>
              <a:t>‹#›</a:t>
            </a:fld>
            <a:endParaRPr kumimoji="1" lang="en-US" altLang="ko-KR"/>
          </a:p>
        </p:txBody>
      </p:sp>
      <p:pic>
        <p:nvPicPr>
          <p:cNvPr id="2055" name="Picture 7" descr="blu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타원 8"/>
          <p:cNvSpPr/>
          <p:nvPr/>
        </p:nvSpPr>
        <p:spPr>
          <a:xfrm>
            <a:off x="8358188" y="144463"/>
            <a:ext cx="606425" cy="576262"/>
          </a:xfrm>
          <a:prstGeom prst="ellipse">
            <a:avLst/>
          </a:prstGeom>
          <a:blipFill>
            <a:blip r:embed="rId14" cstate="print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latinLnBrk="0">
              <a:defRPr/>
            </a:pPr>
            <a:endParaRPr lang="ko-KR" altLang="en-US" kern="0">
              <a:solidFill>
                <a:sysClr val="window" lastClr="FFFFFF"/>
              </a:solidFill>
              <a:latin typeface="맑은 고딕"/>
              <a:ea typeface="맑은 고딕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title style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latinLnBrk="1" hangingPunct="1">
              <a:defRPr kumimoji="1" sz="1400">
                <a:solidFill>
                  <a:srgbClr val="000000"/>
                </a:solidFill>
                <a:latin typeface="Times" pitchFamily="18" charset="0"/>
                <a:ea typeface="굴림" pitchFamily="50" charset="-127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kumimoji="1" sz="1400">
                <a:solidFill>
                  <a:srgbClr val="000000"/>
                </a:solidFill>
                <a:latin typeface="Times" pitchFamily="18" charset="0"/>
                <a:ea typeface="굴림" pitchFamily="50" charset="-127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kumimoji="1" sz="1400">
                <a:solidFill>
                  <a:srgbClr val="000000"/>
                </a:solidFill>
                <a:latin typeface="Times" pitchFamily="18" charset="0"/>
                <a:ea typeface="굴림" pitchFamily="50" charset="-127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745A76-A3F5-4E46-AE20-BBB1D2355C73}" type="slidenum">
              <a:rPr lang="ko-KR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kahperd.or.kr/english.php" TargetMode="Externa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4.png"/><Relationship Id="rId4" Type="http://schemas.openxmlformats.org/officeDocument/2006/relationships/hyperlink" Target="http://www.kahperd.or.kr/english.php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4.png"/><Relationship Id="rId4" Type="http://schemas.openxmlformats.org/officeDocument/2006/relationships/hyperlink" Target="http://www.kahperd.or.kr/english.php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4.png"/><Relationship Id="rId4" Type="http://schemas.openxmlformats.org/officeDocument/2006/relationships/hyperlink" Target="http://www.kahperd.or.kr/english.php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kahperd.or.kr/english.php" TargetMode="Externa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9.jpeg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4.png"/><Relationship Id="rId4" Type="http://schemas.openxmlformats.org/officeDocument/2006/relationships/hyperlink" Target="http://www.kahperd.or.kr/english.php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ahperd.or.kr/english.php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4.png"/><Relationship Id="rId4" Type="http://schemas.openxmlformats.org/officeDocument/2006/relationships/hyperlink" Target="http://www.kahperd.or.kr/english.php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png"/><Relationship Id="rId5" Type="http://schemas.openxmlformats.org/officeDocument/2006/relationships/hyperlink" Target="http://www.kahperd.or.kr/english.php" TargetMode="External"/><Relationship Id="rId4" Type="http://schemas.openxmlformats.org/officeDocument/2006/relationships/image" Target="../media/image22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2.wmf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0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3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20.xml"/><Relationship Id="rId1" Type="http://schemas.openxmlformats.org/officeDocument/2006/relationships/audio" Target="file:///C:\Users\SEC\AppData\Local\Microsoft\Windows\Temporary%20Internet%20Files\Content.MSO\5D87C2C5.wma" TargetMode="Externa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6"/>
          <p:cNvSpPr txBox="1">
            <a:spLocks/>
          </p:cNvSpPr>
          <p:nvPr/>
        </p:nvSpPr>
        <p:spPr>
          <a:xfrm>
            <a:off x="1115616" y="1700808"/>
            <a:ext cx="6768752" cy="16561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  <a:cs typeface="+mj-cs"/>
              </a:rPr>
              <a:t>SPORTS NUTRTION APPLICATION </a:t>
            </a:r>
          </a:p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  <a:cs typeface="+mj-cs"/>
              </a:rPr>
              <a:t>FOR  ATHLETES &amp; HEALTH CARE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91680" y="3645024"/>
            <a:ext cx="568863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>
                <a:latin typeface="휴먼모음T" pitchFamily="18" charset="-127"/>
                <a:ea typeface="휴먼모음T" pitchFamily="18" charset="-127"/>
              </a:rPr>
              <a:t>      </a:t>
            </a:r>
            <a:r>
              <a:rPr lang="en-US" altLang="ko-KR" dirty="0" smtClean="0">
                <a:solidFill>
                  <a:schemeClr val="tx2"/>
                </a:solidFill>
                <a:latin typeface="휴먼모음T" pitchFamily="18" charset="-127"/>
                <a:ea typeface="휴먼모음T" pitchFamily="18" charset="-127"/>
              </a:rPr>
              <a:t>2013.12.19Thurs. 10:00a </a:t>
            </a:r>
          </a:p>
          <a:p>
            <a:pPr algn="ctr"/>
            <a:r>
              <a:rPr lang="en-US" altLang="ko-KR" dirty="0" smtClean="0">
                <a:solidFill>
                  <a:schemeClr val="tx2"/>
                </a:solidFill>
                <a:latin typeface="휴먼모음T" pitchFamily="18" charset="-127"/>
                <a:ea typeface="휴먼모음T" pitchFamily="18" charset="-127"/>
              </a:rPr>
              <a:t>      OLYMPICPARKTEL SEMINAR HALL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19672" y="4941168"/>
            <a:ext cx="576064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 smtClean="0">
                <a:solidFill>
                  <a:schemeClr val="tx2"/>
                </a:solidFill>
                <a:latin typeface="휴먼모음T" pitchFamily="18" charset="-127"/>
                <a:ea typeface="휴먼모음T" pitchFamily="18" charset="-127"/>
              </a:rPr>
              <a:t>MYUNG CHUN LEE, </a:t>
            </a:r>
            <a:r>
              <a:rPr lang="en-US" altLang="ko-KR" sz="2000" dirty="0" err="1" smtClean="0">
                <a:solidFill>
                  <a:schemeClr val="tx2"/>
                </a:solidFill>
                <a:latin typeface="휴먼모음T" pitchFamily="18" charset="-127"/>
                <a:ea typeface="휴먼모음T" pitchFamily="18" charset="-127"/>
              </a:rPr>
              <a:t>PhD&amp;ES</a:t>
            </a:r>
            <a:r>
              <a:rPr lang="en-US" altLang="ko-KR" sz="2000" dirty="0" smtClean="0">
                <a:solidFill>
                  <a:schemeClr val="tx2"/>
                </a:solidFill>
                <a:latin typeface="휴먼모음T" pitchFamily="18" charset="-127"/>
                <a:ea typeface="휴먼모음T" pitchFamily="18" charset="-127"/>
              </a:rPr>
              <a:t>.</a:t>
            </a:r>
          </a:p>
          <a:p>
            <a:pPr algn="ctr"/>
            <a:r>
              <a:rPr lang="en-US" altLang="ko-KR" sz="2000" dirty="0" smtClean="0">
                <a:solidFill>
                  <a:schemeClr val="tx2"/>
                </a:solidFill>
                <a:latin typeface="휴먼모음T" pitchFamily="18" charset="-127"/>
                <a:ea typeface="휴먼모음T" pitchFamily="18" charset="-127"/>
              </a:rPr>
              <a:t>DANKOOK UNIV.</a:t>
            </a:r>
          </a:p>
          <a:p>
            <a:pPr algn="ctr"/>
            <a:r>
              <a:rPr lang="en-US" altLang="ko-KR" sz="2000" i="1" dirty="0" smtClean="0">
                <a:solidFill>
                  <a:schemeClr val="tx2"/>
                </a:solidFill>
                <a:latin typeface="휴먼모음T" pitchFamily="18" charset="-127"/>
                <a:ea typeface="휴먼모음T" pitchFamily="18" charset="-127"/>
              </a:rPr>
              <a:t> mclee@dankook.ac.kr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468560" y="332656"/>
            <a:ext cx="727280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latin typeface="휴먼모음T" pitchFamily="18" charset="-127"/>
                <a:ea typeface="휴먼모음T" pitchFamily="18" charset="-127"/>
              </a:rPr>
              <a:t>      </a:t>
            </a:r>
            <a:r>
              <a:rPr lang="en-US" altLang="ko-KR" sz="12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2013 SPORTS NUTRITION</a:t>
            </a:r>
            <a:r>
              <a:rPr lang="ko-KR" altLang="en-US" sz="12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12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- SPECIAL LECTURE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3"/>
          <p:cNvSpPr>
            <a:spLocks noGrp="1"/>
          </p:cNvSpPr>
          <p:nvPr>
            <p:ph type="title"/>
          </p:nvPr>
        </p:nvSpPr>
        <p:spPr>
          <a:xfrm>
            <a:off x="3419872" y="692696"/>
            <a:ext cx="3096344" cy="72494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ko-KR" sz="2400" dirty="0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rPr>
              <a:t>2. </a:t>
            </a:r>
            <a:r>
              <a:rPr lang="ko-KR" altLang="en-US" sz="2400" dirty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rPr>
              <a:t>무산소성 훈련</a:t>
            </a:r>
          </a:p>
        </p:txBody>
      </p:sp>
      <p:sp>
        <p:nvSpPr>
          <p:cNvPr id="89091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ko-KR" altLang="en-US" sz="2000" b="1" dirty="0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rPr>
              <a:t>에너지 생성체계</a:t>
            </a:r>
            <a:endParaRPr lang="en-US" altLang="ko-KR" sz="2000" b="1" dirty="0" smtClean="0">
              <a:solidFill>
                <a:srgbClr val="FFFF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785786" y="2357430"/>
            <a:ext cx="2000264" cy="100013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b="1" dirty="0" err="1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인원질</a:t>
            </a:r>
            <a:r>
              <a:rPr kumimoji="0" lang="ko-KR" altLang="en-US" b="1" dirty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 과정</a:t>
            </a:r>
          </a:p>
        </p:txBody>
      </p:sp>
      <p:sp>
        <p:nvSpPr>
          <p:cNvPr id="7" name="모서리가 둥근 직사각형 6"/>
          <p:cNvSpPr/>
          <p:nvPr/>
        </p:nvSpPr>
        <p:spPr>
          <a:xfrm>
            <a:off x="2857500" y="2357438"/>
            <a:ext cx="5643563" cy="10001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000" dirty="0" err="1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고에너지</a:t>
            </a:r>
            <a:r>
              <a:rPr kumimoji="0" lang="ko-KR" altLang="en-US" sz="20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복합 </a:t>
            </a:r>
            <a:r>
              <a:rPr kumimoji="0" lang="ko-KR" altLang="en-US" sz="2000" dirty="0" err="1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인산염인</a:t>
            </a:r>
            <a:r>
              <a:rPr kumimoji="0" lang="ko-KR" altLang="en-US" sz="20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아데노신 </a:t>
            </a:r>
            <a:r>
              <a:rPr kumimoji="0" lang="ko-KR" altLang="en-US" sz="2000" dirty="0" err="1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삼인산</a:t>
            </a:r>
            <a:r>
              <a:rPr kumimoji="0" lang="en-US" altLang="ko-KR" sz="20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(adenosine </a:t>
            </a:r>
            <a:r>
              <a:rPr kumimoji="0" lang="en-US" altLang="ko-KR" sz="2000" dirty="0" err="1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triphosphate:ATP</a:t>
            </a:r>
            <a:r>
              <a:rPr kumimoji="0" lang="en-US" altLang="ko-KR" sz="20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endParaRPr kumimoji="0" lang="ko-KR" altLang="en-US" sz="20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785786" y="3643314"/>
            <a:ext cx="2000264" cy="100013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b="1" dirty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해당과정</a:t>
            </a:r>
          </a:p>
        </p:txBody>
      </p:sp>
      <p:sp>
        <p:nvSpPr>
          <p:cNvPr id="10" name="모서리가 둥근 직사각형 9"/>
          <p:cNvSpPr/>
          <p:nvPr/>
        </p:nvSpPr>
        <p:spPr>
          <a:xfrm>
            <a:off x="785786" y="4929198"/>
            <a:ext cx="2000264" cy="100013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b="1" dirty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산화과정</a:t>
            </a:r>
            <a:endParaRPr kumimoji="0" lang="en-US" altLang="ko-KR" b="1" dirty="0">
              <a:solidFill>
                <a:srgbClr val="0070C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2857500" y="3643313"/>
            <a:ext cx="5643563" cy="10001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000" dirty="0">
              <a:solidFill>
                <a:prstClr val="black"/>
              </a:solidFill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2857500" y="4929188"/>
            <a:ext cx="5643563" cy="10001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000" dirty="0" err="1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강한운동시작후</a:t>
            </a:r>
            <a:r>
              <a:rPr kumimoji="0" lang="ko-KR" altLang="en-US" sz="20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en-US" altLang="ko-KR" sz="20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20-30</a:t>
            </a:r>
            <a:r>
              <a:rPr kumimoji="0" lang="ko-KR" altLang="en-US" sz="20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초가 지나면 </a:t>
            </a:r>
            <a:endParaRPr kumimoji="0" lang="en-US" altLang="ko-KR" sz="2000" dirty="0" smtClean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0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에너지 </a:t>
            </a:r>
            <a:r>
              <a:rPr kumimoji="0" lang="ko-KR" altLang="en-US" sz="20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생성은 유산소성적으로 이루어짐</a:t>
            </a:r>
          </a:p>
        </p:txBody>
      </p:sp>
      <p:sp>
        <p:nvSpPr>
          <p:cNvPr id="16" name="오각형 15"/>
          <p:cNvSpPr/>
          <p:nvPr/>
        </p:nvSpPr>
        <p:spPr>
          <a:xfrm>
            <a:off x="3000364" y="3643314"/>
            <a:ext cx="1714512" cy="1000132"/>
          </a:xfrm>
          <a:prstGeom prst="homePlat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800" dirty="0" err="1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글루코스</a:t>
            </a:r>
            <a:r>
              <a:rPr kumimoji="0" lang="en-US" altLang="ko-KR" sz="18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(glucose)</a:t>
            </a:r>
            <a:endParaRPr kumimoji="0" lang="ko-KR" altLang="en-US" sz="18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7" name="오각형 16"/>
          <p:cNvSpPr/>
          <p:nvPr/>
        </p:nvSpPr>
        <p:spPr>
          <a:xfrm>
            <a:off x="4857752" y="3643314"/>
            <a:ext cx="1785950" cy="1000132"/>
          </a:xfrm>
          <a:prstGeom prst="homePlat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800" dirty="0" err="1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초성포도산</a:t>
            </a:r>
            <a:r>
              <a:rPr kumimoji="0" lang="en-US" altLang="ko-KR" sz="18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kumimoji="0" lang="en-US" altLang="ko-KR" sz="1800" dirty="0" err="1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pyruvic</a:t>
            </a:r>
            <a:r>
              <a:rPr kumimoji="0" lang="en-US" altLang="ko-KR" sz="18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acid)</a:t>
            </a:r>
            <a:endParaRPr kumimoji="0" lang="ko-KR" altLang="en-US" sz="18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8" name="오각형 17"/>
          <p:cNvSpPr/>
          <p:nvPr/>
        </p:nvSpPr>
        <p:spPr>
          <a:xfrm>
            <a:off x="6786578" y="3643314"/>
            <a:ext cx="1714512" cy="1000132"/>
          </a:xfrm>
          <a:prstGeom prst="homePlat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8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젖산</a:t>
            </a:r>
            <a:endParaRPr kumimoji="0" lang="en-US" altLang="ko-KR" sz="18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8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(lactic acid)</a:t>
            </a:r>
            <a:endParaRPr kumimoji="0" lang="ko-KR" altLang="en-US" sz="18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2987824" y="332656"/>
            <a:ext cx="2952328" cy="64807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altLang="ko-KR" sz="2400" dirty="0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rPr>
              <a:t>3. </a:t>
            </a:r>
            <a:r>
              <a:rPr lang="ko-KR" altLang="en-US" sz="2400" dirty="0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rPr>
              <a:t>무산소성 </a:t>
            </a:r>
            <a:r>
              <a:rPr lang="ko-KR" altLang="en-US" sz="2400" dirty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rPr>
              <a:t>훈련</a:t>
            </a:r>
          </a:p>
        </p:txBody>
      </p:sp>
      <p:sp>
        <p:nvSpPr>
          <p:cNvPr id="90115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ko-KR" dirty="0" smtClean="0"/>
          </a:p>
          <a:p>
            <a:pPr eaLnBrk="1" hangingPunct="1">
              <a:buFont typeface="Wingdings 2" pitchFamily="18" charset="2"/>
              <a:buNone/>
            </a:pPr>
            <a:r>
              <a:rPr lang="ko-KR" altLang="en-US" dirty="0" smtClean="0"/>
              <a:t>             </a:t>
            </a:r>
            <a:endParaRPr lang="en-US" altLang="ko-KR" dirty="0" smtClean="0"/>
          </a:p>
          <a:p>
            <a:pPr eaLnBrk="1" hangingPunct="1">
              <a:buNone/>
            </a:pPr>
            <a:endParaRPr lang="en-US" altLang="ko-KR" dirty="0" smtClean="0"/>
          </a:p>
        </p:txBody>
      </p:sp>
      <p:sp>
        <p:nvSpPr>
          <p:cNvPr id="10" name="모서리가 둥근 직사각형 9"/>
          <p:cNvSpPr/>
          <p:nvPr/>
        </p:nvSpPr>
        <p:spPr>
          <a:xfrm>
            <a:off x="2339752" y="1196752"/>
            <a:ext cx="4248472" cy="35206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000" b="1" dirty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스포츠 종목별 </a:t>
            </a:r>
            <a:r>
              <a:rPr kumimoji="0" lang="ko-KR" altLang="en-US" sz="2000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에너지 </a:t>
            </a:r>
            <a:r>
              <a:rPr kumimoji="0" lang="ko-KR" altLang="en-US" sz="2000" b="1" dirty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대사 기여도</a:t>
            </a:r>
          </a:p>
        </p:txBody>
      </p:sp>
      <p:pic>
        <p:nvPicPr>
          <p:cNvPr id="90119" name="그림 11" descr="표81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571625"/>
            <a:ext cx="4509319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3275856" y="548680"/>
            <a:ext cx="3034680" cy="58092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ko-KR" sz="2400" dirty="0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rPr>
              <a:t>4. </a:t>
            </a:r>
            <a:r>
              <a:rPr lang="ko-KR" altLang="en-US" sz="2400" dirty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rPr>
              <a:t>무산소성 훈련</a:t>
            </a:r>
          </a:p>
        </p:txBody>
      </p:sp>
      <p:sp>
        <p:nvSpPr>
          <p:cNvPr id="91139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ko-KR" smtClean="0"/>
          </a:p>
          <a:p>
            <a:pPr lvl="1" eaLnBrk="1" hangingPunct="1">
              <a:buFont typeface="Wingdings" pitchFamily="2" charset="2"/>
              <a:buNone/>
            </a:pPr>
            <a:endParaRPr lang="en-US" altLang="ko-KR" smtClean="0"/>
          </a:p>
          <a:p>
            <a:pPr lvl="1" eaLnBrk="1" hangingPunct="1">
              <a:buFont typeface="Wingdings" pitchFamily="2" charset="2"/>
              <a:buNone/>
            </a:pPr>
            <a:endParaRPr lang="en-US" altLang="ko-KR" smtClean="0"/>
          </a:p>
        </p:txBody>
      </p:sp>
      <p:pic>
        <p:nvPicPr>
          <p:cNvPr id="91140" name="그림 9" descr="그림12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1268760"/>
            <a:ext cx="8143875" cy="5446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내용 개체 틀 4"/>
          <p:cNvGraphicFramePr>
            <a:graphicFrameLocks noGrp="1"/>
          </p:cNvGraphicFramePr>
          <p:nvPr>
            <p:ph idx="1"/>
          </p:nvPr>
        </p:nvGraphicFramePr>
        <p:xfrm>
          <a:off x="428596" y="157161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제목 3"/>
          <p:cNvSpPr txBox="1">
            <a:spLocks noGrp="1"/>
          </p:cNvSpPr>
          <p:nvPr>
            <p:ph type="title"/>
          </p:nvPr>
        </p:nvSpPr>
        <p:spPr>
          <a:xfrm>
            <a:off x="2339752" y="404664"/>
            <a:ext cx="4248472" cy="85010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altLang="ko-KR" sz="2400" dirty="0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rPr>
              <a:t>5. </a:t>
            </a:r>
            <a:r>
              <a:rPr lang="ko-KR" altLang="en-US" sz="2400" dirty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rPr>
              <a:t>유산소성 </a:t>
            </a:r>
            <a:r>
              <a:rPr lang="ko-KR" altLang="en-US" sz="2400" dirty="0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rPr>
              <a:t>지구력 </a:t>
            </a:r>
            <a:r>
              <a:rPr lang="ko-KR" altLang="en-US" sz="2400" dirty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rPr>
              <a:t>훈련</a:t>
            </a:r>
          </a:p>
        </p:txBody>
      </p:sp>
      <p:pic>
        <p:nvPicPr>
          <p:cNvPr id="93188" name="그림 6" descr="표.83.bmp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0063" y="1571625"/>
            <a:ext cx="8072437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내용 개체 틀 4"/>
          <p:cNvGraphicFramePr>
            <a:graphicFrameLocks noGrp="1"/>
          </p:cNvGraphicFramePr>
          <p:nvPr>
            <p:ph idx="1"/>
          </p:nvPr>
        </p:nvGraphicFramePr>
        <p:xfrm>
          <a:off x="428596" y="157161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제목 3"/>
          <p:cNvSpPr txBox="1">
            <a:spLocks noGrp="1"/>
          </p:cNvSpPr>
          <p:nvPr>
            <p:ph type="title"/>
          </p:nvPr>
        </p:nvSpPr>
        <p:spPr>
          <a:xfrm>
            <a:off x="2411760" y="476672"/>
            <a:ext cx="4320480" cy="78296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altLang="ko-KR" sz="2400" dirty="0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rPr>
              <a:t>6. </a:t>
            </a:r>
            <a:r>
              <a:rPr lang="ko-KR" altLang="en-US" sz="2400" dirty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rPr>
              <a:t>유산소성  지구력 훈련</a:t>
            </a:r>
          </a:p>
        </p:txBody>
      </p:sp>
      <p:sp>
        <p:nvSpPr>
          <p:cNvPr id="6" name="순서도: 대체 처리 5"/>
          <p:cNvSpPr/>
          <p:nvPr/>
        </p:nvSpPr>
        <p:spPr>
          <a:xfrm>
            <a:off x="3851920" y="3212976"/>
            <a:ext cx="1643074" cy="1071570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360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효과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>
            <a:spLocks noGrp="1"/>
          </p:cNvSpPr>
          <p:nvPr>
            <p:ph idx="1"/>
          </p:nvPr>
        </p:nvSpPr>
        <p:spPr>
          <a:xfrm>
            <a:off x="5724128" y="6093296"/>
            <a:ext cx="4464496" cy="6046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ko-KR" sz="1800" b="1" dirty="0" smtClean="0">
                <a:solidFill>
                  <a:srgbClr val="FFFF00"/>
                </a:solidFill>
              </a:rPr>
              <a:t>(</a:t>
            </a:r>
            <a:r>
              <a:rPr lang="ko-KR" altLang="en-US" sz="1800" b="1" dirty="0" smtClean="0">
                <a:solidFill>
                  <a:srgbClr val="FFFF00"/>
                </a:solidFill>
              </a:rPr>
              <a:t>한국운동생리학회</a:t>
            </a:r>
            <a:r>
              <a:rPr lang="en-US" altLang="ko-KR" sz="1800" b="1" dirty="0" smtClean="0">
                <a:solidFill>
                  <a:srgbClr val="FFFF00"/>
                </a:solidFill>
              </a:rPr>
              <a:t>,2013)</a:t>
            </a:r>
          </a:p>
        </p:txBody>
      </p:sp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0" y="-99392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ko-KR" sz="2400" b="1" dirty="0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rPr>
              <a:t>7. </a:t>
            </a:r>
            <a:r>
              <a:rPr lang="ko-KR" altLang="en-US" sz="2400" b="1" dirty="0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rPr>
              <a:t>트레이닝의 효과</a:t>
            </a:r>
            <a:endParaRPr lang="ko-KR" altLang="en-US" sz="2400" b="1" dirty="0">
              <a:solidFill>
                <a:srgbClr val="FFFF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052736"/>
            <a:ext cx="7581900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434502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ChangeArrowheads="1"/>
          </p:cNvSpPr>
          <p:nvPr/>
        </p:nvSpPr>
        <p:spPr bwMode="auto">
          <a:xfrm>
            <a:off x="631825" y="498475"/>
            <a:ext cx="7961313" cy="839788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28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8. Nutrition </a:t>
            </a:r>
            <a:r>
              <a:rPr lang="en-US" altLang="ko-KR" sz="2800" b="1" dirty="0" err="1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Periodization</a:t>
            </a:r>
            <a:r>
              <a:rPr lang="en-US" altLang="ko-KR" sz="28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400" b="1" dirty="0" smtClean="0">
                <a:solidFill>
                  <a:srgbClr val="FF0000"/>
                </a:solidFill>
                <a:latin typeface="Times New Roman" pitchFamily="18" charset="0"/>
                <a:ea typeface="굴림" pitchFamily="50" charset="-127"/>
              </a:rPr>
              <a:t/>
            </a:r>
            <a:br>
              <a:rPr lang="en-US" altLang="ko-KR" sz="2400" b="1" dirty="0" smtClean="0">
                <a:solidFill>
                  <a:srgbClr val="FF0000"/>
                </a:solidFill>
                <a:latin typeface="Times New Roman" pitchFamily="18" charset="0"/>
                <a:ea typeface="굴림" pitchFamily="50" charset="-127"/>
              </a:rPr>
            </a:br>
            <a:r>
              <a:rPr lang="en-US" altLang="ko-KR" sz="2400" b="1" dirty="0" smtClean="0">
                <a:solidFill>
                  <a:srgbClr val="FF0000"/>
                </a:solidFill>
                <a:latin typeface="Times New Roman" pitchFamily="18" charset="0"/>
                <a:ea typeface="굴림" pitchFamily="50" charset="-127"/>
              </a:rPr>
              <a:t> </a:t>
            </a:r>
            <a:r>
              <a:rPr lang="en-US" altLang="ko-KR" sz="2400" b="1" dirty="0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rPr>
              <a:t>1- Competition </a:t>
            </a:r>
            <a:r>
              <a:rPr lang="en-US" altLang="ko-KR" sz="2400" b="1" dirty="0" err="1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rPr>
              <a:t>Mesocycle</a:t>
            </a:r>
            <a:r>
              <a:rPr lang="en-US" altLang="ko-KR" sz="2400" b="1" dirty="0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rPr>
              <a:t>(Wilber, 2007</a:t>
            </a:r>
            <a:r>
              <a:rPr lang="en-US" altLang="ko-KR" sz="2800" b="1" dirty="0" smtClean="0">
                <a:solidFill>
                  <a:srgbClr val="FFFF00"/>
                </a:solidFill>
                <a:latin typeface="Times New Roman" pitchFamily="18" charset="0"/>
                <a:ea typeface="굴림" pitchFamily="50" charset="-127"/>
              </a:rPr>
              <a:t>)</a:t>
            </a:r>
          </a:p>
        </p:txBody>
      </p:sp>
      <p:pic>
        <p:nvPicPr>
          <p:cNvPr id="176131" name="Picture 3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1575" y="773113"/>
            <a:ext cx="95567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6132" name="Picture 4"/>
          <p:cNvPicPr>
            <a:picLocks noChangeAspect="1" noChangeArrowheads="1"/>
          </p:cNvPicPr>
          <p:nvPr/>
        </p:nvPicPr>
        <p:blipFill>
          <a:blip r:embed="rId4" cstate="print"/>
          <a:srcRect l="10844" t="23227" r="5659" b="23682"/>
          <a:stretch>
            <a:fillRect/>
          </a:stretch>
        </p:blipFill>
        <p:spPr bwMode="auto">
          <a:xfrm>
            <a:off x="625475" y="1701800"/>
            <a:ext cx="5387975" cy="22320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176133" name="Text Box 6"/>
          <p:cNvSpPr txBox="1">
            <a:spLocks noChangeArrowheads="1"/>
          </p:cNvSpPr>
          <p:nvPr/>
        </p:nvSpPr>
        <p:spPr bwMode="auto">
          <a:xfrm>
            <a:off x="625475" y="4556125"/>
            <a:ext cx="7531100" cy="200977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 eaLnBrk="0" fontAlgn="base" latinLnBrk="0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ko-KR" sz="2000" u="sng" smtClean="0">
                <a:solidFill>
                  <a:srgbClr val="FFFF00"/>
                </a:solidFill>
                <a:latin typeface="Times New Roman" pitchFamily="18" charset="0"/>
                <a:ea typeface="굴림" pitchFamily="50" charset="-127"/>
              </a:rPr>
              <a:t>TRAINING OBJECTIVES</a:t>
            </a:r>
          </a:p>
          <a:p>
            <a:pPr marL="457200" indent="-457200" algn="ctr" eaLnBrk="0" fontAlgn="base" latinLnBrk="0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Ø"/>
            </a:pPr>
            <a:r>
              <a:rPr lang="en-US" altLang="ko-KR" sz="2000" smtClean="0">
                <a:solidFill>
                  <a:srgbClr val="FFFFFF"/>
                </a:solidFill>
                <a:latin typeface="Times New Roman" pitchFamily="18" charset="0"/>
                <a:ea typeface="굴림" pitchFamily="50" charset="-127"/>
                <a:sym typeface="Symbol" pitchFamily="18" charset="2"/>
              </a:rPr>
              <a:t> </a:t>
            </a:r>
            <a:r>
              <a:rPr lang="en-US" altLang="ko-KR" sz="2000" smtClean="0">
                <a:solidFill>
                  <a:srgbClr val="FFFFFF"/>
                </a:solidFill>
                <a:latin typeface="Times New Roman" pitchFamily="18" charset="0"/>
                <a:ea typeface="굴림" pitchFamily="50" charset="-127"/>
              </a:rPr>
              <a:t>Sport-specific race/competition fitness</a:t>
            </a:r>
          </a:p>
          <a:p>
            <a:pPr marL="457200" indent="-457200" algn="ctr" eaLnBrk="0" fontAlgn="base" latinLnBrk="0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Ø"/>
            </a:pPr>
            <a:r>
              <a:rPr lang="en-US" altLang="ko-KR" sz="2000" smtClean="0">
                <a:solidFill>
                  <a:srgbClr val="FFFFFF"/>
                </a:solidFill>
                <a:latin typeface="Times New Roman" pitchFamily="18" charset="0"/>
                <a:ea typeface="굴림" pitchFamily="50" charset="-127"/>
                <a:cs typeface="Times New Roman" pitchFamily="18" charset="0"/>
                <a:sym typeface="Symbol" pitchFamily="18" charset="2"/>
              </a:rPr>
              <a:t>↔ or </a:t>
            </a:r>
            <a:r>
              <a:rPr lang="en-US" altLang="ko-KR" sz="2000" smtClean="0">
                <a:solidFill>
                  <a:srgbClr val="FFFFFF"/>
                </a:solidFill>
                <a:latin typeface="Times New Roman" pitchFamily="18" charset="0"/>
                <a:ea typeface="굴림" pitchFamily="50" charset="-127"/>
                <a:sym typeface="Symbol" pitchFamily="18" charset="2"/>
              </a:rPr>
              <a:t> Volume   /    Intensity</a:t>
            </a:r>
          </a:p>
          <a:p>
            <a:pPr marL="457200" indent="-457200" algn="ctr" eaLnBrk="0" fontAlgn="base" latinLnBrk="0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Ø"/>
            </a:pPr>
            <a:r>
              <a:rPr lang="en-US" altLang="ko-KR" sz="2000" smtClean="0">
                <a:solidFill>
                  <a:srgbClr val="FFFFFF"/>
                </a:solidFill>
                <a:latin typeface="Times New Roman" pitchFamily="18" charset="0"/>
                <a:ea typeface="굴림" pitchFamily="50" charset="-127"/>
              </a:rPr>
              <a:t>↔ Whole body strength (and injury prevention)</a:t>
            </a:r>
          </a:p>
          <a:p>
            <a:pPr marL="457200" indent="-457200" algn="ctr" eaLnBrk="0" fontAlgn="base" latinLnBrk="0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Ø"/>
            </a:pPr>
            <a:r>
              <a:rPr lang="en-US" altLang="ko-KR" sz="2000" smtClean="0">
                <a:solidFill>
                  <a:srgbClr val="FFFFFF"/>
                </a:solidFill>
                <a:latin typeface="Times New Roman" pitchFamily="18" charset="0"/>
                <a:ea typeface="굴림" pitchFamily="50" charset="-127"/>
              </a:rPr>
              <a:t>↔ TBM and fat weight at “competition” profile  . . . avoid </a:t>
            </a:r>
            <a:r>
              <a:rPr lang="en-US" altLang="ko-KR" sz="2000" smtClean="0">
                <a:solidFill>
                  <a:srgbClr val="FFFFFF"/>
                </a:solidFill>
                <a:latin typeface="Times New Roman" pitchFamily="18" charset="0"/>
                <a:ea typeface="굴림" pitchFamily="50" charset="-127"/>
                <a:sym typeface="Symbol" pitchFamily="18" charset="2"/>
              </a:rPr>
              <a:t> </a:t>
            </a:r>
            <a:r>
              <a:rPr lang="en-US" altLang="ko-KR" sz="2000" smtClean="0">
                <a:solidFill>
                  <a:srgbClr val="FFFFFF"/>
                </a:solidFill>
                <a:latin typeface="Times New Roman" pitchFamily="18" charset="0"/>
                <a:ea typeface="굴림" pitchFamily="50" charset="-127"/>
              </a:rPr>
              <a:t>TBM.</a:t>
            </a:r>
          </a:p>
        </p:txBody>
      </p:sp>
      <p:sp>
        <p:nvSpPr>
          <p:cNvPr id="176134" name="Line 8"/>
          <p:cNvSpPr>
            <a:spLocks noChangeShapeType="1"/>
          </p:cNvSpPr>
          <p:nvPr/>
        </p:nvSpPr>
        <p:spPr bwMode="auto">
          <a:xfrm>
            <a:off x="2954338" y="2705100"/>
            <a:ext cx="0" cy="1741488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ctr" eaLnBrk="0" fontAlgn="base" latinLnBrk="0" hangingPunct="0">
              <a:spcBef>
                <a:spcPct val="0"/>
              </a:spcBef>
              <a:spcAft>
                <a:spcPct val="0"/>
              </a:spcAft>
            </a:pPr>
            <a:endParaRPr lang="ko-KR" altLang="en-US" sz="2400" smtClean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176135" name="Rectangle 9"/>
          <p:cNvSpPr>
            <a:spLocks noChangeArrowheads="1"/>
          </p:cNvSpPr>
          <p:nvPr/>
        </p:nvSpPr>
        <p:spPr bwMode="auto">
          <a:xfrm>
            <a:off x="2836863" y="2419350"/>
            <a:ext cx="1108075" cy="268288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latinLnBrk="0" hangingPunct="0">
              <a:spcBef>
                <a:spcPct val="0"/>
              </a:spcBef>
              <a:spcAft>
                <a:spcPct val="0"/>
              </a:spcAft>
            </a:pPr>
            <a:endParaRPr lang="ko-KR" altLang="en-US" sz="2400" smtClean="0">
              <a:solidFill>
                <a:srgbClr val="000000"/>
              </a:solidFill>
              <a:latin typeface="Times" pitchFamily="18" charset="0"/>
              <a:ea typeface="굴림" pitchFamily="50" charset="-127"/>
            </a:endParaRPr>
          </a:p>
        </p:txBody>
      </p:sp>
      <p:pic>
        <p:nvPicPr>
          <p:cNvPr id="176136" name="Picture 10" descr="photo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1628800"/>
            <a:ext cx="2244725" cy="32527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22" name="Picture 2" descr="j03847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46850" y="1666875"/>
            <a:ext cx="2319338" cy="1820863"/>
          </a:xfrm>
          <a:prstGeom prst="rect">
            <a:avLst/>
          </a:prstGeom>
          <a:noFill/>
        </p:spPr>
      </p:pic>
      <p:pic>
        <p:nvPicPr>
          <p:cNvPr id="2355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6375" y="4803775"/>
            <a:ext cx="2293938" cy="1811338"/>
          </a:xfrm>
          <a:prstGeom prst="rect">
            <a:avLst/>
          </a:prstGeom>
          <a:solidFill>
            <a:srgbClr val="DDDDDD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</p:spPr>
      </p:pic>
      <p:sp>
        <p:nvSpPr>
          <p:cNvPr id="235524" name="Rectangle 4"/>
          <p:cNvSpPr>
            <a:spLocks noChangeArrowheads="1"/>
          </p:cNvSpPr>
          <p:nvPr/>
        </p:nvSpPr>
        <p:spPr bwMode="auto">
          <a:xfrm>
            <a:off x="361950" y="479425"/>
            <a:ext cx="8520113" cy="839788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altLang="ko-KR" sz="3000" b="1" dirty="0">
                <a:solidFill>
                  <a:schemeClr val="bg1"/>
                </a:solidFill>
                <a:latin typeface="Times New Roman" pitchFamily="18" charset="0"/>
                <a:ea typeface="굴림" charset="-127"/>
              </a:rPr>
              <a:t> Nutrition </a:t>
            </a:r>
            <a:r>
              <a:rPr lang="en-US" altLang="ko-KR" sz="3000" b="1" dirty="0" err="1">
                <a:solidFill>
                  <a:schemeClr val="bg1"/>
                </a:solidFill>
                <a:latin typeface="Times New Roman" pitchFamily="18" charset="0"/>
                <a:ea typeface="굴림" charset="-127"/>
              </a:rPr>
              <a:t>Periodization</a:t>
            </a:r>
            <a:r>
              <a:rPr lang="en-US" altLang="ko-KR" sz="2400" b="1" dirty="0">
                <a:solidFill>
                  <a:schemeClr val="bg1"/>
                </a:solidFill>
                <a:latin typeface="Times New Roman" pitchFamily="18" charset="0"/>
                <a:ea typeface="굴림" charset="-127"/>
              </a:rPr>
              <a:t> </a:t>
            </a:r>
            <a:r>
              <a:rPr lang="en-US" altLang="ko-KR" sz="2400" b="1" dirty="0">
                <a:solidFill>
                  <a:srgbClr val="66FFFF"/>
                </a:solidFill>
                <a:latin typeface="Times New Roman" pitchFamily="18" charset="0"/>
                <a:ea typeface="굴림" charset="-127"/>
              </a:rPr>
              <a:t/>
            </a:r>
            <a:br>
              <a:rPr lang="en-US" altLang="ko-KR" sz="2400" b="1" dirty="0">
                <a:solidFill>
                  <a:srgbClr val="66FFFF"/>
                </a:solidFill>
                <a:latin typeface="Times New Roman" pitchFamily="18" charset="0"/>
                <a:ea typeface="굴림" charset="-127"/>
              </a:rPr>
            </a:br>
            <a:r>
              <a:rPr lang="en-US" altLang="ko-KR" sz="2400" b="1" dirty="0">
                <a:solidFill>
                  <a:srgbClr val="66FFFF"/>
                </a:solidFill>
                <a:latin typeface="Times New Roman" pitchFamily="18" charset="0"/>
                <a:ea typeface="굴림" charset="-127"/>
              </a:rPr>
              <a:t> </a:t>
            </a:r>
            <a:r>
              <a:rPr lang="en-US" altLang="ko-KR" sz="2400" b="1" dirty="0">
                <a:solidFill>
                  <a:srgbClr val="FFFF00"/>
                </a:solidFill>
                <a:latin typeface="Times New Roman" pitchFamily="18" charset="0"/>
                <a:ea typeface="굴림" charset="-127"/>
              </a:rPr>
              <a:t>Competition </a:t>
            </a:r>
            <a:r>
              <a:rPr lang="en-US" altLang="ko-KR" sz="2400" b="1" dirty="0" err="1" smtClean="0">
                <a:solidFill>
                  <a:srgbClr val="FFFF00"/>
                </a:solidFill>
                <a:latin typeface="Times New Roman" pitchFamily="18" charset="0"/>
                <a:ea typeface="굴림" charset="-127"/>
              </a:rPr>
              <a:t>Mesocycle</a:t>
            </a:r>
            <a:r>
              <a:rPr lang="en-US" altLang="ko-KR" sz="2400" b="1" dirty="0" smtClean="0">
                <a:solidFill>
                  <a:srgbClr val="FFFF00"/>
                </a:solidFill>
                <a:latin typeface="Times New Roman" pitchFamily="18" charset="0"/>
                <a:ea typeface="굴림" charset="-127"/>
              </a:rPr>
              <a:t>(Wilber,2007)</a:t>
            </a:r>
            <a:endParaRPr lang="en-US" altLang="ko-KR" sz="2400" b="1" dirty="0">
              <a:solidFill>
                <a:srgbClr val="FFFF00"/>
              </a:solidFill>
              <a:latin typeface="Times New Roman" pitchFamily="18" charset="0"/>
              <a:ea typeface="굴림" charset="-127"/>
            </a:endParaRPr>
          </a:p>
        </p:txBody>
      </p:sp>
      <p:pic>
        <p:nvPicPr>
          <p:cNvPr id="235525" name="Picture 5" descr="logo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00975" y="754063"/>
            <a:ext cx="955675" cy="292100"/>
          </a:xfrm>
          <a:prstGeom prst="rect">
            <a:avLst/>
          </a:prstGeom>
          <a:noFill/>
        </p:spPr>
      </p:pic>
      <p:sp>
        <p:nvSpPr>
          <p:cNvPr id="235526" name="Text Box 6"/>
          <p:cNvSpPr txBox="1">
            <a:spLocks noChangeArrowheads="1"/>
          </p:cNvSpPr>
          <p:nvPr/>
        </p:nvSpPr>
        <p:spPr bwMode="auto">
          <a:xfrm>
            <a:off x="374650" y="1649413"/>
            <a:ext cx="6008688" cy="498157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/>
            <a:r>
              <a:rPr lang="en-US" altLang="ko-KR" sz="2000" u="sng" dirty="0">
                <a:solidFill>
                  <a:srgbClr val="FFFF00"/>
                </a:solidFill>
                <a:latin typeface="Times New Roman" pitchFamily="18" charset="0"/>
                <a:ea typeface="굴림" charset="-127"/>
              </a:rPr>
              <a:t>NUTRITION OBJECTIVES</a:t>
            </a:r>
          </a:p>
          <a:p>
            <a:pPr marL="457200" indent="-457200">
              <a:buClr>
                <a:srgbClr val="FFFF00"/>
              </a:buClr>
              <a:buFont typeface="Wingdings" pitchFamily="2" charset="2"/>
              <a:buNone/>
            </a:pPr>
            <a:r>
              <a:rPr lang="en-US" altLang="ko-KR" sz="2000" dirty="0">
                <a:solidFill>
                  <a:srgbClr val="FFFF00"/>
                </a:solidFill>
                <a:latin typeface="Times New Roman" pitchFamily="18" charset="0"/>
                <a:ea typeface="굴림" charset="-127"/>
                <a:sym typeface="Symbol" pitchFamily="18" charset="2"/>
              </a:rPr>
              <a:t>1.</a:t>
            </a:r>
            <a:r>
              <a:rPr lang="en-US" altLang="ko-KR" sz="2000" dirty="0">
                <a:solidFill>
                  <a:schemeClr val="bg1"/>
                </a:solidFill>
                <a:latin typeface="Times New Roman" pitchFamily="18" charset="0"/>
                <a:ea typeface="굴림" charset="-127"/>
                <a:sym typeface="Symbol" pitchFamily="18" charset="2"/>
              </a:rPr>
              <a:t>	CHO intake . . . 7-19 g/kg/d  . . .  vs. Preparation </a:t>
            </a:r>
            <a:r>
              <a:rPr lang="en-US" altLang="ko-KR" sz="2000" dirty="0" err="1">
                <a:solidFill>
                  <a:schemeClr val="bg1"/>
                </a:solidFill>
                <a:latin typeface="Times New Roman" pitchFamily="18" charset="0"/>
                <a:ea typeface="굴림" charset="-127"/>
                <a:sym typeface="Symbol" pitchFamily="18" charset="2"/>
              </a:rPr>
              <a:t>mesocycle</a:t>
            </a:r>
            <a:r>
              <a:rPr lang="en-US" altLang="ko-KR" sz="2000" dirty="0">
                <a:solidFill>
                  <a:schemeClr val="bg1"/>
                </a:solidFill>
                <a:latin typeface="Times New Roman" pitchFamily="18" charset="0"/>
                <a:ea typeface="굴림" charset="-127"/>
                <a:sym typeface="Symbol" pitchFamily="18" charset="2"/>
              </a:rPr>
              <a:t> . . . increased demand on liver and skeletal mm. glycogen stores due to  training intensity and competition. </a:t>
            </a:r>
          </a:p>
          <a:p>
            <a:pPr marL="457200" indent="-457200">
              <a:buClr>
                <a:srgbClr val="FFFF00"/>
              </a:buClr>
              <a:buFont typeface="Wingdings" pitchFamily="2" charset="2"/>
              <a:buNone/>
            </a:pPr>
            <a:endParaRPr lang="en-US" altLang="ko-KR" sz="2000" dirty="0">
              <a:solidFill>
                <a:schemeClr val="bg1"/>
              </a:solidFill>
              <a:latin typeface="Times New Roman" pitchFamily="18" charset="0"/>
              <a:ea typeface="굴림" charset="-127"/>
              <a:sym typeface="Symbol" pitchFamily="18" charset="2"/>
            </a:endParaRPr>
          </a:p>
          <a:p>
            <a:pPr marL="457200" indent="-457200">
              <a:buClr>
                <a:srgbClr val="FFFF00"/>
              </a:buClr>
              <a:buFont typeface="Wingdings" pitchFamily="2" charset="2"/>
              <a:buNone/>
            </a:pPr>
            <a:r>
              <a:rPr lang="en-US" altLang="ko-KR" sz="2000" dirty="0">
                <a:solidFill>
                  <a:srgbClr val="FFFF00"/>
                </a:solidFill>
                <a:latin typeface="Times New Roman" pitchFamily="18" charset="0"/>
                <a:ea typeface="굴림" charset="-127"/>
                <a:sym typeface="Symbol" pitchFamily="18" charset="2"/>
              </a:rPr>
              <a:t>2.</a:t>
            </a:r>
            <a:r>
              <a:rPr lang="en-US" altLang="ko-KR" sz="2000" dirty="0">
                <a:solidFill>
                  <a:schemeClr val="bg1"/>
                </a:solidFill>
                <a:latin typeface="Times New Roman" pitchFamily="18" charset="0"/>
                <a:ea typeface="굴림" charset="-127"/>
                <a:sym typeface="Symbol" pitchFamily="18" charset="2"/>
              </a:rPr>
              <a:t>	</a:t>
            </a:r>
            <a:r>
              <a:rPr lang="en-US" altLang="ko-KR" sz="2000" dirty="0">
                <a:solidFill>
                  <a:srgbClr val="FFFF00"/>
                </a:solidFill>
                <a:latin typeface="Times New Roman" pitchFamily="18" charset="0"/>
                <a:ea typeface="굴림" charset="-127"/>
                <a:sym typeface="Symbol" pitchFamily="18" charset="2"/>
              </a:rPr>
              <a:t>PRO intake . . . 1.4-2.0 g/kg/d . . . </a:t>
            </a:r>
            <a:r>
              <a:rPr lang="en-US" altLang="ko-KR" sz="2000" dirty="0">
                <a:solidFill>
                  <a:srgbClr val="FF0000"/>
                </a:solidFill>
                <a:latin typeface="Times New Roman" pitchFamily="18" charset="0"/>
                <a:ea typeface="굴림" charset="-127"/>
                <a:sym typeface="Symbol" pitchFamily="18" charset="2"/>
              </a:rPr>
              <a:t></a:t>
            </a:r>
            <a:r>
              <a:rPr lang="en-US" altLang="ko-KR" sz="2000" dirty="0">
                <a:solidFill>
                  <a:srgbClr val="FFFF00"/>
                </a:solidFill>
                <a:latin typeface="Times New Roman" pitchFamily="18" charset="0"/>
                <a:ea typeface="굴림" charset="-127"/>
                <a:sym typeface="Symbol" pitchFamily="18" charset="2"/>
              </a:rPr>
              <a:t> vs. Preparation </a:t>
            </a:r>
            <a:r>
              <a:rPr lang="en-US" altLang="ko-KR" sz="2000" dirty="0" err="1">
                <a:solidFill>
                  <a:srgbClr val="FFFF00"/>
                </a:solidFill>
                <a:latin typeface="Times New Roman" pitchFamily="18" charset="0"/>
                <a:ea typeface="굴림" charset="-127"/>
                <a:sym typeface="Symbol" pitchFamily="18" charset="2"/>
              </a:rPr>
              <a:t>mesocycle</a:t>
            </a:r>
            <a:r>
              <a:rPr lang="en-US" altLang="ko-KR" sz="2000" dirty="0">
                <a:solidFill>
                  <a:srgbClr val="FFFF00"/>
                </a:solidFill>
                <a:latin typeface="Times New Roman" pitchFamily="18" charset="0"/>
                <a:ea typeface="굴림" charset="-127"/>
                <a:sym typeface="Symbol" pitchFamily="18" charset="2"/>
              </a:rPr>
              <a:t> . . . increased demand on skeletal mm. protein due to  training intensity and competition . . . enhance skeletal mm. glycogen </a:t>
            </a:r>
            <a:r>
              <a:rPr lang="en-US" altLang="ko-KR" sz="2000" dirty="0" err="1">
                <a:solidFill>
                  <a:srgbClr val="FFFF00"/>
                </a:solidFill>
                <a:latin typeface="Times New Roman" pitchFamily="18" charset="0"/>
                <a:ea typeface="굴림" charset="-127"/>
                <a:sym typeface="Symbol" pitchFamily="18" charset="2"/>
              </a:rPr>
              <a:t>resynthesis</a:t>
            </a:r>
            <a:r>
              <a:rPr lang="en-US" altLang="ko-KR" sz="2000" dirty="0">
                <a:solidFill>
                  <a:srgbClr val="FFFF00"/>
                </a:solidFill>
                <a:latin typeface="Times New Roman" pitchFamily="18" charset="0"/>
                <a:ea typeface="굴림" charset="-127"/>
                <a:sym typeface="Symbol" pitchFamily="18" charset="2"/>
              </a:rPr>
              <a:t> via insulin response. </a:t>
            </a:r>
          </a:p>
          <a:p>
            <a:pPr marL="457200" indent="-457200">
              <a:buClr>
                <a:srgbClr val="FFFF00"/>
              </a:buClr>
              <a:buFont typeface="Wingdings" pitchFamily="2" charset="2"/>
              <a:buNone/>
            </a:pPr>
            <a:endParaRPr lang="en-US" altLang="ko-KR" sz="2000" dirty="0">
              <a:solidFill>
                <a:schemeClr val="bg1"/>
              </a:solidFill>
              <a:latin typeface="Times New Roman" pitchFamily="18" charset="0"/>
              <a:ea typeface="굴림" charset="-127"/>
            </a:endParaRPr>
          </a:p>
          <a:p>
            <a:pPr marL="457200" indent="-457200">
              <a:buClr>
                <a:srgbClr val="FFFF00"/>
              </a:buClr>
              <a:buFont typeface="Wingdings" pitchFamily="2" charset="2"/>
              <a:buNone/>
            </a:pPr>
            <a:r>
              <a:rPr lang="en-US" altLang="ko-KR" sz="2000" dirty="0">
                <a:solidFill>
                  <a:srgbClr val="FFFF00"/>
                </a:solidFill>
                <a:latin typeface="Times New Roman" pitchFamily="18" charset="0"/>
                <a:ea typeface="굴림" charset="-127"/>
              </a:rPr>
              <a:t>3.</a:t>
            </a:r>
            <a:r>
              <a:rPr lang="en-US" altLang="ko-KR" sz="2000" dirty="0">
                <a:solidFill>
                  <a:schemeClr val="bg1"/>
                </a:solidFill>
                <a:latin typeface="Times New Roman" pitchFamily="18" charset="0"/>
                <a:ea typeface="굴림" charset="-127"/>
              </a:rPr>
              <a:t>	FAT intake . . . 0.8-3.0 g/kg/d . . . </a:t>
            </a:r>
            <a:r>
              <a:rPr lang="en-US" altLang="ko-KR" sz="2000" dirty="0">
                <a:solidFill>
                  <a:schemeClr val="bg1"/>
                </a:solidFill>
                <a:latin typeface="Times New Roman" pitchFamily="18" charset="0"/>
                <a:ea typeface="굴림" charset="-127"/>
                <a:sym typeface="Symbol" pitchFamily="18" charset="2"/>
              </a:rPr>
              <a:t> vs. Preparation </a:t>
            </a:r>
            <a:r>
              <a:rPr lang="en-US" altLang="ko-KR" sz="2000" dirty="0" err="1">
                <a:solidFill>
                  <a:schemeClr val="bg1"/>
                </a:solidFill>
                <a:latin typeface="Times New Roman" pitchFamily="18" charset="0"/>
                <a:ea typeface="굴림" charset="-127"/>
                <a:sym typeface="Symbol" pitchFamily="18" charset="2"/>
              </a:rPr>
              <a:t>mesocycle</a:t>
            </a:r>
            <a:r>
              <a:rPr lang="en-US" altLang="ko-KR" sz="2000" dirty="0">
                <a:solidFill>
                  <a:schemeClr val="bg1"/>
                </a:solidFill>
                <a:latin typeface="Times New Roman" pitchFamily="18" charset="0"/>
                <a:ea typeface="굴림" charset="-127"/>
                <a:sym typeface="Symbol" pitchFamily="18" charset="2"/>
              </a:rPr>
              <a:t> . . . </a:t>
            </a:r>
            <a:r>
              <a:rPr lang="en-US" altLang="ko-KR" dirty="0">
                <a:ea typeface="굴림" charset="-127"/>
                <a:sym typeface="Symbol" pitchFamily="18" charset="2"/>
              </a:rPr>
              <a:t> </a:t>
            </a:r>
            <a:r>
              <a:rPr lang="en-US" altLang="ko-KR" sz="2000" dirty="0">
                <a:solidFill>
                  <a:schemeClr val="bg1"/>
                </a:solidFill>
                <a:latin typeface="Times New Roman" pitchFamily="18" charset="0"/>
                <a:ea typeface="굴림" charset="-127"/>
              </a:rPr>
              <a:t>increased caloric expenditure due to </a:t>
            </a:r>
            <a:r>
              <a:rPr lang="en-US" altLang="ko-KR" sz="2000" dirty="0">
                <a:solidFill>
                  <a:schemeClr val="bg1"/>
                </a:solidFill>
                <a:latin typeface="Times New Roman" pitchFamily="18" charset="0"/>
                <a:ea typeface="굴림" charset="-127"/>
                <a:sym typeface="Symbol" pitchFamily="18" charset="2"/>
              </a:rPr>
              <a:t> training intensity and maintenance (or increase) in training volume.</a:t>
            </a:r>
            <a:r>
              <a:rPr lang="en-US" altLang="ko-KR" sz="2000" dirty="0">
                <a:solidFill>
                  <a:schemeClr val="bg1"/>
                </a:solidFill>
                <a:latin typeface="Times New Roman" pitchFamily="18" charset="0"/>
                <a:ea typeface="굴림" charset="-127"/>
              </a:rPr>
              <a:t> 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706" name="Picture 2" descr="j03847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46850" y="1666875"/>
            <a:ext cx="2319338" cy="1820863"/>
          </a:xfrm>
          <a:prstGeom prst="rect">
            <a:avLst/>
          </a:prstGeom>
          <a:noFill/>
        </p:spPr>
      </p:pic>
      <p:pic>
        <p:nvPicPr>
          <p:cNvPr id="2007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6375" y="4803775"/>
            <a:ext cx="2293938" cy="1811338"/>
          </a:xfrm>
          <a:prstGeom prst="rect">
            <a:avLst/>
          </a:prstGeom>
          <a:solidFill>
            <a:srgbClr val="DDDDDD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</p:spPr>
      </p:pic>
      <p:sp>
        <p:nvSpPr>
          <p:cNvPr id="200708" name="Rectangle 4"/>
          <p:cNvSpPr>
            <a:spLocks noChangeArrowheads="1"/>
          </p:cNvSpPr>
          <p:nvPr/>
        </p:nvSpPr>
        <p:spPr bwMode="auto">
          <a:xfrm>
            <a:off x="361950" y="479425"/>
            <a:ext cx="8520113" cy="839788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altLang="ko-KR" sz="3000" b="1" dirty="0">
                <a:solidFill>
                  <a:schemeClr val="bg1"/>
                </a:solidFill>
                <a:latin typeface="Times New Roman" pitchFamily="18" charset="0"/>
                <a:ea typeface="굴림" charset="-127"/>
              </a:rPr>
              <a:t> Nutrition </a:t>
            </a:r>
            <a:r>
              <a:rPr lang="en-US" altLang="ko-KR" sz="3000" b="1" dirty="0" err="1">
                <a:solidFill>
                  <a:schemeClr val="bg1"/>
                </a:solidFill>
                <a:latin typeface="Times New Roman" pitchFamily="18" charset="0"/>
                <a:ea typeface="굴림" charset="-127"/>
              </a:rPr>
              <a:t>Periodization</a:t>
            </a:r>
            <a:r>
              <a:rPr lang="en-US" altLang="ko-KR" sz="2400" b="1" dirty="0">
                <a:solidFill>
                  <a:schemeClr val="bg1"/>
                </a:solidFill>
                <a:latin typeface="Times New Roman" pitchFamily="18" charset="0"/>
                <a:ea typeface="굴림" charset="-127"/>
              </a:rPr>
              <a:t> </a:t>
            </a:r>
            <a:r>
              <a:rPr lang="en-US" altLang="ko-KR" sz="2400" b="1" dirty="0">
                <a:solidFill>
                  <a:srgbClr val="66FFFF"/>
                </a:solidFill>
                <a:latin typeface="Times New Roman" pitchFamily="18" charset="0"/>
                <a:ea typeface="굴림" charset="-127"/>
              </a:rPr>
              <a:t/>
            </a:r>
            <a:br>
              <a:rPr lang="en-US" altLang="ko-KR" sz="2400" b="1" dirty="0">
                <a:solidFill>
                  <a:srgbClr val="66FFFF"/>
                </a:solidFill>
                <a:latin typeface="Times New Roman" pitchFamily="18" charset="0"/>
                <a:ea typeface="굴림" charset="-127"/>
              </a:rPr>
            </a:br>
            <a:r>
              <a:rPr lang="en-US" altLang="ko-KR" sz="2400" b="1" dirty="0">
                <a:solidFill>
                  <a:srgbClr val="66FFFF"/>
                </a:solidFill>
                <a:latin typeface="Times New Roman" pitchFamily="18" charset="0"/>
                <a:ea typeface="굴림" charset="-127"/>
              </a:rPr>
              <a:t> </a:t>
            </a:r>
            <a:r>
              <a:rPr lang="en-US" altLang="ko-KR" sz="2400" b="1" dirty="0">
                <a:solidFill>
                  <a:srgbClr val="FFFF00"/>
                </a:solidFill>
                <a:latin typeface="Times New Roman" pitchFamily="18" charset="0"/>
                <a:ea typeface="굴림" charset="-127"/>
              </a:rPr>
              <a:t>Competition </a:t>
            </a:r>
            <a:r>
              <a:rPr lang="en-US" altLang="ko-KR" sz="2400" b="1" dirty="0" err="1" smtClean="0">
                <a:solidFill>
                  <a:srgbClr val="FFFF00"/>
                </a:solidFill>
                <a:latin typeface="Times New Roman" pitchFamily="18" charset="0"/>
                <a:ea typeface="굴림" charset="-127"/>
              </a:rPr>
              <a:t>Mesocycle</a:t>
            </a:r>
            <a:r>
              <a:rPr lang="en-US" altLang="ko-KR" sz="2400" b="1" dirty="0" smtClean="0">
                <a:solidFill>
                  <a:srgbClr val="FFFF00"/>
                </a:solidFill>
                <a:latin typeface="Times New Roman" pitchFamily="18" charset="0"/>
                <a:ea typeface="굴림" charset="-127"/>
              </a:rPr>
              <a:t>(Wilber,2007)</a:t>
            </a:r>
            <a:endParaRPr lang="en-US" altLang="ko-KR" sz="2400" b="1" dirty="0">
              <a:solidFill>
                <a:srgbClr val="FFFF00"/>
              </a:solidFill>
              <a:latin typeface="Times New Roman" pitchFamily="18" charset="0"/>
              <a:ea typeface="굴림" charset="-127"/>
            </a:endParaRPr>
          </a:p>
        </p:txBody>
      </p:sp>
      <p:pic>
        <p:nvPicPr>
          <p:cNvPr id="200709" name="Picture 5" descr="logo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00975" y="754063"/>
            <a:ext cx="955675" cy="292100"/>
          </a:xfrm>
          <a:prstGeom prst="rect">
            <a:avLst/>
          </a:prstGeom>
          <a:noFill/>
        </p:spPr>
      </p:pic>
      <p:sp>
        <p:nvSpPr>
          <p:cNvPr id="200710" name="Text Box 6"/>
          <p:cNvSpPr txBox="1">
            <a:spLocks noChangeArrowheads="1"/>
          </p:cNvSpPr>
          <p:nvPr/>
        </p:nvSpPr>
        <p:spPr bwMode="auto">
          <a:xfrm>
            <a:off x="374650" y="1649413"/>
            <a:ext cx="6065838" cy="498157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/>
            <a:r>
              <a:rPr lang="en-US" altLang="ko-KR" sz="2000" u="sng">
                <a:solidFill>
                  <a:srgbClr val="FFFF00"/>
                </a:solidFill>
                <a:latin typeface="Times New Roman" pitchFamily="18" charset="0"/>
                <a:ea typeface="굴림" charset="-127"/>
              </a:rPr>
              <a:t>NUTRITION OBJECTIVES</a:t>
            </a:r>
          </a:p>
          <a:p>
            <a:pPr marL="457200" indent="-457200"/>
            <a:endParaRPr lang="en-US" altLang="ko-KR" sz="2000" u="sng">
              <a:solidFill>
                <a:srgbClr val="FFFF00"/>
              </a:solidFill>
              <a:latin typeface="Times New Roman" pitchFamily="18" charset="0"/>
              <a:ea typeface="굴림" charset="-127"/>
            </a:endParaRPr>
          </a:p>
          <a:p>
            <a:pPr marL="457200" indent="-457200"/>
            <a:endParaRPr lang="en-US" altLang="ko-KR" sz="2000" u="sng">
              <a:solidFill>
                <a:srgbClr val="FFFF00"/>
              </a:solidFill>
              <a:latin typeface="Times New Roman" pitchFamily="18" charset="0"/>
              <a:ea typeface="굴림" charset="-127"/>
            </a:endParaRPr>
          </a:p>
          <a:p>
            <a:pPr marL="457200" indent="-457200">
              <a:buClr>
                <a:srgbClr val="FFFF00"/>
              </a:buClr>
              <a:buFont typeface="Wingdings" pitchFamily="2" charset="2"/>
              <a:buNone/>
            </a:pPr>
            <a:r>
              <a:rPr lang="en-US" altLang="ko-KR" sz="2000">
                <a:solidFill>
                  <a:srgbClr val="FFFF00"/>
                </a:solidFill>
                <a:latin typeface="Times New Roman" pitchFamily="18" charset="0"/>
                <a:ea typeface="굴림" charset="-127"/>
                <a:sym typeface="Symbol" pitchFamily="18" charset="2"/>
              </a:rPr>
              <a:t>4.</a:t>
            </a:r>
            <a:r>
              <a:rPr lang="en-US" altLang="ko-KR" sz="2000">
                <a:solidFill>
                  <a:schemeClr val="bg1"/>
                </a:solidFill>
                <a:latin typeface="Times New Roman" pitchFamily="18" charset="0"/>
                <a:ea typeface="굴림" charset="-127"/>
                <a:sym typeface="Symbol" pitchFamily="18" charset="2"/>
              </a:rPr>
              <a:t>	FLUID . . . 500-600 ml fluid </a:t>
            </a:r>
            <a:r>
              <a:rPr lang="en-US" altLang="ko-KR" sz="2000" u="sng">
                <a:solidFill>
                  <a:schemeClr val="bg1"/>
                </a:solidFill>
                <a:latin typeface="Times New Roman" pitchFamily="18" charset="0"/>
                <a:ea typeface="굴림" charset="-127"/>
                <a:sym typeface="Symbol" pitchFamily="18" charset="2"/>
              </a:rPr>
              <a:t>2 hr before</a:t>
            </a:r>
            <a:r>
              <a:rPr lang="en-US" altLang="ko-KR" sz="2000">
                <a:solidFill>
                  <a:schemeClr val="bg1"/>
                </a:solidFill>
                <a:latin typeface="Times New Roman" pitchFamily="18" charset="0"/>
                <a:ea typeface="굴림" charset="-127"/>
                <a:sym typeface="Symbol" pitchFamily="18" charset="2"/>
              </a:rPr>
              <a:t> training/competition. </a:t>
            </a:r>
          </a:p>
          <a:p>
            <a:pPr marL="457200" indent="-457200">
              <a:buClr>
                <a:srgbClr val="FFFF00"/>
              </a:buClr>
              <a:buFont typeface="Wingdings" pitchFamily="2" charset="2"/>
              <a:buNone/>
            </a:pPr>
            <a:endParaRPr lang="en-US" altLang="ko-KR" sz="2000">
              <a:solidFill>
                <a:schemeClr val="bg1"/>
              </a:solidFill>
              <a:latin typeface="Times New Roman" pitchFamily="18" charset="0"/>
              <a:ea typeface="굴림" charset="-127"/>
              <a:sym typeface="Symbol" pitchFamily="18" charset="2"/>
            </a:endParaRPr>
          </a:p>
          <a:p>
            <a:pPr marL="457200" indent="-457200">
              <a:buClr>
                <a:srgbClr val="FFFF00"/>
              </a:buClr>
              <a:buFont typeface="Wingdings" pitchFamily="2" charset="2"/>
              <a:buNone/>
            </a:pPr>
            <a:r>
              <a:rPr lang="en-US" altLang="ko-KR" sz="2000">
                <a:solidFill>
                  <a:srgbClr val="FFFF00"/>
                </a:solidFill>
                <a:latin typeface="Times New Roman" pitchFamily="18" charset="0"/>
                <a:ea typeface="굴림" charset="-127"/>
                <a:sym typeface="Symbol" pitchFamily="18" charset="2"/>
              </a:rPr>
              <a:t>5.</a:t>
            </a:r>
            <a:r>
              <a:rPr lang="en-US" altLang="ko-KR" sz="2000">
                <a:solidFill>
                  <a:schemeClr val="bg1"/>
                </a:solidFill>
                <a:latin typeface="Times New Roman" pitchFamily="18" charset="0"/>
                <a:ea typeface="굴림" charset="-127"/>
                <a:sym typeface="Symbol" pitchFamily="18" charset="2"/>
              </a:rPr>
              <a:t>	FLUID . . . 200-300 ml sports drink </a:t>
            </a:r>
            <a:r>
              <a:rPr lang="en-US" altLang="ko-KR" sz="2000" u="sng">
                <a:solidFill>
                  <a:schemeClr val="bg1"/>
                </a:solidFill>
                <a:latin typeface="Times New Roman" pitchFamily="18" charset="0"/>
                <a:ea typeface="굴림" charset="-127"/>
                <a:sym typeface="Symbol" pitchFamily="18" charset="2"/>
              </a:rPr>
              <a:t>10-20 min before</a:t>
            </a:r>
            <a:r>
              <a:rPr lang="en-US" altLang="ko-KR" sz="2000">
                <a:solidFill>
                  <a:schemeClr val="bg1"/>
                </a:solidFill>
                <a:latin typeface="Times New Roman" pitchFamily="18" charset="0"/>
                <a:ea typeface="굴림" charset="-127"/>
                <a:sym typeface="Symbol" pitchFamily="18" charset="2"/>
              </a:rPr>
              <a:t> training/competition.</a:t>
            </a:r>
          </a:p>
          <a:p>
            <a:pPr marL="457200" indent="-457200">
              <a:buClr>
                <a:srgbClr val="FFFF00"/>
              </a:buClr>
              <a:buFont typeface="Wingdings" pitchFamily="2" charset="2"/>
              <a:buNone/>
            </a:pPr>
            <a:endParaRPr lang="en-US" altLang="ko-KR" sz="2000">
              <a:solidFill>
                <a:schemeClr val="bg1"/>
              </a:solidFill>
              <a:latin typeface="Times New Roman" pitchFamily="18" charset="0"/>
              <a:ea typeface="굴림" charset="-127"/>
            </a:endParaRPr>
          </a:p>
          <a:p>
            <a:pPr marL="457200" indent="-457200">
              <a:buClr>
                <a:srgbClr val="FFFF00"/>
              </a:buClr>
              <a:buFont typeface="Wingdings" pitchFamily="2" charset="2"/>
              <a:buNone/>
            </a:pPr>
            <a:r>
              <a:rPr lang="en-US" altLang="ko-KR" sz="2000">
                <a:solidFill>
                  <a:srgbClr val="FFFF00"/>
                </a:solidFill>
                <a:latin typeface="Times New Roman" pitchFamily="18" charset="0"/>
                <a:ea typeface="굴림" charset="-127"/>
              </a:rPr>
              <a:t>6.</a:t>
            </a:r>
            <a:r>
              <a:rPr lang="en-US" altLang="ko-KR" sz="2000">
                <a:solidFill>
                  <a:schemeClr val="bg1"/>
                </a:solidFill>
                <a:latin typeface="Times New Roman" pitchFamily="18" charset="0"/>
                <a:ea typeface="굴림" charset="-127"/>
              </a:rPr>
              <a:t>	FLUID . . . 200-300 ml sports drink every 15-20 min </a:t>
            </a:r>
            <a:r>
              <a:rPr lang="en-US" altLang="ko-KR" sz="2000" u="sng">
                <a:solidFill>
                  <a:schemeClr val="bg1"/>
                </a:solidFill>
                <a:latin typeface="Times New Roman" pitchFamily="18" charset="0"/>
                <a:ea typeface="굴림" charset="-127"/>
              </a:rPr>
              <a:t>during</a:t>
            </a:r>
            <a:r>
              <a:rPr lang="en-US" altLang="ko-KR" sz="2000">
                <a:solidFill>
                  <a:schemeClr val="bg1"/>
                </a:solidFill>
                <a:latin typeface="Times New Roman" pitchFamily="18" charset="0"/>
                <a:ea typeface="굴림" charset="-127"/>
              </a:rPr>
              <a:t> training/competition.</a:t>
            </a:r>
          </a:p>
          <a:p>
            <a:pPr marL="457200" indent="-457200">
              <a:buClr>
                <a:srgbClr val="FFFF00"/>
              </a:buClr>
              <a:buFont typeface="Wingdings" pitchFamily="2" charset="2"/>
              <a:buNone/>
            </a:pPr>
            <a:endParaRPr lang="en-US" altLang="ko-KR" sz="2000">
              <a:solidFill>
                <a:schemeClr val="bg1"/>
              </a:solidFill>
              <a:latin typeface="Times New Roman" pitchFamily="18" charset="0"/>
              <a:ea typeface="굴림" charset="-127"/>
            </a:endParaRPr>
          </a:p>
          <a:p>
            <a:pPr marL="457200" indent="-457200">
              <a:buClr>
                <a:srgbClr val="FFFF00"/>
              </a:buClr>
              <a:buFont typeface="Wingdings" pitchFamily="2" charset="2"/>
              <a:buNone/>
            </a:pPr>
            <a:r>
              <a:rPr lang="en-US" altLang="ko-KR" sz="2000">
                <a:solidFill>
                  <a:srgbClr val="FFFF00"/>
                </a:solidFill>
                <a:latin typeface="Times New Roman" pitchFamily="18" charset="0"/>
                <a:ea typeface="굴림" charset="-127"/>
              </a:rPr>
              <a:t>7.</a:t>
            </a:r>
            <a:r>
              <a:rPr lang="en-US" altLang="ko-KR" sz="2000">
                <a:solidFill>
                  <a:schemeClr val="bg1"/>
                </a:solidFill>
                <a:latin typeface="Times New Roman" pitchFamily="18" charset="0"/>
                <a:ea typeface="굴림" charset="-127"/>
              </a:rPr>
              <a:t>	FLUID . . . 1200-1400 ml fluid for every kg TBM lost </a:t>
            </a:r>
            <a:r>
              <a:rPr lang="en-US" altLang="ko-KR" sz="2000" u="sng">
                <a:solidFill>
                  <a:schemeClr val="bg1"/>
                </a:solidFill>
                <a:latin typeface="Times New Roman" pitchFamily="18" charset="0"/>
                <a:ea typeface="굴림" charset="-127"/>
              </a:rPr>
              <a:t>from</a:t>
            </a:r>
            <a:r>
              <a:rPr lang="en-US" altLang="ko-KR" sz="2000">
                <a:solidFill>
                  <a:schemeClr val="bg1"/>
                </a:solidFill>
                <a:latin typeface="Times New Roman" pitchFamily="18" charset="0"/>
                <a:ea typeface="굴림" charset="-127"/>
              </a:rPr>
              <a:t> training/competition.  </a:t>
            </a:r>
          </a:p>
          <a:p>
            <a:pPr marL="457200" indent="-457200">
              <a:buClr>
                <a:srgbClr val="FFFF00"/>
              </a:buClr>
              <a:buFont typeface="Wingdings" pitchFamily="2" charset="2"/>
              <a:buNone/>
            </a:pPr>
            <a:endParaRPr lang="en-US" altLang="ko-KR" sz="2000">
              <a:solidFill>
                <a:schemeClr val="bg1"/>
              </a:solidFill>
              <a:latin typeface="Times New Roman" pitchFamily="18" charset="0"/>
              <a:ea typeface="굴림" charset="-127"/>
            </a:endParaRPr>
          </a:p>
          <a:p>
            <a:pPr marL="457200" indent="-457200">
              <a:buClr>
                <a:srgbClr val="FFFF00"/>
              </a:buClr>
              <a:buFont typeface="Wingdings" pitchFamily="2" charset="2"/>
              <a:buNone/>
            </a:pPr>
            <a:endParaRPr lang="en-US" altLang="ko-KR" sz="2000">
              <a:solidFill>
                <a:schemeClr val="bg1"/>
              </a:solidFill>
              <a:latin typeface="Times New Roman" pitchFamily="18" charset="0"/>
              <a:ea typeface="굴림" charset="-127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546" name="Picture 2" descr="j03847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46850" y="1666875"/>
            <a:ext cx="2319338" cy="1820863"/>
          </a:xfrm>
          <a:prstGeom prst="rect">
            <a:avLst/>
          </a:prstGeom>
          <a:noFill/>
        </p:spPr>
      </p:pic>
      <p:pic>
        <p:nvPicPr>
          <p:cNvPr id="2365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6375" y="4803775"/>
            <a:ext cx="2293938" cy="1811338"/>
          </a:xfrm>
          <a:prstGeom prst="rect">
            <a:avLst/>
          </a:prstGeom>
          <a:solidFill>
            <a:srgbClr val="DDDDDD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</p:spPr>
      </p:pic>
      <p:sp>
        <p:nvSpPr>
          <p:cNvPr id="236548" name="Rectangle 4"/>
          <p:cNvSpPr>
            <a:spLocks noChangeArrowheads="1"/>
          </p:cNvSpPr>
          <p:nvPr/>
        </p:nvSpPr>
        <p:spPr bwMode="auto">
          <a:xfrm>
            <a:off x="361950" y="479425"/>
            <a:ext cx="8520113" cy="839788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altLang="ko-KR" sz="3000" b="1" dirty="0">
                <a:solidFill>
                  <a:schemeClr val="bg1"/>
                </a:solidFill>
                <a:latin typeface="Times New Roman" pitchFamily="18" charset="0"/>
                <a:ea typeface="굴림" charset="-127"/>
              </a:rPr>
              <a:t> Nutrition </a:t>
            </a:r>
            <a:r>
              <a:rPr lang="en-US" altLang="ko-KR" sz="3000" b="1" dirty="0" err="1">
                <a:solidFill>
                  <a:schemeClr val="bg1"/>
                </a:solidFill>
                <a:latin typeface="Times New Roman" pitchFamily="18" charset="0"/>
                <a:ea typeface="굴림" charset="-127"/>
              </a:rPr>
              <a:t>Periodization</a:t>
            </a:r>
            <a:r>
              <a:rPr lang="en-US" altLang="ko-KR" sz="2400" b="1" dirty="0">
                <a:solidFill>
                  <a:schemeClr val="bg1"/>
                </a:solidFill>
                <a:latin typeface="Times New Roman" pitchFamily="18" charset="0"/>
                <a:ea typeface="굴림" charset="-127"/>
              </a:rPr>
              <a:t> </a:t>
            </a:r>
            <a:r>
              <a:rPr lang="en-US" altLang="ko-KR" sz="2400" b="1" dirty="0">
                <a:solidFill>
                  <a:srgbClr val="66FFFF"/>
                </a:solidFill>
                <a:latin typeface="Times New Roman" pitchFamily="18" charset="0"/>
                <a:ea typeface="굴림" charset="-127"/>
              </a:rPr>
              <a:t/>
            </a:r>
            <a:br>
              <a:rPr lang="en-US" altLang="ko-KR" sz="2400" b="1" dirty="0">
                <a:solidFill>
                  <a:srgbClr val="66FFFF"/>
                </a:solidFill>
                <a:latin typeface="Times New Roman" pitchFamily="18" charset="0"/>
                <a:ea typeface="굴림" charset="-127"/>
              </a:rPr>
            </a:br>
            <a:r>
              <a:rPr lang="en-US" altLang="ko-KR" sz="2400" b="1" dirty="0">
                <a:solidFill>
                  <a:srgbClr val="66FFFF"/>
                </a:solidFill>
                <a:latin typeface="Times New Roman" pitchFamily="18" charset="0"/>
                <a:ea typeface="굴림" charset="-127"/>
              </a:rPr>
              <a:t> </a:t>
            </a:r>
            <a:r>
              <a:rPr lang="en-US" altLang="ko-KR" sz="2400" b="1" dirty="0">
                <a:solidFill>
                  <a:srgbClr val="FFFF00"/>
                </a:solidFill>
                <a:latin typeface="Times New Roman" pitchFamily="18" charset="0"/>
                <a:ea typeface="굴림" charset="-127"/>
              </a:rPr>
              <a:t>Competition </a:t>
            </a:r>
            <a:r>
              <a:rPr lang="en-US" altLang="ko-KR" sz="2400" b="1" dirty="0" err="1" smtClean="0">
                <a:solidFill>
                  <a:srgbClr val="FFFF00"/>
                </a:solidFill>
                <a:latin typeface="Times New Roman" pitchFamily="18" charset="0"/>
                <a:ea typeface="굴림" charset="-127"/>
              </a:rPr>
              <a:t>Mesocycle</a:t>
            </a:r>
            <a:r>
              <a:rPr lang="en-US" altLang="ko-KR" sz="2400" b="1" dirty="0" smtClean="0">
                <a:solidFill>
                  <a:srgbClr val="FFFF00"/>
                </a:solidFill>
                <a:latin typeface="Times New Roman" pitchFamily="18" charset="0"/>
                <a:ea typeface="굴림" charset="-127"/>
              </a:rPr>
              <a:t>(Wilber,2007)</a:t>
            </a:r>
            <a:endParaRPr lang="en-US" altLang="ko-KR" sz="2400" b="1" dirty="0">
              <a:solidFill>
                <a:srgbClr val="FFFF00"/>
              </a:solidFill>
              <a:latin typeface="Times New Roman" pitchFamily="18" charset="0"/>
              <a:ea typeface="굴림" charset="-127"/>
            </a:endParaRPr>
          </a:p>
        </p:txBody>
      </p:sp>
      <p:pic>
        <p:nvPicPr>
          <p:cNvPr id="236549" name="Picture 5" descr="logo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00975" y="754063"/>
            <a:ext cx="955675" cy="292100"/>
          </a:xfrm>
          <a:prstGeom prst="rect">
            <a:avLst/>
          </a:prstGeom>
          <a:noFill/>
        </p:spPr>
      </p:pic>
      <p:sp>
        <p:nvSpPr>
          <p:cNvPr id="236550" name="Text Box 6"/>
          <p:cNvSpPr txBox="1">
            <a:spLocks noChangeArrowheads="1"/>
          </p:cNvSpPr>
          <p:nvPr/>
        </p:nvSpPr>
        <p:spPr bwMode="auto">
          <a:xfrm>
            <a:off x="374650" y="1649413"/>
            <a:ext cx="6065838" cy="498157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/>
            <a:r>
              <a:rPr lang="en-US" altLang="ko-KR" sz="2000" u="sng">
                <a:solidFill>
                  <a:srgbClr val="FFFF00"/>
                </a:solidFill>
                <a:latin typeface="Times New Roman" pitchFamily="18" charset="0"/>
                <a:ea typeface="굴림" charset="-127"/>
              </a:rPr>
              <a:t>NUTRITION OBJECTIVES</a:t>
            </a:r>
          </a:p>
          <a:p>
            <a:pPr marL="457200" indent="-457200"/>
            <a:endParaRPr lang="en-US" altLang="ko-KR" sz="2000" u="sng">
              <a:solidFill>
                <a:srgbClr val="FFFF00"/>
              </a:solidFill>
              <a:latin typeface="Times New Roman" pitchFamily="18" charset="0"/>
              <a:ea typeface="굴림" charset="-127"/>
            </a:endParaRPr>
          </a:p>
          <a:p>
            <a:pPr marL="457200" indent="-457200"/>
            <a:endParaRPr lang="en-US" altLang="ko-KR" sz="2000" u="sng">
              <a:solidFill>
                <a:srgbClr val="FFFF00"/>
              </a:solidFill>
              <a:latin typeface="Times New Roman" pitchFamily="18" charset="0"/>
              <a:ea typeface="굴림" charset="-127"/>
            </a:endParaRPr>
          </a:p>
          <a:p>
            <a:pPr marL="457200" indent="-457200">
              <a:buClr>
                <a:srgbClr val="FFFF00"/>
              </a:buClr>
              <a:buFont typeface="Wingdings" pitchFamily="2" charset="2"/>
              <a:buNone/>
            </a:pPr>
            <a:r>
              <a:rPr lang="en-US" altLang="ko-KR" sz="2000">
                <a:solidFill>
                  <a:srgbClr val="FFFF00"/>
                </a:solidFill>
                <a:latin typeface="Times New Roman" pitchFamily="18" charset="0"/>
                <a:ea typeface="굴림" charset="-127"/>
                <a:sym typeface="Symbol" pitchFamily="18" charset="2"/>
              </a:rPr>
              <a:t>8.</a:t>
            </a:r>
            <a:r>
              <a:rPr lang="en-US" altLang="ko-KR" sz="2000">
                <a:solidFill>
                  <a:schemeClr val="bg1"/>
                </a:solidFill>
                <a:latin typeface="Times New Roman" pitchFamily="18" charset="0"/>
                <a:ea typeface="굴림" charset="-127"/>
                <a:sym typeface="Symbol" pitchFamily="18" charset="2"/>
              </a:rPr>
              <a:t>	</a:t>
            </a:r>
            <a:r>
              <a:rPr lang="en-US" altLang="ko-KR" sz="2000" u="sng">
                <a:solidFill>
                  <a:schemeClr val="bg1"/>
                </a:solidFill>
                <a:latin typeface="Times New Roman" pitchFamily="18" charset="0"/>
                <a:ea typeface="굴림" charset="-127"/>
                <a:sym typeface="Symbol" pitchFamily="18" charset="2"/>
              </a:rPr>
              <a:t>Within 30 min</a:t>
            </a:r>
            <a:r>
              <a:rPr lang="en-US" altLang="ko-KR" sz="2000">
                <a:solidFill>
                  <a:schemeClr val="bg1"/>
                </a:solidFill>
                <a:latin typeface="Times New Roman" pitchFamily="18" charset="0"/>
                <a:ea typeface="굴림" charset="-127"/>
                <a:sym typeface="Symbol" pitchFamily="18" charset="2"/>
              </a:rPr>
              <a:t> after training/competition . . . CHO 1.0-1.2 g/kg   +   PRO 6-20 g  . . . sports drink . . . enhance skeletal mm. glycogen resynthesis via insulin and GLUT-4 response.    </a:t>
            </a:r>
          </a:p>
          <a:p>
            <a:pPr marL="457200" indent="-457200">
              <a:buClr>
                <a:srgbClr val="FFFF00"/>
              </a:buClr>
              <a:buFont typeface="Wingdings" pitchFamily="2" charset="2"/>
              <a:buNone/>
            </a:pPr>
            <a:endParaRPr lang="en-US" altLang="ko-KR" sz="2000">
              <a:solidFill>
                <a:schemeClr val="bg1"/>
              </a:solidFill>
              <a:latin typeface="Times New Roman" pitchFamily="18" charset="0"/>
              <a:ea typeface="굴림" charset="-127"/>
              <a:sym typeface="Symbol" pitchFamily="18" charset="2"/>
            </a:endParaRPr>
          </a:p>
          <a:p>
            <a:pPr marL="457200" indent="-457200">
              <a:buClr>
                <a:srgbClr val="FFFF00"/>
              </a:buClr>
              <a:buFont typeface="Wingdings" pitchFamily="2" charset="2"/>
              <a:buNone/>
            </a:pPr>
            <a:r>
              <a:rPr lang="en-US" altLang="ko-KR" sz="2000">
                <a:solidFill>
                  <a:srgbClr val="FFFF00"/>
                </a:solidFill>
                <a:latin typeface="Times New Roman" pitchFamily="18" charset="0"/>
                <a:ea typeface="굴림" charset="-127"/>
                <a:sym typeface="Symbol" pitchFamily="18" charset="2"/>
              </a:rPr>
              <a:t>9.</a:t>
            </a:r>
            <a:r>
              <a:rPr lang="en-US" altLang="ko-KR" sz="2000">
                <a:solidFill>
                  <a:schemeClr val="bg1"/>
                </a:solidFill>
                <a:latin typeface="Times New Roman" pitchFamily="18" charset="0"/>
                <a:ea typeface="굴림" charset="-127"/>
                <a:sym typeface="Symbol" pitchFamily="18" charset="2"/>
              </a:rPr>
              <a:t>	</a:t>
            </a:r>
            <a:r>
              <a:rPr lang="en-US" altLang="ko-KR" sz="2000" u="sng">
                <a:solidFill>
                  <a:schemeClr val="bg1"/>
                </a:solidFill>
                <a:latin typeface="Times New Roman" pitchFamily="18" charset="0"/>
                <a:ea typeface="굴림" charset="-127"/>
                <a:sym typeface="Symbol" pitchFamily="18" charset="2"/>
              </a:rPr>
              <a:t>~ 2 hr</a:t>
            </a:r>
            <a:r>
              <a:rPr lang="en-US" altLang="ko-KR" sz="2000">
                <a:solidFill>
                  <a:schemeClr val="bg1"/>
                </a:solidFill>
                <a:latin typeface="Times New Roman" pitchFamily="18" charset="0"/>
                <a:ea typeface="굴림" charset="-127"/>
                <a:sym typeface="Symbol" pitchFamily="18" charset="2"/>
              </a:rPr>
              <a:t> after training/competition . . . CHO 1.0-2.0 g/kg . . . solid food meal . . . enhance skeletal mm. and liver glycogen resynthesis via insulin and glycogen synthase response.</a:t>
            </a:r>
            <a:r>
              <a:rPr lang="en-US" altLang="ko-KR" sz="2000">
                <a:latin typeface="Times New Roman" pitchFamily="18" charset="0"/>
                <a:ea typeface="굴림" charset="-127"/>
                <a:sym typeface="Symbol" pitchFamily="18" charset="2"/>
              </a:rPr>
              <a:t> </a:t>
            </a:r>
            <a:endParaRPr lang="en-US" altLang="ko-KR" sz="2000">
              <a:solidFill>
                <a:schemeClr val="bg1"/>
              </a:solidFill>
              <a:latin typeface="Times New Roman" pitchFamily="18" charset="0"/>
              <a:ea typeface="굴림" charset="-127"/>
              <a:sym typeface="Symbol" pitchFamily="18" charset="2"/>
            </a:endParaRPr>
          </a:p>
          <a:p>
            <a:pPr marL="457200" indent="-457200">
              <a:buClr>
                <a:srgbClr val="FFFF00"/>
              </a:buClr>
              <a:buFont typeface="Wingdings" pitchFamily="2" charset="2"/>
              <a:buNone/>
            </a:pPr>
            <a:endParaRPr lang="en-US" altLang="ko-KR" sz="2000">
              <a:solidFill>
                <a:schemeClr val="bg1"/>
              </a:solidFill>
              <a:latin typeface="Times New Roman" pitchFamily="18" charset="0"/>
              <a:ea typeface="굴림" charset="-127"/>
            </a:endParaRPr>
          </a:p>
          <a:p>
            <a:pPr marL="457200" indent="-457200">
              <a:buClr>
                <a:srgbClr val="FFFF00"/>
              </a:buClr>
              <a:buFont typeface="Wingdings" pitchFamily="2" charset="2"/>
              <a:buNone/>
            </a:pPr>
            <a:endParaRPr lang="en-US" altLang="ko-KR" sz="2000">
              <a:solidFill>
                <a:schemeClr val="bg1"/>
              </a:solidFill>
              <a:latin typeface="Times New Roman" pitchFamily="18" charset="0"/>
              <a:ea typeface="굴림" charset="-127"/>
            </a:endParaRPr>
          </a:p>
          <a:p>
            <a:pPr marL="457200" indent="-457200">
              <a:buClr>
                <a:srgbClr val="FFFF00"/>
              </a:buClr>
              <a:buFont typeface="Wingdings" pitchFamily="2" charset="2"/>
              <a:buNone/>
            </a:pPr>
            <a:endParaRPr lang="en-US" altLang="ko-KR" sz="2000">
              <a:solidFill>
                <a:schemeClr val="bg1"/>
              </a:solidFill>
              <a:latin typeface="Times New Roman" pitchFamily="18" charset="0"/>
              <a:ea typeface="굴림" charset="-127"/>
            </a:endParaRPr>
          </a:p>
          <a:p>
            <a:pPr marL="457200" indent="-457200">
              <a:buClr>
                <a:srgbClr val="FFFF00"/>
              </a:buClr>
              <a:buFont typeface="Wingdings" pitchFamily="2" charset="2"/>
              <a:buNone/>
            </a:pPr>
            <a:endParaRPr lang="en-US" altLang="ko-KR" sz="2000">
              <a:solidFill>
                <a:schemeClr val="bg1"/>
              </a:solidFill>
              <a:latin typeface="Times New Roman" pitchFamily="18" charset="0"/>
              <a:ea typeface="굴림" charset="-127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8"/>
          <p:cNvSpPr>
            <a:spLocks noChangeArrowheads="1"/>
          </p:cNvSpPr>
          <p:nvPr/>
        </p:nvSpPr>
        <p:spPr bwMode="auto">
          <a:xfrm>
            <a:off x="323528" y="188640"/>
            <a:ext cx="8424168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398" dir="3806097" algn="ctr" rotWithShape="0">
              <a:srgbClr val="000000"/>
            </a:outerShdw>
          </a:effectLst>
        </p:spPr>
        <p:txBody>
          <a:bodyPr wrap="square">
            <a:spAutoFit/>
          </a:bodyPr>
          <a:lstStyle/>
          <a:p>
            <a:pPr marL="571500" indent="-571500" algn="ctr" latinLnBrk="0">
              <a:defRPr/>
            </a:pPr>
            <a:r>
              <a:rPr lang="en-US" altLang="ko-KR" sz="28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CONTENTS</a:t>
            </a:r>
            <a:endParaRPr lang="ko-KR" altLang="en-US" sz="1600" kern="0" dirty="0">
              <a:solidFill>
                <a:srgbClr val="FFFFFF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827584" y="404664"/>
            <a:ext cx="81724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ko-KR" sz="2400" dirty="0" smtClean="0">
              <a:latin typeface="+mn-ea"/>
            </a:endParaRPr>
          </a:p>
          <a:p>
            <a:endParaRPr lang="en-US" altLang="ko-KR" sz="2400" dirty="0" smtClean="0">
              <a:latin typeface="+mn-ea"/>
            </a:endParaRPr>
          </a:p>
          <a:p>
            <a:endParaRPr lang="en-US" altLang="ko-KR" sz="2400" dirty="0" smtClean="0">
              <a:latin typeface="+mn-ea"/>
            </a:endParaRPr>
          </a:p>
          <a:p>
            <a:pPr marL="514350" indent="-514350"/>
            <a:r>
              <a:rPr lang="en-US" altLang="ko-KR" sz="2000" b="1" dirty="0" smtClean="0">
                <a:latin typeface="+mn-ea"/>
              </a:rPr>
              <a:t>I.  SPORTS NUTRITION FOR ATHLETES &amp; HEALTH CARE</a:t>
            </a:r>
          </a:p>
          <a:p>
            <a:pPr marL="514350" indent="-514350">
              <a:buAutoNum type="romanUcPeriod"/>
            </a:pPr>
            <a:endParaRPr lang="en-US" altLang="ko-KR" sz="2000" b="1" dirty="0" smtClean="0">
              <a:latin typeface="+mn-ea"/>
            </a:endParaRPr>
          </a:p>
          <a:p>
            <a:pPr marL="514350" indent="-514350"/>
            <a:r>
              <a:rPr lang="en-US" altLang="ko-KR" sz="2000" b="1" dirty="0" smtClean="0">
                <a:latin typeface="+mn-ea"/>
              </a:rPr>
              <a:t>II. SPORTS NUTRITION APPLICATION FOR HOCKEY </a:t>
            </a:r>
          </a:p>
          <a:p>
            <a:endParaRPr lang="en-US" altLang="ko-KR" sz="2000" b="1" dirty="0" smtClean="0">
              <a:latin typeface="+mn-ea"/>
            </a:endParaRPr>
          </a:p>
          <a:p>
            <a:r>
              <a:rPr lang="en-US" altLang="ko-KR" sz="2000" b="1" dirty="0" smtClean="0">
                <a:latin typeface="+mn-ea"/>
              </a:rPr>
              <a:t>IV. EX-NUTRITION APPLICATION FOR B/B</a:t>
            </a:r>
          </a:p>
          <a:p>
            <a:r>
              <a:rPr lang="en-US" altLang="ko-KR" sz="2000" b="1" dirty="0" smtClean="0">
                <a:latin typeface="+mn-ea"/>
              </a:rPr>
              <a:t> </a:t>
            </a:r>
          </a:p>
          <a:p>
            <a:r>
              <a:rPr lang="en-US" altLang="ko-KR" sz="2000" b="1" dirty="0" smtClean="0">
                <a:latin typeface="+mn-ea"/>
              </a:rPr>
              <a:t>V.  FUNCTIONAL FOOD TERMS</a:t>
            </a:r>
          </a:p>
          <a:p>
            <a:endParaRPr lang="en-US" altLang="ko-KR" sz="2000" b="1" dirty="0" smtClean="0">
              <a:latin typeface="+mn-ea"/>
            </a:endParaRPr>
          </a:p>
          <a:p>
            <a:r>
              <a:rPr lang="en-US" altLang="ko-KR" sz="2000" b="1" dirty="0" smtClean="0">
                <a:latin typeface="+mn-ea"/>
              </a:rPr>
              <a:t>VI. CONCLUSION</a:t>
            </a:r>
          </a:p>
          <a:p>
            <a:endParaRPr lang="en-US" altLang="ko-KR" sz="2000" b="1" dirty="0" smtClean="0">
              <a:latin typeface="+mn-ea"/>
            </a:endParaRPr>
          </a:p>
          <a:p>
            <a:r>
              <a:rPr lang="en-US" altLang="ko-KR" sz="2000" b="1" dirty="0" smtClean="0">
                <a:latin typeface="+mn-ea"/>
              </a:rPr>
              <a:t>    Q &amp; A</a:t>
            </a:r>
          </a:p>
          <a:p>
            <a:r>
              <a:rPr lang="en-US" altLang="ko-KR" sz="2000" dirty="0" err="1" smtClean="0">
                <a:solidFill>
                  <a:schemeClr val="bg1"/>
                </a:solidFill>
                <a:latin typeface="+mn-ea"/>
              </a:rPr>
              <a:t>vvSTUDY</a:t>
            </a:r>
            <a:endParaRPr lang="ko-KR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ChangeArrowheads="1"/>
          </p:cNvSpPr>
          <p:nvPr/>
        </p:nvSpPr>
        <p:spPr bwMode="auto">
          <a:xfrm>
            <a:off x="683568" y="116632"/>
            <a:ext cx="6696744" cy="1008112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3000" b="1" dirty="0" smtClean="0">
                <a:solidFill>
                  <a:srgbClr val="66FFFF"/>
                </a:solidFill>
                <a:latin typeface="Times New Roman" pitchFamily="18" charset="0"/>
                <a:ea typeface="HY헤드라인M" pitchFamily="18" charset="-127"/>
              </a:rPr>
              <a:t/>
            </a:r>
            <a:br>
              <a:rPr kumimoji="1" lang="en-US" altLang="ko-KR" sz="3000" b="1" dirty="0" smtClean="0">
                <a:solidFill>
                  <a:srgbClr val="66FFFF"/>
                </a:solidFill>
                <a:latin typeface="Times New Roman" pitchFamily="18" charset="0"/>
                <a:ea typeface="HY헤드라인M" pitchFamily="18" charset="-127"/>
              </a:rPr>
            </a:br>
            <a:r>
              <a:rPr kumimoji="1" lang="en-US" altLang="ko-KR" sz="3000" b="1" dirty="0" smtClean="0">
                <a:solidFill>
                  <a:srgbClr val="66FFFF"/>
                </a:solidFill>
                <a:latin typeface="Times New Roman" pitchFamily="18" charset="0"/>
                <a:ea typeface="HY헤드라인M" pitchFamily="18" charset="-127"/>
              </a:rPr>
              <a:t> </a:t>
            </a:r>
            <a:r>
              <a:rPr kumimoji="1" lang="en-US" altLang="ko-KR" sz="2400" b="1" dirty="0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rPr>
              <a:t>2 -</a:t>
            </a:r>
            <a:r>
              <a:rPr kumimoji="1" lang="en-US" altLang="ko-KR" sz="2400" b="1" dirty="0" smtClean="0">
                <a:solidFill>
                  <a:srgbClr val="66FFFF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1" lang="en-US" altLang="ko-KR" sz="2400" b="1" dirty="0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rPr>
              <a:t>Transition </a:t>
            </a:r>
            <a:r>
              <a:rPr kumimoji="1" lang="en-US" altLang="ko-KR" sz="2400" b="1" dirty="0" err="1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rPr>
              <a:t>Mesocycle</a:t>
            </a:r>
            <a:r>
              <a:rPr kumimoji="1" lang="en-US" altLang="ko-KR" sz="2400" b="1" dirty="0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rPr>
              <a:t>(Wilber, 2007)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altLang="ko-KR" sz="2400" b="1" dirty="0" smtClean="0">
              <a:solidFill>
                <a:srgbClr val="FFFF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08547" name="Picture 3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1575" y="773113"/>
            <a:ext cx="95567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48" name="Picture 4"/>
          <p:cNvPicPr>
            <a:picLocks noChangeAspect="1" noChangeArrowheads="1"/>
          </p:cNvPicPr>
          <p:nvPr/>
        </p:nvPicPr>
        <p:blipFill>
          <a:blip r:embed="rId4" cstate="print"/>
          <a:srcRect l="10844" t="23227" r="5659" b="23682"/>
          <a:stretch>
            <a:fillRect/>
          </a:stretch>
        </p:blipFill>
        <p:spPr bwMode="auto">
          <a:xfrm>
            <a:off x="625475" y="1701800"/>
            <a:ext cx="5387975" cy="22320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108549" name="Text Box 5"/>
          <p:cNvSpPr txBox="1">
            <a:spLocks noChangeArrowheads="1"/>
          </p:cNvSpPr>
          <p:nvPr/>
        </p:nvSpPr>
        <p:spPr bwMode="auto">
          <a:xfrm>
            <a:off x="625475" y="4556125"/>
            <a:ext cx="6780213" cy="200977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2000" u="sng" smtClean="0">
                <a:solidFill>
                  <a:srgbClr val="FFFF00"/>
                </a:solidFill>
                <a:latin typeface="Times New Roman" pitchFamily="18" charset="0"/>
                <a:ea typeface="HY헤드라인M" pitchFamily="18" charset="-127"/>
              </a:rPr>
              <a:t>TRAINING OBJECTIVES</a:t>
            </a:r>
          </a:p>
          <a:p>
            <a:pPr marL="457200" indent="-457200"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Ø"/>
            </a:pPr>
            <a:r>
              <a:rPr kumimoji="1" lang="en-US" altLang="ko-KR" sz="2000" smtClean="0">
                <a:solidFill>
                  <a:srgbClr val="FFFFFF"/>
                </a:solidFill>
                <a:latin typeface="Times New Roman" pitchFamily="18" charset="0"/>
                <a:ea typeface="HY헤드라인M" pitchFamily="18" charset="-127"/>
                <a:sym typeface="Symbol" pitchFamily="18" charset="2"/>
              </a:rPr>
              <a:t>Active Recovery &amp; Regeneration</a:t>
            </a:r>
            <a:endParaRPr kumimoji="1" lang="en-US" altLang="ko-KR" sz="2000" smtClean="0">
              <a:solidFill>
                <a:srgbClr val="FFFFFF"/>
              </a:solidFill>
              <a:latin typeface="Times New Roman" pitchFamily="18" charset="0"/>
              <a:ea typeface="HY헤드라인M" pitchFamily="18" charset="-127"/>
            </a:endParaRPr>
          </a:p>
          <a:p>
            <a:pPr marL="457200" indent="-457200"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Ø"/>
            </a:pPr>
            <a:r>
              <a:rPr kumimoji="1" lang="en-US" altLang="ko-KR" sz="2000" smtClean="0">
                <a:solidFill>
                  <a:srgbClr val="FFFFFF"/>
                </a:solidFill>
                <a:latin typeface="Times New Roman" pitchFamily="18" charset="0"/>
                <a:ea typeface="HY헤드라인M" pitchFamily="18" charset="-127"/>
                <a:cs typeface="Times New Roman" pitchFamily="18" charset="0"/>
                <a:sym typeface="Symbol" pitchFamily="18" charset="2"/>
              </a:rPr>
              <a:t> </a:t>
            </a:r>
            <a:r>
              <a:rPr kumimoji="1" lang="en-US" altLang="ko-KR" sz="2000" smtClean="0">
                <a:solidFill>
                  <a:srgbClr val="FFFFFF"/>
                </a:solidFill>
                <a:latin typeface="Times New Roman" pitchFamily="18" charset="0"/>
                <a:ea typeface="HY헤드라인M" pitchFamily="18" charset="-127"/>
                <a:sym typeface="Symbol" pitchFamily="18" charset="2"/>
              </a:rPr>
              <a:t>Volume   /    Intensity</a:t>
            </a:r>
          </a:p>
          <a:p>
            <a:pPr marL="457200" indent="-457200"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Ø"/>
            </a:pPr>
            <a:r>
              <a:rPr kumimoji="1" lang="en-US" altLang="ko-KR" sz="2000" smtClean="0">
                <a:solidFill>
                  <a:srgbClr val="FFFFFF"/>
                </a:solidFill>
                <a:latin typeface="Times New Roman" pitchFamily="18" charset="0"/>
                <a:ea typeface="HY헤드라인M" pitchFamily="18" charset="-127"/>
              </a:rPr>
              <a:t>Incorporate cross-training</a:t>
            </a:r>
          </a:p>
          <a:p>
            <a:pPr marL="457200" indent="-457200"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Ø"/>
            </a:pPr>
            <a:r>
              <a:rPr kumimoji="1" lang="en-US" altLang="ko-KR" sz="2000" smtClean="0">
                <a:solidFill>
                  <a:srgbClr val="FFFFFF"/>
                </a:solidFill>
                <a:latin typeface="Times New Roman" pitchFamily="18" charset="0"/>
                <a:ea typeface="HY헤드라인M" pitchFamily="18" charset="-127"/>
              </a:rPr>
              <a:t>Avoid excessive </a:t>
            </a:r>
            <a:r>
              <a:rPr kumimoji="1" lang="en-US" altLang="ko-KR" sz="2000" smtClean="0">
                <a:solidFill>
                  <a:srgbClr val="FFFFFF"/>
                </a:solidFill>
                <a:latin typeface="Times New Roman" pitchFamily="18" charset="0"/>
                <a:ea typeface="HY헤드라인M" pitchFamily="18" charset="-127"/>
                <a:sym typeface="Symbol" pitchFamily="18" charset="2"/>
              </a:rPr>
              <a:t></a:t>
            </a:r>
            <a:r>
              <a:rPr kumimoji="1" lang="en-US" altLang="ko-KR" sz="2000" smtClean="0">
                <a:solidFill>
                  <a:srgbClr val="FFFFFF"/>
                </a:solidFill>
                <a:latin typeface="Times New Roman" pitchFamily="18" charset="0"/>
                <a:ea typeface="HY헤드라인M" pitchFamily="18" charset="-127"/>
              </a:rPr>
              <a:t> TBM and fat weight.</a:t>
            </a:r>
          </a:p>
        </p:txBody>
      </p:sp>
      <p:sp>
        <p:nvSpPr>
          <p:cNvPr id="108550" name="Line 6"/>
          <p:cNvSpPr>
            <a:spLocks noChangeShapeType="1"/>
          </p:cNvSpPr>
          <p:nvPr/>
        </p:nvSpPr>
        <p:spPr bwMode="auto">
          <a:xfrm>
            <a:off x="4110038" y="2705100"/>
            <a:ext cx="0" cy="1741488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sz="2400" smtClean="0">
              <a:solidFill>
                <a:srgbClr val="99CC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08551" name="Rectangle 7"/>
          <p:cNvSpPr>
            <a:spLocks noChangeArrowheads="1"/>
          </p:cNvSpPr>
          <p:nvPr/>
        </p:nvSpPr>
        <p:spPr bwMode="auto">
          <a:xfrm>
            <a:off x="3933825" y="2419350"/>
            <a:ext cx="1069975" cy="268288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sz="2400" smtClean="0">
              <a:solidFill>
                <a:srgbClr val="99CC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108552" name="Picture 10" descr="page1_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69038" y="2044700"/>
            <a:ext cx="2328862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618" name="Picture 2" descr="j03847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46850" y="1666875"/>
            <a:ext cx="2319338" cy="1820863"/>
          </a:xfrm>
          <a:prstGeom prst="rect">
            <a:avLst/>
          </a:prstGeom>
          <a:noFill/>
        </p:spPr>
      </p:pic>
      <p:pic>
        <p:nvPicPr>
          <p:cNvPr id="2396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6375" y="4803775"/>
            <a:ext cx="2293938" cy="1811338"/>
          </a:xfrm>
          <a:prstGeom prst="rect">
            <a:avLst/>
          </a:prstGeom>
          <a:solidFill>
            <a:srgbClr val="DDDDDD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</p:spPr>
      </p:pic>
      <p:sp>
        <p:nvSpPr>
          <p:cNvPr id="239620" name="Rectangle 4"/>
          <p:cNvSpPr>
            <a:spLocks noChangeArrowheads="1"/>
          </p:cNvSpPr>
          <p:nvPr/>
        </p:nvSpPr>
        <p:spPr bwMode="auto">
          <a:xfrm>
            <a:off x="361950" y="479425"/>
            <a:ext cx="8520113" cy="839788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altLang="ko-KR" sz="3000" b="1" dirty="0">
                <a:solidFill>
                  <a:schemeClr val="bg1"/>
                </a:solidFill>
                <a:latin typeface="Times New Roman" pitchFamily="18" charset="0"/>
                <a:ea typeface="굴림" charset="-127"/>
              </a:rPr>
              <a:t> Nutrition </a:t>
            </a:r>
            <a:r>
              <a:rPr lang="en-US" altLang="ko-KR" sz="3000" b="1" dirty="0" err="1">
                <a:solidFill>
                  <a:schemeClr val="bg1"/>
                </a:solidFill>
                <a:latin typeface="Times New Roman" pitchFamily="18" charset="0"/>
                <a:ea typeface="굴림" charset="-127"/>
              </a:rPr>
              <a:t>Periodization</a:t>
            </a:r>
            <a:r>
              <a:rPr lang="en-US" altLang="ko-KR" sz="2400" b="1" dirty="0">
                <a:solidFill>
                  <a:schemeClr val="bg1"/>
                </a:solidFill>
                <a:latin typeface="Times New Roman" pitchFamily="18" charset="0"/>
                <a:ea typeface="굴림" charset="-127"/>
              </a:rPr>
              <a:t> </a:t>
            </a:r>
            <a:r>
              <a:rPr lang="en-US" altLang="ko-KR" sz="2400" b="1" dirty="0">
                <a:solidFill>
                  <a:srgbClr val="66FFFF"/>
                </a:solidFill>
                <a:latin typeface="Times New Roman" pitchFamily="18" charset="0"/>
                <a:ea typeface="굴림" charset="-127"/>
              </a:rPr>
              <a:t/>
            </a:r>
            <a:br>
              <a:rPr lang="en-US" altLang="ko-KR" sz="2400" b="1" dirty="0">
                <a:solidFill>
                  <a:srgbClr val="66FFFF"/>
                </a:solidFill>
                <a:latin typeface="Times New Roman" pitchFamily="18" charset="0"/>
                <a:ea typeface="굴림" charset="-127"/>
              </a:rPr>
            </a:br>
            <a:r>
              <a:rPr lang="en-US" altLang="ko-KR" sz="2400" b="1" dirty="0">
                <a:solidFill>
                  <a:srgbClr val="66FFFF"/>
                </a:solidFill>
                <a:latin typeface="Times New Roman" pitchFamily="18" charset="0"/>
                <a:ea typeface="굴림" charset="-127"/>
              </a:rPr>
              <a:t> </a:t>
            </a:r>
            <a:r>
              <a:rPr lang="en-US" altLang="ko-KR" sz="2400" b="1" dirty="0">
                <a:solidFill>
                  <a:srgbClr val="FFFF00"/>
                </a:solidFill>
                <a:latin typeface="Times New Roman" pitchFamily="18" charset="0"/>
                <a:ea typeface="굴림" charset="-127"/>
              </a:rPr>
              <a:t>Transition </a:t>
            </a:r>
            <a:r>
              <a:rPr lang="en-US" altLang="ko-KR" sz="2400" b="1" dirty="0" err="1" smtClean="0">
                <a:solidFill>
                  <a:srgbClr val="FFFF00"/>
                </a:solidFill>
                <a:latin typeface="Times New Roman" pitchFamily="18" charset="0"/>
                <a:ea typeface="굴림" charset="-127"/>
              </a:rPr>
              <a:t>Mesocycle</a:t>
            </a:r>
            <a:r>
              <a:rPr lang="en-US" altLang="ko-KR" sz="2400" b="1" dirty="0" smtClean="0">
                <a:solidFill>
                  <a:srgbClr val="FFFF00"/>
                </a:solidFill>
                <a:latin typeface="Times New Roman" pitchFamily="18" charset="0"/>
                <a:ea typeface="굴림" charset="-127"/>
              </a:rPr>
              <a:t>(Wilber,2007)</a:t>
            </a:r>
            <a:endParaRPr lang="en-US" altLang="ko-KR" sz="2400" b="1" dirty="0">
              <a:solidFill>
                <a:srgbClr val="FFFF00"/>
              </a:solidFill>
              <a:latin typeface="Times New Roman" pitchFamily="18" charset="0"/>
              <a:ea typeface="굴림" charset="-127"/>
            </a:endParaRPr>
          </a:p>
        </p:txBody>
      </p:sp>
      <p:pic>
        <p:nvPicPr>
          <p:cNvPr id="239621" name="Picture 5" descr="logo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00975" y="754063"/>
            <a:ext cx="955675" cy="292100"/>
          </a:xfrm>
          <a:prstGeom prst="rect">
            <a:avLst/>
          </a:prstGeom>
          <a:noFill/>
        </p:spPr>
      </p:pic>
      <p:sp>
        <p:nvSpPr>
          <p:cNvPr id="239622" name="Text Box 6"/>
          <p:cNvSpPr txBox="1">
            <a:spLocks noChangeArrowheads="1"/>
          </p:cNvSpPr>
          <p:nvPr/>
        </p:nvSpPr>
        <p:spPr bwMode="auto">
          <a:xfrm>
            <a:off x="374650" y="1649413"/>
            <a:ext cx="6008688" cy="4951412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/>
            <a:r>
              <a:rPr lang="en-US" altLang="ko-KR" sz="2000" u="sng" dirty="0">
                <a:solidFill>
                  <a:srgbClr val="FFFF00"/>
                </a:solidFill>
                <a:latin typeface="Times New Roman" pitchFamily="18" charset="0"/>
                <a:ea typeface="굴림" charset="-127"/>
              </a:rPr>
              <a:t>NUTRITION OBJECTIVES</a:t>
            </a:r>
          </a:p>
          <a:p>
            <a:pPr marL="457200" indent="-457200">
              <a:buClr>
                <a:srgbClr val="FFFF00"/>
              </a:buClr>
              <a:buFont typeface="Wingdings" pitchFamily="2" charset="2"/>
              <a:buNone/>
            </a:pPr>
            <a:r>
              <a:rPr lang="en-US" altLang="ko-KR" sz="2000" dirty="0">
                <a:solidFill>
                  <a:srgbClr val="FFFF00"/>
                </a:solidFill>
                <a:latin typeface="Times New Roman" pitchFamily="18" charset="0"/>
                <a:ea typeface="굴림" charset="-127"/>
                <a:sym typeface="Symbol" pitchFamily="18" charset="2"/>
              </a:rPr>
              <a:t>1.</a:t>
            </a:r>
            <a:r>
              <a:rPr lang="en-US" altLang="ko-KR" sz="2000" dirty="0">
                <a:solidFill>
                  <a:schemeClr val="bg1"/>
                </a:solidFill>
                <a:latin typeface="Times New Roman" pitchFamily="18" charset="0"/>
                <a:ea typeface="굴림" charset="-127"/>
                <a:sym typeface="Symbol" pitchFamily="18" charset="2"/>
              </a:rPr>
              <a:t>	CHO intake . . . 5-6 g/kg/d  . . .  vs. Preparation and Competition </a:t>
            </a:r>
            <a:r>
              <a:rPr lang="en-US" altLang="ko-KR" sz="2000" dirty="0" err="1">
                <a:solidFill>
                  <a:schemeClr val="bg1"/>
                </a:solidFill>
                <a:latin typeface="Times New Roman" pitchFamily="18" charset="0"/>
                <a:ea typeface="굴림" charset="-127"/>
                <a:sym typeface="Symbol" pitchFamily="18" charset="2"/>
              </a:rPr>
              <a:t>mesocycles</a:t>
            </a:r>
            <a:r>
              <a:rPr lang="en-US" altLang="ko-KR" sz="2000" dirty="0">
                <a:solidFill>
                  <a:schemeClr val="bg1"/>
                </a:solidFill>
                <a:latin typeface="Times New Roman" pitchFamily="18" charset="0"/>
                <a:ea typeface="굴림" charset="-127"/>
                <a:sym typeface="Symbol" pitchFamily="18" charset="2"/>
              </a:rPr>
              <a:t> . . . decreased caloric demand . . . focus on TBM management. </a:t>
            </a:r>
          </a:p>
          <a:p>
            <a:pPr marL="457200" indent="-457200">
              <a:buClr>
                <a:srgbClr val="FFFF00"/>
              </a:buClr>
              <a:buFont typeface="Wingdings" pitchFamily="2" charset="2"/>
              <a:buNone/>
            </a:pPr>
            <a:endParaRPr lang="en-US" altLang="ko-KR" sz="2000" dirty="0">
              <a:solidFill>
                <a:schemeClr val="bg1"/>
              </a:solidFill>
              <a:latin typeface="Times New Roman" pitchFamily="18" charset="0"/>
              <a:ea typeface="굴림" charset="-127"/>
              <a:sym typeface="Symbol" pitchFamily="18" charset="2"/>
            </a:endParaRPr>
          </a:p>
          <a:p>
            <a:pPr marL="457200" indent="-457200">
              <a:buClr>
                <a:srgbClr val="FFFF00"/>
              </a:buClr>
              <a:buFont typeface="Wingdings" pitchFamily="2" charset="2"/>
              <a:buNone/>
            </a:pPr>
            <a:r>
              <a:rPr lang="en-US" altLang="ko-KR" sz="2000" dirty="0">
                <a:solidFill>
                  <a:srgbClr val="FFFF00"/>
                </a:solidFill>
                <a:latin typeface="Times New Roman" pitchFamily="18" charset="0"/>
                <a:ea typeface="굴림" charset="-127"/>
                <a:sym typeface="Symbol" pitchFamily="18" charset="2"/>
              </a:rPr>
              <a:t>2.</a:t>
            </a:r>
            <a:r>
              <a:rPr lang="en-US" altLang="ko-KR" sz="2000" dirty="0">
                <a:solidFill>
                  <a:schemeClr val="bg1"/>
                </a:solidFill>
                <a:latin typeface="Times New Roman" pitchFamily="18" charset="0"/>
                <a:ea typeface="굴림" charset="-127"/>
                <a:sym typeface="Symbol" pitchFamily="18" charset="2"/>
              </a:rPr>
              <a:t>	</a:t>
            </a:r>
            <a:r>
              <a:rPr lang="en-US" altLang="ko-KR" sz="2000" dirty="0">
                <a:solidFill>
                  <a:srgbClr val="FFFF00"/>
                </a:solidFill>
                <a:latin typeface="Times New Roman" pitchFamily="18" charset="0"/>
                <a:ea typeface="굴림" charset="-127"/>
                <a:sym typeface="Symbol" pitchFamily="18" charset="2"/>
              </a:rPr>
              <a:t>PRO intake . . . 1.2-1.4 g/kg/d . . </a:t>
            </a:r>
            <a:r>
              <a:rPr lang="en-US" altLang="ko-KR" sz="2000" dirty="0">
                <a:solidFill>
                  <a:srgbClr val="FF0000"/>
                </a:solidFill>
                <a:latin typeface="Times New Roman" pitchFamily="18" charset="0"/>
                <a:ea typeface="굴림" charset="-127"/>
                <a:sym typeface="Symbol" pitchFamily="18" charset="2"/>
              </a:rPr>
              <a:t></a:t>
            </a:r>
            <a:r>
              <a:rPr lang="en-US" altLang="ko-KR" sz="2000" dirty="0">
                <a:solidFill>
                  <a:srgbClr val="FFFF00"/>
                </a:solidFill>
                <a:latin typeface="Times New Roman" pitchFamily="18" charset="0"/>
                <a:ea typeface="굴림" charset="-127"/>
                <a:sym typeface="Symbol" pitchFamily="18" charset="2"/>
              </a:rPr>
              <a:t> vs. Preparation and Competition </a:t>
            </a:r>
            <a:r>
              <a:rPr lang="en-US" altLang="ko-KR" sz="2000" dirty="0" err="1">
                <a:solidFill>
                  <a:srgbClr val="FFFF00"/>
                </a:solidFill>
                <a:latin typeface="Times New Roman" pitchFamily="18" charset="0"/>
                <a:ea typeface="굴림" charset="-127"/>
                <a:sym typeface="Symbol" pitchFamily="18" charset="2"/>
              </a:rPr>
              <a:t>mesocycles</a:t>
            </a:r>
            <a:r>
              <a:rPr lang="en-US" altLang="ko-KR" sz="2000" dirty="0">
                <a:solidFill>
                  <a:srgbClr val="FFFF00"/>
                </a:solidFill>
                <a:latin typeface="Times New Roman" pitchFamily="18" charset="0"/>
                <a:ea typeface="굴림" charset="-127"/>
                <a:sym typeface="Symbol" pitchFamily="18" charset="2"/>
              </a:rPr>
              <a:t> . . . decreased caloric demand . . . focus on TBM management. </a:t>
            </a:r>
          </a:p>
          <a:p>
            <a:pPr marL="457200" indent="-457200">
              <a:buClr>
                <a:srgbClr val="FFFF00"/>
              </a:buClr>
              <a:buFont typeface="Wingdings" pitchFamily="2" charset="2"/>
              <a:buNone/>
            </a:pPr>
            <a:endParaRPr lang="en-US" altLang="ko-KR" sz="2000" dirty="0">
              <a:solidFill>
                <a:schemeClr val="bg1"/>
              </a:solidFill>
              <a:latin typeface="Times New Roman" pitchFamily="18" charset="0"/>
              <a:ea typeface="굴림" charset="-127"/>
            </a:endParaRPr>
          </a:p>
          <a:p>
            <a:pPr marL="457200" indent="-457200">
              <a:buClr>
                <a:srgbClr val="FFFF00"/>
              </a:buClr>
              <a:buFont typeface="Wingdings" pitchFamily="2" charset="2"/>
              <a:buNone/>
            </a:pPr>
            <a:r>
              <a:rPr lang="en-US" altLang="ko-KR" dirty="0">
                <a:solidFill>
                  <a:srgbClr val="FFFF00"/>
                </a:solidFill>
                <a:latin typeface="Times New Roman" pitchFamily="18" charset="0"/>
                <a:ea typeface="굴림" charset="-127"/>
              </a:rPr>
              <a:t>3.</a:t>
            </a:r>
            <a:r>
              <a:rPr lang="en-US" altLang="ko-KR" dirty="0">
                <a:solidFill>
                  <a:schemeClr val="bg1"/>
                </a:solidFill>
                <a:latin typeface="Times New Roman" pitchFamily="18" charset="0"/>
                <a:ea typeface="굴림" charset="-127"/>
              </a:rPr>
              <a:t>	FAT intake . . . 0.8-1.0 g/kg/d . .</a:t>
            </a:r>
            <a:r>
              <a:rPr lang="en-US" altLang="ko-KR" sz="2000" dirty="0">
                <a:solidFill>
                  <a:schemeClr val="bg1"/>
                </a:solidFill>
                <a:latin typeface="Times New Roman" pitchFamily="18" charset="0"/>
                <a:ea typeface="굴림" charset="-127"/>
              </a:rPr>
              <a:t> . </a:t>
            </a:r>
            <a:r>
              <a:rPr lang="en-US" altLang="ko-KR" sz="2000" dirty="0">
                <a:solidFill>
                  <a:schemeClr val="bg1"/>
                </a:solidFill>
                <a:latin typeface="Times New Roman" pitchFamily="18" charset="0"/>
                <a:ea typeface="굴림" charset="-127"/>
                <a:cs typeface="Times New Roman" pitchFamily="18" charset="0"/>
                <a:sym typeface="Symbol" pitchFamily="18" charset="2"/>
              </a:rPr>
              <a:t>= </a:t>
            </a:r>
            <a:r>
              <a:rPr lang="en-US" altLang="ko-KR" sz="2000" dirty="0">
                <a:solidFill>
                  <a:schemeClr val="bg1"/>
                </a:solidFill>
                <a:latin typeface="Times New Roman" pitchFamily="18" charset="0"/>
                <a:ea typeface="굴림" charset="-127"/>
                <a:sym typeface="Symbol" pitchFamily="18" charset="2"/>
              </a:rPr>
              <a:t>Preparation </a:t>
            </a:r>
            <a:r>
              <a:rPr lang="en-US" altLang="ko-KR" sz="2000" dirty="0" err="1">
                <a:solidFill>
                  <a:schemeClr val="bg1"/>
                </a:solidFill>
                <a:latin typeface="Times New Roman" pitchFamily="18" charset="0"/>
                <a:ea typeface="굴림" charset="-127"/>
                <a:sym typeface="Symbol" pitchFamily="18" charset="2"/>
              </a:rPr>
              <a:t>mesocycle</a:t>
            </a:r>
            <a:r>
              <a:rPr lang="en-US" altLang="ko-KR" sz="2000" dirty="0">
                <a:solidFill>
                  <a:schemeClr val="bg1"/>
                </a:solidFill>
                <a:latin typeface="Times New Roman" pitchFamily="18" charset="0"/>
                <a:ea typeface="굴림" charset="-127"/>
                <a:sym typeface="Symbol" pitchFamily="18" charset="2"/>
              </a:rPr>
              <a:t> . . .  vs. Competition </a:t>
            </a:r>
            <a:r>
              <a:rPr lang="en-US" altLang="ko-KR" sz="2000" dirty="0" err="1">
                <a:solidFill>
                  <a:schemeClr val="bg1"/>
                </a:solidFill>
                <a:latin typeface="Times New Roman" pitchFamily="18" charset="0"/>
                <a:ea typeface="굴림" charset="-127"/>
                <a:sym typeface="Symbol" pitchFamily="18" charset="2"/>
              </a:rPr>
              <a:t>mesocycle</a:t>
            </a:r>
            <a:r>
              <a:rPr lang="en-US" altLang="ko-KR" sz="2000" dirty="0">
                <a:solidFill>
                  <a:schemeClr val="bg1"/>
                </a:solidFill>
                <a:latin typeface="Times New Roman" pitchFamily="18" charset="0"/>
                <a:ea typeface="굴림" charset="-127"/>
                <a:sym typeface="Symbol" pitchFamily="18" charset="2"/>
              </a:rPr>
              <a:t> . . . . decreased caloric demand . . . focus on TBM management.</a:t>
            </a:r>
          </a:p>
          <a:p>
            <a:pPr marL="457200" indent="-457200">
              <a:buClr>
                <a:srgbClr val="FFFF00"/>
              </a:buClr>
              <a:buFont typeface="Wingdings" pitchFamily="2" charset="2"/>
              <a:buNone/>
            </a:pPr>
            <a:endParaRPr lang="en-US" altLang="ko-KR" sz="2000" dirty="0">
              <a:solidFill>
                <a:schemeClr val="bg1"/>
              </a:solidFill>
              <a:latin typeface="Times New Roman" pitchFamily="18" charset="0"/>
              <a:ea typeface="굴림" charset="-127"/>
              <a:sym typeface="Symbol" pitchFamily="18" charset="2"/>
            </a:endParaRPr>
          </a:p>
          <a:p>
            <a:pPr marL="457200" indent="-457200">
              <a:buClr>
                <a:srgbClr val="FFFF00"/>
              </a:buClr>
              <a:buFont typeface="Wingdings" pitchFamily="2" charset="2"/>
              <a:buNone/>
            </a:pPr>
            <a:r>
              <a:rPr lang="en-US" altLang="ko-KR" sz="2000" dirty="0">
                <a:solidFill>
                  <a:srgbClr val="FFFF00"/>
                </a:solidFill>
                <a:latin typeface="Times New Roman" pitchFamily="18" charset="0"/>
                <a:ea typeface="굴림" charset="-127"/>
              </a:rPr>
              <a:t>4.</a:t>
            </a:r>
            <a:r>
              <a:rPr lang="en-US" altLang="ko-KR" sz="2000" dirty="0">
                <a:solidFill>
                  <a:schemeClr val="bg1"/>
                </a:solidFill>
                <a:latin typeface="Times New Roman" pitchFamily="18" charset="0"/>
                <a:ea typeface="굴림" charset="-127"/>
              </a:rPr>
              <a:t>	FLUID intake . . . “straw-colored” urine.</a:t>
            </a:r>
            <a:r>
              <a:rPr lang="en-US" altLang="ko-KR" dirty="0">
                <a:ea typeface="굴림" charset="-127"/>
                <a:sym typeface="Symbol" pitchFamily="18" charset="2"/>
              </a:rPr>
              <a:t> </a:t>
            </a:r>
          </a:p>
          <a:p>
            <a:pPr marL="457200" indent="-457200">
              <a:buClr>
                <a:srgbClr val="FFFF00"/>
              </a:buClr>
              <a:buFont typeface="Wingdings" pitchFamily="2" charset="2"/>
              <a:buNone/>
            </a:pPr>
            <a:endParaRPr lang="en-US" altLang="ko-KR" dirty="0">
              <a:ea typeface="굴림" charset="-127"/>
              <a:sym typeface="Symbol" pitchFamily="18" charset="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178" name="Picture 2" descr="Periodization 3"/>
          <p:cNvPicPr>
            <a:picLocks noChangeAspect="1" noChangeArrowheads="1"/>
          </p:cNvPicPr>
          <p:nvPr/>
        </p:nvPicPr>
        <p:blipFill>
          <a:blip r:embed="rId2" cstate="print"/>
          <a:srcRect t="31506"/>
          <a:stretch>
            <a:fillRect/>
          </a:stretch>
        </p:blipFill>
        <p:spPr bwMode="auto">
          <a:xfrm>
            <a:off x="452438" y="1431925"/>
            <a:ext cx="8326437" cy="4973638"/>
          </a:xfrm>
          <a:prstGeom prst="rect">
            <a:avLst/>
          </a:prstGeom>
          <a:noFill/>
          <a:ln w="38100" algn="ctr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78179" name="Rectangle 3"/>
          <p:cNvSpPr>
            <a:spLocks noChangeArrowheads="1"/>
          </p:cNvSpPr>
          <p:nvPr/>
        </p:nvSpPr>
        <p:spPr bwMode="auto">
          <a:xfrm>
            <a:off x="762000" y="4876800"/>
            <a:ext cx="863600" cy="601663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sz="2400" smtClean="0">
              <a:solidFill>
                <a:srgbClr val="99CC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78180" name="Line 4"/>
          <p:cNvSpPr>
            <a:spLocks noChangeShapeType="1"/>
          </p:cNvSpPr>
          <p:nvPr/>
        </p:nvSpPr>
        <p:spPr bwMode="auto">
          <a:xfrm>
            <a:off x="176213" y="1436688"/>
            <a:ext cx="8612187" cy="15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fontAlgn="base" latinLnBrk="0" hangingPunct="0">
              <a:spcBef>
                <a:spcPct val="0"/>
              </a:spcBef>
              <a:spcAft>
                <a:spcPct val="0"/>
              </a:spcAft>
            </a:pPr>
            <a:endParaRPr lang="ko-KR" altLang="en-US" sz="2400" smtClean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178181" name="Line 5"/>
          <p:cNvSpPr>
            <a:spLocks noChangeShapeType="1"/>
          </p:cNvSpPr>
          <p:nvPr/>
        </p:nvSpPr>
        <p:spPr bwMode="auto">
          <a:xfrm>
            <a:off x="338138" y="6381750"/>
            <a:ext cx="8612187" cy="15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fontAlgn="base" latinLnBrk="0" hangingPunct="0">
              <a:spcBef>
                <a:spcPct val="0"/>
              </a:spcBef>
              <a:spcAft>
                <a:spcPct val="0"/>
              </a:spcAft>
            </a:pPr>
            <a:endParaRPr lang="ko-KR" altLang="en-US" sz="2400" smtClean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178182" name="Rectangle 6"/>
          <p:cNvSpPr>
            <a:spLocks noChangeArrowheads="1"/>
          </p:cNvSpPr>
          <p:nvPr/>
        </p:nvSpPr>
        <p:spPr bwMode="auto">
          <a:xfrm>
            <a:off x="467544" y="260648"/>
            <a:ext cx="6886029" cy="72008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2800" b="1" dirty="0" smtClean="0">
                <a:solidFill>
                  <a:schemeClr val="bg1"/>
                </a:solidFill>
                <a:latin typeface="Times New Roman" pitchFamily="18" charset="0"/>
                <a:ea typeface="굴림" pitchFamily="50" charset="-127"/>
              </a:rPr>
              <a:t/>
            </a:r>
            <a:br>
              <a:rPr kumimoji="1" lang="en-US" altLang="ko-KR" sz="2800" b="1" dirty="0" smtClean="0">
                <a:solidFill>
                  <a:schemeClr val="bg1"/>
                </a:solidFill>
                <a:latin typeface="Times New Roman" pitchFamily="18" charset="0"/>
                <a:ea typeface="굴림" pitchFamily="50" charset="-127"/>
              </a:rPr>
            </a:br>
            <a:r>
              <a:rPr kumimoji="1" lang="en-US" altLang="ko-KR" sz="2800" b="1" dirty="0" smtClean="0">
                <a:solidFill>
                  <a:srgbClr val="FFFF99"/>
                </a:solidFill>
                <a:latin typeface="Times New Roman" pitchFamily="18" charset="0"/>
                <a:ea typeface="굴림" pitchFamily="50" charset="-127"/>
              </a:rPr>
              <a:t> </a:t>
            </a:r>
            <a:r>
              <a:rPr kumimoji="1" lang="en-US" altLang="ko-KR" sz="2400" b="1" dirty="0" smtClean="0">
                <a:solidFill>
                  <a:srgbClr val="FFFF99"/>
                </a:solidFill>
                <a:latin typeface="맑은 고딕" pitchFamily="50" charset="-127"/>
                <a:ea typeface="맑은 고딕" pitchFamily="50" charset="-127"/>
              </a:rPr>
              <a:t>3</a:t>
            </a:r>
            <a:r>
              <a:rPr kumimoji="1" lang="en-US" altLang="ko-KR" sz="2400" b="1" dirty="0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rPr>
              <a:t>- Annual Plan(Wilber,2007)</a:t>
            </a:r>
          </a:p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2400" b="1" dirty="0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</a:p>
        </p:txBody>
      </p:sp>
      <p:pic>
        <p:nvPicPr>
          <p:cNvPr id="178183" name="Picture 8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07288" y="592138"/>
            <a:ext cx="1082675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Line 2"/>
          <p:cNvSpPr>
            <a:spLocks noChangeShapeType="1"/>
          </p:cNvSpPr>
          <p:nvPr/>
        </p:nvSpPr>
        <p:spPr bwMode="auto">
          <a:xfrm>
            <a:off x="3306763" y="1558925"/>
            <a:ext cx="5576887" cy="349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fontAlgn="base" latinLnBrk="0" hangingPunct="0">
              <a:spcBef>
                <a:spcPct val="0"/>
              </a:spcBef>
              <a:spcAft>
                <a:spcPct val="0"/>
              </a:spcAft>
            </a:pPr>
            <a:endParaRPr lang="ko-KR" altLang="en-US" sz="2400" smtClean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179203" name="Line 3"/>
          <p:cNvSpPr>
            <a:spLocks noChangeShapeType="1"/>
          </p:cNvSpPr>
          <p:nvPr/>
        </p:nvSpPr>
        <p:spPr bwMode="auto">
          <a:xfrm>
            <a:off x="1828800" y="1568450"/>
            <a:ext cx="2449513" cy="79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fontAlgn="base" latinLnBrk="0" hangingPunct="0">
              <a:spcBef>
                <a:spcPct val="0"/>
              </a:spcBef>
              <a:spcAft>
                <a:spcPct val="0"/>
              </a:spcAft>
            </a:pPr>
            <a:endParaRPr lang="ko-KR" altLang="en-US" sz="2400" smtClean="0">
              <a:solidFill>
                <a:srgbClr val="000000"/>
              </a:solidFill>
              <a:latin typeface="Times" pitchFamily="18" charset="0"/>
            </a:endParaRPr>
          </a:p>
        </p:txBody>
      </p:sp>
      <p:pic>
        <p:nvPicPr>
          <p:cNvPr id="17920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150" y="1428750"/>
            <a:ext cx="8353425" cy="49974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79205" name="Oval 5"/>
          <p:cNvSpPr>
            <a:spLocks noChangeArrowheads="1"/>
          </p:cNvSpPr>
          <p:nvPr/>
        </p:nvSpPr>
        <p:spPr bwMode="auto">
          <a:xfrm>
            <a:off x="3868738" y="4956175"/>
            <a:ext cx="509587" cy="34925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sz="2400" smtClean="0">
              <a:solidFill>
                <a:srgbClr val="99CC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79206" name="Oval 6"/>
          <p:cNvSpPr>
            <a:spLocks noChangeArrowheads="1"/>
          </p:cNvSpPr>
          <p:nvPr/>
        </p:nvSpPr>
        <p:spPr bwMode="auto">
          <a:xfrm>
            <a:off x="7874000" y="4740275"/>
            <a:ext cx="509588" cy="34925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sz="2400" smtClean="0">
              <a:solidFill>
                <a:srgbClr val="99CC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79207" name="Oval 7"/>
          <p:cNvSpPr>
            <a:spLocks noChangeArrowheads="1"/>
          </p:cNvSpPr>
          <p:nvPr/>
        </p:nvSpPr>
        <p:spPr bwMode="auto">
          <a:xfrm>
            <a:off x="5599113" y="4849813"/>
            <a:ext cx="509587" cy="34925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sz="2400" smtClean="0">
              <a:solidFill>
                <a:srgbClr val="99CC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79208" name="Oval 8"/>
          <p:cNvSpPr>
            <a:spLocks noChangeArrowheads="1"/>
          </p:cNvSpPr>
          <p:nvPr/>
        </p:nvSpPr>
        <p:spPr bwMode="auto">
          <a:xfrm>
            <a:off x="801688" y="5280025"/>
            <a:ext cx="1039812" cy="16827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sz="2400" smtClean="0">
              <a:solidFill>
                <a:srgbClr val="99CC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79209" name="Line 9"/>
          <p:cNvSpPr>
            <a:spLocks noChangeShapeType="1"/>
          </p:cNvSpPr>
          <p:nvPr/>
        </p:nvSpPr>
        <p:spPr bwMode="auto">
          <a:xfrm>
            <a:off x="4814888" y="1423988"/>
            <a:ext cx="3967162" cy="95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fontAlgn="base" latinLnBrk="0" hangingPunct="0">
              <a:spcBef>
                <a:spcPct val="0"/>
              </a:spcBef>
              <a:spcAft>
                <a:spcPct val="0"/>
              </a:spcAft>
            </a:pPr>
            <a:endParaRPr lang="ko-KR" altLang="en-US" sz="2400" smtClean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179210" name="Line 10"/>
          <p:cNvSpPr>
            <a:spLocks noChangeShapeType="1"/>
          </p:cNvSpPr>
          <p:nvPr/>
        </p:nvSpPr>
        <p:spPr bwMode="auto">
          <a:xfrm>
            <a:off x="879475" y="1404938"/>
            <a:ext cx="3967163" cy="95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fontAlgn="base" latinLnBrk="0" hangingPunct="0">
              <a:spcBef>
                <a:spcPct val="0"/>
              </a:spcBef>
              <a:spcAft>
                <a:spcPct val="0"/>
              </a:spcAft>
            </a:pPr>
            <a:endParaRPr lang="ko-KR" altLang="en-US" sz="2400" smtClean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179211" name="Rectangle 11"/>
          <p:cNvSpPr>
            <a:spLocks noChangeArrowheads="1"/>
          </p:cNvSpPr>
          <p:nvPr/>
        </p:nvSpPr>
        <p:spPr bwMode="auto">
          <a:xfrm>
            <a:off x="422275" y="331788"/>
            <a:ext cx="8305800" cy="83820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2400" b="1" dirty="0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rPr>
              <a:t>4- Annual Plan(Wilber,2007)</a:t>
            </a:r>
          </a:p>
        </p:txBody>
      </p:sp>
      <p:pic>
        <p:nvPicPr>
          <p:cNvPr id="179212" name="Picture 13" descr="logo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07288" y="592138"/>
            <a:ext cx="1082675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2"/>
          <p:cNvSpPr txBox="1">
            <a:spLocks noChangeArrowheads="1"/>
          </p:cNvSpPr>
          <p:nvPr/>
        </p:nvSpPr>
        <p:spPr bwMode="auto">
          <a:xfrm>
            <a:off x="795338" y="6154738"/>
            <a:ext cx="75311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b="1" dirty="0" smtClean="0">
                <a:latin typeface="Times New Roman" pitchFamily="18" charset="0"/>
                <a:ea typeface="굴림" pitchFamily="50" charset="-127"/>
              </a:rPr>
              <a:t>Adapted from:  </a:t>
            </a:r>
            <a:r>
              <a:rPr kumimoji="1" lang="en-US" altLang="ko-KR" sz="1200" b="1" dirty="0" err="1" smtClean="0">
                <a:latin typeface="Times New Roman" pitchFamily="18" charset="0"/>
                <a:ea typeface="굴림" pitchFamily="50" charset="-127"/>
              </a:rPr>
              <a:t>Mujika</a:t>
            </a:r>
            <a:r>
              <a:rPr kumimoji="1" lang="en-US" altLang="ko-KR" sz="1200" b="1" dirty="0" smtClean="0">
                <a:latin typeface="Times New Roman" pitchFamily="18" charset="0"/>
                <a:ea typeface="굴림" pitchFamily="50" charset="-127"/>
              </a:rPr>
              <a:t>, I and S Padilla. Scientific bases for </a:t>
            </a:r>
            <a:r>
              <a:rPr kumimoji="1" lang="en-US" altLang="ko-KR" sz="1200" b="1" dirty="0" err="1" smtClean="0">
                <a:latin typeface="Times New Roman" pitchFamily="18" charset="0"/>
                <a:ea typeface="굴림" pitchFamily="50" charset="-127"/>
              </a:rPr>
              <a:t>precompetition</a:t>
            </a:r>
            <a:r>
              <a:rPr kumimoji="1" lang="en-US" altLang="ko-KR" sz="1200" b="1" dirty="0" smtClean="0">
                <a:latin typeface="Times New Roman" pitchFamily="18" charset="0"/>
                <a:ea typeface="굴림" pitchFamily="50" charset="-127"/>
              </a:rPr>
              <a:t> tapering strategies. </a:t>
            </a:r>
            <a:r>
              <a:rPr kumimoji="1" lang="en-US" altLang="ko-KR" sz="1200" b="1" i="1" dirty="0" smtClean="0">
                <a:latin typeface="Times New Roman" pitchFamily="18" charset="0"/>
                <a:ea typeface="굴림" pitchFamily="50" charset="-127"/>
              </a:rPr>
              <a:t>Medicine and Science in Sports and Exercise</a:t>
            </a:r>
            <a:r>
              <a:rPr kumimoji="1" lang="en-US" altLang="ko-KR" sz="1200" b="1" dirty="0" smtClean="0">
                <a:latin typeface="Times New Roman" pitchFamily="18" charset="0"/>
                <a:ea typeface="굴림" pitchFamily="50" charset="-127"/>
              </a:rPr>
              <a:t>, 35: 1182-1187, 2003. 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765175" y="1255713"/>
          <a:ext cx="7639050" cy="446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Chart" r:id="rId3" imgW="5295956" imgH="3562380" progId="MSGraph.Chart.8">
                  <p:embed followColorScheme="full"/>
                </p:oleObj>
              </mc:Choice>
              <mc:Fallback>
                <p:oleObj name="Chart" r:id="rId3" imgW="5295956" imgH="3562380" progId="MSGraph.Chart.8">
                  <p:embed followColorScheme="full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5175" y="1255713"/>
                        <a:ext cx="7639050" cy="4460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Text Box 4"/>
          <p:cNvSpPr txBox="1">
            <a:spLocks noChangeArrowheads="1"/>
          </p:cNvSpPr>
          <p:nvPr/>
        </p:nvSpPr>
        <p:spPr bwMode="auto">
          <a:xfrm rot="-5403464">
            <a:off x="-793" y="3153568"/>
            <a:ext cx="2292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2400" b="1" smtClean="0">
                <a:solidFill>
                  <a:srgbClr val="99CC00"/>
                </a:solidFill>
                <a:latin typeface="Times New Roman" pitchFamily="18" charset="0"/>
                <a:ea typeface="굴림" pitchFamily="50" charset="-127"/>
              </a:rPr>
              <a:t>Normal Training (</a:t>
            </a:r>
            <a:r>
              <a:rPr kumimoji="1" lang="en-US" altLang="ko-KR" sz="2400" b="1" smtClean="0">
                <a:solidFill>
                  <a:srgbClr val="99CC00"/>
                </a:solidFill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%)</a:t>
            </a:r>
            <a:endParaRPr kumimoji="1" lang="en-US" altLang="ko-KR" sz="2400" b="1" smtClean="0">
              <a:solidFill>
                <a:srgbClr val="99CC00"/>
              </a:solidFill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 rot="-3464">
            <a:off x="4086225" y="5491101"/>
            <a:ext cx="1997859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2400" b="1" dirty="0" smtClean="0">
                <a:latin typeface="Times New Roman" pitchFamily="18" charset="0"/>
                <a:ea typeface="굴림" pitchFamily="50" charset="-127"/>
              </a:rPr>
              <a:t>Days of Taper</a:t>
            </a:r>
          </a:p>
        </p:txBody>
      </p:sp>
      <p:sp>
        <p:nvSpPr>
          <p:cNvPr id="1030" name="Rectangle 8"/>
          <p:cNvSpPr>
            <a:spLocks noChangeArrowheads="1"/>
          </p:cNvSpPr>
          <p:nvPr/>
        </p:nvSpPr>
        <p:spPr bwMode="auto">
          <a:xfrm>
            <a:off x="539552" y="332656"/>
            <a:ext cx="7518400" cy="83820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2800" b="1" dirty="0" smtClean="0">
                <a:solidFill>
                  <a:srgbClr val="FF0000"/>
                </a:solidFill>
                <a:latin typeface="Times New Roman" pitchFamily="18" charset="0"/>
                <a:ea typeface="굴림" pitchFamily="50" charset="-127"/>
              </a:rPr>
              <a:t/>
            </a:r>
            <a:br>
              <a:rPr kumimoji="1" lang="en-US" altLang="ko-KR" sz="2800" b="1" dirty="0" smtClean="0">
                <a:solidFill>
                  <a:srgbClr val="FF0000"/>
                </a:solidFill>
                <a:latin typeface="Times New Roman" pitchFamily="18" charset="0"/>
                <a:ea typeface="굴림" pitchFamily="50" charset="-127"/>
              </a:rPr>
            </a:br>
            <a:r>
              <a:rPr kumimoji="1" lang="en-US" altLang="ko-KR" sz="2400" b="1" dirty="0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rPr>
              <a:t>  5- Tapering/Peaking(Wilber, 2007)</a:t>
            </a:r>
          </a:p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2400" b="1" dirty="0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</a:p>
        </p:txBody>
      </p:sp>
      <p:pic>
        <p:nvPicPr>
          <p:cNvPr id="1031" name="Picture 9" descr="logo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4288" y="592138"/>
            <a:ext cx="1076425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직사각형 19"/>
          <p:cNvSpPr/>
          <p:nvPr/>
        </p:nvSpPr>
        <p:spPr>
          <a:xfrm>
            <a:off x="5651500" y="71438"/>
            <a:ext cx="3492500" cy="4048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gray">
          <a:xfrm rot="16200000" flipH="1" flipV="1">
            <a:off x="4559300" y="1633538"/>
            <a:ext cx="46038" cy="9123362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9020"/>
                  <a:invGamma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ko-KR" altLang="en-US">
              <a:solidFill>
                <a:srgbClr val="000000"/>
              </a:solidFill>
              <a:ea typeface="굴림" pitchFamily="50" charset="-127"/>
            </a:endParaRPr>
          </a:p>
        </p:txBody>
      </p:sp>
      <p:pic>
        <p:nvPicPr>
          <p:cNvPr id="5" name="Picture 5" descr="matt.hintsa님이 촬영한 the butterfly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0090" y="44624"/>
            <a:ext cx="1550988" cy="1054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25" name="Rectangle 8"/>
          <p:cNvSpPr>
            <a:spLocks noChangeArrowheads="1"/>
          </p:cNvSpPr>
          <p:nvPr/>
        </p:nvSpPr>
        <p:spPr bwMode="auto">
          <a:xfrm>
            <a:off x="0" y="6335713"/>
            <a:ext cx="9144000" cy="4000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2000" b="1" dirty="0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  <a:cs typeface="나눔고딕 ExtraBold"/>
              </a:rPr>
              <a:t>복부는 파워하우스 </a:t>
            </a:r>
            <a:r>
              <a:rPr kumimoji="1" lang="en-US" altLang="ko-KR" sz="2000" b="1" dirty="0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  <a:cs typeface="나눔고딕 ExtraBold"/>
              </a:rPr>
              <a:t>!!! </a:t>
            </a:r>
            <a:r>
              <a:rPr kumimoji="1" lang="en-US" altLang="ko-KR" sz="2000" b="1" dirty="0" smtClean="0">
                <a:solidFill>
                  <a:srgbClr val="00B0F0"/>
                </a:solidFill>
                <a:latin typeface="맑은 고딕" pitchFamily="50" charset="-127"/>
                <a:ea typeface="맑은 고딕" pitchFamily="50" charset="-127"/>
                <a:cs typeface="나눔고딕 ExtraBold"/>
              </a:rPr>
              <a:t>- </a:t>
            </a:r>
            <a:r>
              <a:rPr kumimoji="1" lang="ko-KR" altLang="en-US" sz="2000" b="1" dirty="0" smtClean="0">
                <a:solidFill>
                  <a:srgbClr val="00B0F0"/>
                </a:solidFill>
                <a:latin typeface="맑은 고딕" pitchFamily="50" charset="-127"/>
                <a:ea typeface="맑은 고딕" pitchFamily="50" charset="-127"/>
                <a:cs typeface="나눔고딕 ExtraBold"/>
              </a:rPr>
              <a:t>체중 증가</a:t>
            </a:r>
            <a:r>
              <a:rPr kumimoji="1" lang="en-US" altLang="ko-KR" sz="2000" b="1" dirty="0" smtClean="0">
                <a:solidFill>
                  <a:srgbClr val="00B0F0"/>
                </a:solidFill>
                <a:latin typeface="맑은 고딕" pitchFamily="50" charset="-127"/>
                <a:ea typeface="맑은 고딕" pitchFamily="50" charset="-127"/>
                <a:cs typeface="나눔고딕 ExtraBold"/>
              </a:rPr>
              <a:t>, </a:t>
            </a:r>
            <a:r>
              <a:rPr kumimoji="1" lang="ko-KR" altLang="en-US" sz="2000" b="1" dirty="0" err="1" smtClean="0">
                <a:solidFill>
                  <a:srgbClr val="00B0F0"/>
                </a:solidFill>
                <a:latin typeface="맑은 고딕" pitchFamily="50" charset="-127"/>
                <a:ea typeface="맑은 고딕" pitchFamily="50" charset="-127"/>
                <a:cs typeface="나눔고딕 ExtraBold"/>
              </a:rPr>
              <a:t>근육량</a:t>
            </a:r>
            <a:r>
              <a:rPr kumimoji="1" lang="ko-KR" altLang="en-US" sz="2000" b="1" dirty="0" smtClean="0">
                <a:solidFill>
                  <a:srgbClr val="00B0F0"/>
                </a:solidFill>
                <a:latin typeface="맑은 고딕" pitchFamily="50" charset="-127"/>
                <a:ea typeface="맑은 고딕" pitchFamily="50" charset="-127"/>
                <a:cs typeface="나눔고딕 ExtraBold"/>
              </a:rPr>
              <a:t> 증가</a:t>
            </a:r>
            <a:r>
              <a:rPr kumimoji="1" lang="en-US" altLang="ko-KR" sz="2000" b="1" dirty="0" smtClean="0">
                <a:solidFill>
                  <a:srgbClr val="00B0F0"/>
                </a:solidFill>
                <a:latin typeface="맑은 고딕" pitchFamily="50" charset="-127"/>
                <a:ea typeface="맑은 고딕" pitchFamily="50" charset="-127"/>
                <a:cs typeface="나눔고딕 ExtraBold"/>
              </a:rPr>
              <a:t>, </a:t>
            </a:r>
            <a:r>
              <a:rPr kumimoji="1" lang="ko-KR" altLang="en-US" sz="2000" b="1" dirty="0" err="1" smtClean="0">
                <a:solidFill>
                  <a:srgbClr val="00B0F0"/>
                </a:solidFill>
                <a:latin typeface="맑은 고딕" pitchFamily="50" charset="-127"/>
                <a:ea typeface="맑은 고딕" pitchFamily="50" charset="-127"/>
                <a:cs typeface="나눔고딕 ExtraBold"/>
              </a:rPr>
              <a:t>체지방량</a:t>
            </a:r>
            <a:r>
              <a:rPr kumimoji="1" lang="ko-KR" altLang="en-US" sz="2000" b="1" dirty="0" smtClean="0">
                <a:solidFill>
                  <a:srgbClr val="00B0F0"/>
                </a:solidFill>
                <a:latin typeface="맑은 고딕" pitchFamily="50" charset="-127"/>
                <a:ea typeface="맑은 고딕" pitchFamily="50" charset="-127"/>
                <a:cs typeface="나눔고딕 ExtraBold"/>
              </a:rPr>
              <a:t> 감소</a:t>
            </a:r>
            <a:r>
              <a:rPr kumimoji="1" lang="en-US" altLang="ko-KR" sz="2000" b="1" dirty="0" smtClean="0">
                <a:solidFill>
                  <a:srgbClr val="00B0F0"/>
                </a:solidFill>
                <a:latin typeface="맑은 고딕" pitchFamily="50" charset="-127"/>
                <a:ea typeface="맑은 고딕" pitchFamily="50" charset="-127"/>
                <a:cs typeface="나눔고딕 ExtraBold"/>
              </a:rPr>
              <a:t>(</a:t>
            </a:r>
            <a:r>
              <a:rPr kumimoji="1" lang="ko-KR" altLang="en-US" sz="2000" b="1" dirty="0" smtClean="0">
                <a:solidFill>
                  <a:srgbClr val="00B0F0"/>
                </a:solidFill>
                <a:latin typeface="맑은 고딕" pitchFamily="50" charset="-127"/>
                <a:ea typeface="맑은 고딕" pitchFamily="50" charset="-127"/>
                <a:cs typeface="나눔고딕 ExtraBold"/>
              </a:rPr>
              <a:t>송홍선</a:t>
            </a:r>
            <a:r>
              <a:rPr kumimoji="1" lang="en-US" altLang="ko-KR" sz="2000" b="1" dirty="0" smtClean="0">
                <a:solidFill>
                  <a:srgbClr val="00B0F0"/>
                </a:solidFill>
                <a:latin typeface="맑은 고딕" pitchFamily="50" charset="-127"/>
                <a:ea typeface="맑은 고딕" pitchFamily="50" charset="-127"/>
                <a:cs typeface="나눔고딕 ExtraBold"/>
              </a:rPr>
              <a:t>, 2010)</a:t>
            </a:r>
            <a:endParaRPr kumimoji="1" lang="ko-KR" altLang="en-US" sz="2000" b="1" dirty="0" smtClean="0">
              <a:solidFill>
                <a:srgbClr val="00B0F0"/>
              </a:solidFill>
              <a:latin typeface="맑은 고딕" pitchFamily="50" charset="-127"/>
              <a:ea typeface="맑은 고딕" pitchFamily="50" charset="-127"/>
              <a:cs typeface="나눔고딕 ExtraBold"/>
            </a:endParaRPr>
          </a:p>
        </p:txBody>
      </p:sp>
      <p:pic>
        <p:nvPicPr>
          <p:cNvPr id="30726" name="Picture 11" descr="86l050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25900" y="1392238"/>
            <a:ext cx="1628775" cy="3495675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</p:pic>
      <p:pic>
        <p:nvPicPr>
          <p:cNvPr id="30727" name="Picture 12" descr="86l05004_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5150" y="1392238"/>
            <a:ext cx="1630363" cy="3495675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</p:pic>
      <p:pic>
        <p:nvPicPr>
          <p:cNvPr id="30728" name="Picture 13" descr="86l05004_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62813" y="1392238"/>
            <a:ext cx="1485900" cy="3495675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</p:pic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4025900" y="4581525"/>
            <a:ext cx="1619250" cy="3079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14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(2006.12)</a:t>
            </a:r>
          </a:p>
        </p:txBody>
      </p:sp>
      <p:pic>
        <p:nvPicPr>
          <p:cNvPr id="30730" name="Picture 1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0825" y="1341438"/>
            <a:ext cx="1401763" cy="4210050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</p:pic>
      <p:pic>
        <p:nvPicPr>
          <p:cNvPr id="30731" name="Picture 1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63713" y="1341438"/>
            <a:ext cx="1368425" cy="4202112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</p:pic>
      <p:pic>
        <p:nvPicPr>
          <p:cNvPr id="30732" name="그림 21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23728" y="0"/>
            <a:ext cx="4827588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250825" y="5497513"/>
            <a:ext cx="1401763" cy="5238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14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말레이시아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14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(3</a:t>
            </a:r>
            <a:r>
              <a:rPr kumimoji="1" lang="ko-KR" altLang="en-US" sz="14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월초</a:t>
            </a:r>
            <a:r>
              <a:rPr kumimoji="1" lang="en-US" altLang="ko-KR" sz="14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)</a:t>
            </a:r>
          </a:p>
        </p:txBody>
      </p:sp>
      <p:sp>
        <p:nvSpPr>
          <p:cNvPr id="23" name="Text Box 19"/>
          <p:cNvSpPr txBox="1">
            <a:spLocks noChangeArrowheads="1"/>
          </p:cNvSpPr>
          <p:nvPr/>
        </p:nvSpPr>
        <p:spPr bwMode="auto">
          <a:xfrm>
            <a:off x="1730375" y="5497513"/>
            <a:ext cx="1401763" cy="5238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1400" b="1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괌</a:t>
            </a:r>
            <a:endParaRPr kumimoji="1" lang="ko-KR" altLang="en-US" sz="1400" b="1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14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(5</a:t>
            </a:r>
            <a:r>
              <a:rPr kumimoji="1" lang="ko-KR" altLang="en-US" sz="14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월 </a:t>
            </a:r>
            <a:r>
              <a:rPr kumimoji="1" lang="en-US" altLang="ko-KR" sz="14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25</a:t>
            </a:r>
            <a:r>
              <a:rPr kumimoji="1" lang="ko-KR" altLang="en-US" sz="14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일</a:t>
            </a:r>
            <a:r>
              <a:rPr kumimoji="1" lang="en-US" altLang="ko-KR" sz="14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)</a:t>
            </a:r>
          </a:p>
        </p:txBody>
      </p:sp>
      <p:sp>
        <p:nvSpPr>
          <p:cNvPr id="24" name="Rectangle 16"/>
          <p:cNvSpPr>
            <a:spLocks noChangeArrowheads="1"/>
          </p:cNvSpPr>
          <p:nvPr/>
        </p:nvSpPr>
        <p:spPr bwMode="auto">
          <a:xfrm>
            <a:off x="5645150" y="4581525"/>
            <a:ext cx="1617663" cy="3079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14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(2007.4</a:t>
            </a:r>
          </a:p>
        </p:txBody>
      </p:sp>
      <p:sp>
        <p:nvSpPr>
          <p:cNvPr id="25" name="Rectangle 16"/>
          <p:cNvSpPr>
            <a:spLocks noChangeArrowheads="1"/>
          </p:cNvSpPr>
          <p:nvPr/>
        </p:nvSpPr>
        <p:spPr bwMode="auto">
          <a:xfrm>
            <a:off x="7229475" y="4581525"/>
            <a:ext cx="1519238" cy="3079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14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(2008.6)</a:t>
            </a:r>
          </a:p>
        </p:txBody>
      </p:sp>
      <p:graphicFrame>
        <p:nvGraphicFramePr>
          <p:cNvPr id="26" name="표 25"/>
          <p:cNvGraphicFramePr>
            <a:graphicFrameLocks noGrp="1"/>
          </p:cNvGraphicFramePr>
          <p:nvPr/>
        </p:nvGraphicFramePr>
        <p:xfrm>
          <a:off x="3276600" y="4902200"/>
          <a:ext cx="5472607" cy="104648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813211"/>
                <a:gridCol w="1552492"/>
                <a:gridCol w="1594736"/>
                <a:gridCol w="1512168"/>
              </a:tblGrid>
              <a:tr h="1390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체 중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70.8(100%)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74.7</a:t>
                      </a:r>
                      <a:r>
                        <a:rPr kumimoji="1" lang="en-US" altLang="ko-KR" sz="140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kumimoji="1" lang="en-US" altLang="ko-KR" sz="14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100%)</a:t>
                      </a:r>
                      <a:endParaRPr kumimoji="1" lang="en-US" altLang="ko-KR" sz="1400" dirty="0" smtClean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75.2kg(100%)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제지방량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63.7(89.9%)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64.3(86.1%)</a:t>
                      </a:r>
                      <a:endParaRPr kumimoji="1" lang="en-US" altLang="ko-KR" sz="1400" dirty="0" smtClean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67.6kg(89.8%)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체지방율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7.1 </a:t>
                      </a:r>
                      <a:r>
                        <a:rPr kumimoji="1" lang="en-US" altLang="ko-KR" sz="1400" b="1" dirty="0" smtClean="0">
                          <a:solidFill>
                            <a:srgbClr val="C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(10.1%)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10.4 </a:t>
                      </a:r>
                      <a:r>
                        <a:rPr kumimoji="1" lang="en-US" altLang="ko-KR" sz="1400" b="1" dirty="0" smtClean="0">
                          <a:solidFill>
                            <a:srgbClr val="C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(13.9%)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sz="14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7.6kg </a:t>
                      </a:r>
                      <a:r>
                        <a:rPr kumimoji="1" lang="en-US" altLang="ko-KR" sz="1400" b="1" dirty="0" smtClean="0">
                          <a:solidFill>
                            <a:srgbClr val="C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(10.2%)</a:t>
                      </a:r>
                      <a:endParaRPr lang="ko-KR" altLang="en-US" sz="1400" dirty="0">
                        <a:solidFill>
                          <a:srgbClr val="C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400" b="1" dirty="0" smtClean="0">
                <a:solidFill>
                  <a:srgbClr val="FFC000"/>
                </a:solidFill>
                <a:latin typeface="맑은 고딕" pitchFamily="50" charset="-127"/>
                <a:ea typeface="맑은 고딕" pitchFamily="50" charset="-127"/>
              </a:rPr>
              <a:t>7. </a:t>
            </a:r>
            <a:r>
              <a:rPr lang="ko-KR" altLang="en-US" sz="2400" b="1" dirty="0" smtClean="0">
                <a:solidFill>
                  <a:srgbClr val="FFC000"/>
                </a:solidFill>
                <a:latin typeface="맑은 고딕" pitchFamily="50" charset="-127"/>
                <a:ea typeface="맑은 고딕" pitchFamily="50" charset="-127"/>
              </a:rPr>
              <a:t>노인의 운동의 효과</a:t>
            </a:r>
            <a:r>
              <a:rPr lang="en-US" altLang="ko-KR" sz="1400" b="1" dirty="0" smtClean="0">
                <a:solidFill>
                  <a:srgbClr val="FFC000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400" b="1" dirty="0" smtClean="0">
                <a:solidFill>
                  <a:srgbClr val="FFC000"/>
                </a:solidFill>
                <a:latin typeface="맑은 고딕" pitchFamily="50" charset="-127"/>
                <a:ea typeface="맑은 고딕" pitchFamily="50" charset="-127"/>
              </a:rPr>
              <a:t>전병관</a:t>
            </a:r>
            <a:r>
              <a:rPr lang="en-US" altLang="ko-KR" sz="1400" b="1" dirty="0" smtClean="0">
                <a:solidFill>
                  <a:srgbClr val="FFC000"/>
                </a:solidFill>
                <a:latin typeface="맑은 고딕" pitchFamily="50" charset="-127"/>
                <a:ea typeface="맑은 고딕" pitchFamily="50" charset="-127"/>
              </a:rPr>
              <a:t>,2009) </a:t>
            </a:r>
            <a:endParaRPr lang="ko-KR" altLang="en-US" sz="1400" b="1" dirty="0">
              <a:solidFill>
                <a:srgbClr val="FFC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18488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altLang="ko-KR"/>
              <a:t>B </a:t>
            </a:r>
            <a:r>
              <a:rPr lang="ko-KR" altLang="en-US"/>
              <a:t>씨는 </a:t>
            </a:r>
            <a:r>
              <a:rPr lang="en-US" altLang="ko-KR"/>
              <a:t>12</a:t>
            </a:r>
            <a:r>
              <a:rPr lang="ko-KR" altLang="en-US"/>
              <a:t>주간의 운동 후 총 </a:t>
            </a:r>
            <a:r>
              <a:rPr lang="en-US" altLang="ko-KR"/>
              <a:t>3kg </a:t>
            </a:r>
            <a:r>
              <a:rPr lang="ko-KR" altLang="en-US"/>
              <a:t>체중을 감량했으며</a:t>
            </a:r>
            <a:r>
              <a:rPr lang="en-US" altLang="ko-KR"/>
              <a:t>, </a:t>
            </a:r>
            <a:r>
              <a:rPr lang="ko-KR" altLang="en-US"/>
              <a:t>무릎 통증이 많이 완화 되어 총 </a:t>
            </a:r>
            <a:r>
              <a:rPr lang="en-US" altLang="ko-KR"/>
              <a:t>30</a:t>
            </a:r>
            <a:r>
              <a:rPr lang="ko-KR" altLang="en-US"/>
              <a:t>분 이상 걸어도 무릎의 통증을 느끼지 않는다</a:t>
            </a:r>
            <a:r>
              <a:rPr lang="en-US" altLang="ko-KR"/>
              <a:t>.</a:t>
            </a:r>
          </a:p>
          <a:p>
            <a:pPr>
              <a:buFontTx/>
              <a:buNone/>
            </a:pPr>
            <a:r>
              <a:rPr lang="ko-KR" altLang="en-US"/>
              <a:t>공복시 혈당 역시 </a:t>
            </a:r>
            <a:r>
              <a:rPr lang="en-US" altLang="ko-KR"/>
              <a:t>180mg/dl </a:t>
            </a:r>
            <a:r>
              <a:rPr lang="ko-KR" altLang="en-US"/>
              <a:t>에서 </a:t>
            </a:r>
            <a:r>
              <a:rPr lang="en-US" altLang="ko-KR"/>
              <a:t>168mg/dl </a:t>
            </a:r>
            <a:r>
              <a:rPr lang="ko-KR" altLang="en-US"/>
              <a:t>로 떨어졌다</a:t>
            </a:r>
          </a:p>
        </p:txBody>
      </p:sp>
      <p:pic>
        <p:nvPicPr>
          <p:cNvPr id="247812" name="Picture 4" descr="jeffry_life_ba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412875"/>
            <a:ext cx="8353425" cy="474027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7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9144000" cy="587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직사각형 2"/>
          <p:cNvSpPr/>
          <p:nvPr/>
        </p:nvSpPr>
        <p:spPr>
          <a:xfrm>
            <a:off x="611560" y="332656"/>
            <a:ext cx="79432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III. EXERCISE NUTRITION APPLICATION FOR BODY BUILDING </a:t>
            </a:r>
            <a:endParaRPr lang="ko-KR" altLang="en-US" sz="240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제목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6507633" cy="1238250"/>
          </a:xfrm>
        </p:spPr>
        <p:txBody>
          <a:bodyPr/>
          <a:lstStyle/>
          <a:p>
            <a:pPr eaLnBrk="1" hangingPunct="1"/>
            <a:r>
              <a:rPr lang="en-US" altLang="ko-K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1. </a:t>
            </a:r>
            <a:r>
              <a:rPr lang="ko-KR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복근 만들기 프로젝트 식단의 구성</a:t>
            </a:r>
            <a:r>
              <a:rPr lang="en-US" altLang="ko-K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/>
            </a:r>
            <a:br>
              <a:rPr lang="en-US" altLang="ko-K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헤드라인M" pitchFamily="18" charset="-127"/>
                <a:ea typeface="HY헤드라인M" pitchFamily="18" charset="-127"/>
              </a:rPr>
            </a:br>
            <a:r>
              <a:rPr lang="en-US" altLang="ko-KR" sz="2000" b="1" dirty="0" smtClean="0">
                <a:solidFill>
                  <a:srgbClr val="FF0000"/>
                </a:solidFill>
                <a:latin typeface="HY동녘M" pitchFamily="18" charset="-127"/>
                <a:ea typeface="HY동녘M" pitchFamily="18" charset="-127"/>
              </a:rPr>
              <a:t> </a:t>
            </a:r>
            <a:r>
              <a:rPr lang="en-US" altLang="ko-KR" sz="1600" b="1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- KBS-1 </a:t>
            </a:r>
            <a:r>
              <a:rPr lang="ko-KR" altLang="en-US" sz="1600" b="1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파노라마</a:t>
            </a:r>
            <a:r>
              <a:rPr lang="en-US" altLang="ko-KR" sz="1600" b="1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 (</a:t>
            </a:r>
            <a:r>
              <a:rPr lang="ko-KR" altLang="en-US" sz="1600" b="1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방영일자 </a:t>
            </a:r>
            <a:r>
              <a:rPr lang="en-US" altLang="ko-KR" sz="1600" b="1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: 2013.5.30) </a:t>
            </a:r>
            <a:r>
              <a:rPr lang="ko-KR" altLang="en-US" sz="1600" b="1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1600" b="1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-</a:t>
            </a:r>
            <a:endParaRPr lang="ko-KR" altLang="en-US" sz="1600" b="1" dirty="0" smtClean="0">
              <a:solidFill>
                <a:srgbClr val="FF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226307" name="Picture 3" descr="C:\Users\강미희\AppData\Local\Microsoft\Windows\Temporary Internet Files\Content.IE5\EMSXVNG8\MCj0417770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0"/>
            <a:ext cx="928688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그룹 101"/>
          <p:cNvGrpSpPr>
            <a:grpSpLocks/>
          </p:cNvGrpSpPr>
          <p:nvPr/>
        </p:nvGrpSpPr>
        <p:grpSpPr bwMode="auto">
          <a:xfrm>
            <a:off x="285750" y="1697038"/>
            <a:ext cx="8643938" cy="3375025"/>
            <a:chOff x="71438" y="2123203"/>
            <a:chExt cx="9020178" cy="3240957"/>
          </a:xfrm>
        </p:grpSpPr>
        <p:grpSp>
          <p:nvGrpSpPr>
            <p:cNvPr id="3" name="그룹 3"/>
            <p:cNvGrpSpPr>
              <a:grpSpLocks/>
            </p:cNvGrpSpPr>
            <p:nvPr/>
          </p:nvGrpSpPr>
          <p:grpSpPr bwMode="auto">
            <a:xfrm>
              <a:off x="71438" y="3104403"/>
              <a:ext cx="1214414" cy="830997"/>
              <a:chOff x="7572396" y="-52826"/>
              <a:chExt cx="1571636" cy="830997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7572396" y="-24"/>
                <a:ext cx="1571636" cy="200055"/>
              </a:xfrm>
              <a:prstGeom prst="rect">
                <a:avLst/>
              </a:prstGeom>
              <a:solidFill>
                <a:srgbClr val="CC99FF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txBody>
              <a:bodyPr anchor="ctr">
                <a:spAutoFit/>
              </a:bodyPr>
              <a:lstStyle/>
              <a:p>
                <a:pPr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sz="7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Ebrima" pitchFamily="2" charset="0"/>
                  <a:cs typeface="Ebrima" pitchFamily="2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572396" y="142852"/>
                <a:ext cx="1571604" cy="200055"/>
              </a:xfrm>
              <a:prstGeom prst="rect">
                <a:avLst/>
              </a:prstGeom>
              <a:solidFill>
                <a:srgbClr val="FFCCCC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txBody>
              <a:bodyPr anchor="ctr">
                <a:spAutoFit/>
              </a:bodyPr>
              <a:lstStyle/>
              <a:p>
                <a:pPr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sz="7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Ebrima" pitchFamily="2" charset="0"/>
                  <a:cs typeface="Ebrima" pitchFamily="2" charset="0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7643834" y="-52826"/>
                <a:ext cx="1428728" cy="83099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b="1" dirty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0000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Ebrima" pitchFamily="2" charset="0"/>
                    <a:ea typeface="Ebrima" pitchFamily="2" charset="0"/>
                    <a:cs typeface="Ebrima" pitchFamily="2" charset="0"/>
                  </a:rPr>
                  <a:t>BODY FAT</a:t>
                </a:r>
                <a:endParaRPr lang="ko-KR" altLang="en-US" b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Ebrima" pitchFamily="2" charset="0"/>
                  <a:cs typeface="Ebrima" pitchFamily="2" charset="0"/>
                </a:endParaRPr>
              </a:p>
            </p:txBody>
          </p:sp>
        </p:grpSp>
        <p:sp>
          <p:nvSpPr>
            <p:cNvPr id="46" name="Rectangle 19"/>
            <p:cNvSpPr>
              <a:spLocks noChangeArrowheads="1"/>
            </p:cNvSpPr>
            <p:nvPr/>
          </p:nvSpPr>
          <p:spPr bwMode="auto">
            <a:xfrm>
              <a:off x="1688278" y="2963168"/>
              <a:ext cx="4383359" cy="463429"/>
            </a:xfrm>
            <a:prstGeom prst="roundRect">
              <a:avLst/>
            </a:prstGeom>
            <a:ln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eaLnBrk="1" latinLnBrk="1" hangingPunct="1">
                <a:defRPr/>
              </a:pPr>
              <a:r>
                <a:rPr lang="ko-KR" altLang="en-US" sz="1800" b="1">
                  <a:solidFill>
                    <a:srgbClr val="000000"/>
                  </a:solidFill>
                  <a:latin typeface="Ebrima" pitchFamily="2" charset="0"/>
                  <a:cs typeface="Ebrima" pitchFamily="2" charset="0"/>
                </a:rPr>
                <a:t>당뇨병의 식사요법</a:t>
              </a:r>
              <a:r>
                <a:rPr lang="en-US" altLang="ko-KR" sz="1800" b="1">
                  <a:solidFill>
                    <a:srgbClr val="000000"/>
                  </a:solidFill>
                  <a:latin typeface="Ebrima" pitchFamily="2" charset="0"/>
                  <a:cs typeface="Ebrima" pitchFamily="2" charset="0"/>
                </a:rPr>
                <a:t>(</a:t>
              </a:r>
              <a:r>
                <a:rPr lang="ko-KR" altLang="en-US" sz="1800" b="1">
                  <a:solidFill>
                    <a:srgbClr val="000000"/>
                  </a:solidFill>
                  <a:latin typeface="Ebrima" pitchFamily="2" charset="0"/>
                  <a:cs typeface="Ebrima" pitchFamily="2" charset="0"/>
                </a:rPr>
                <a:t>식품교환표 이용</a:t>
              </a:r>
              <a:r>
                <a:rPr lang="en-US" altLang="ko-KR" sz="1800" b="1">
                  <a:solidFill>
                    <a:srgbClr val="000000"/>
                  </a:solidFill>
                  <a:latin typeface="Ebrima" pitchFamily="2" charset="0"/>
                  <a:cs typeface="Ebrima" pitchFamily="2" charset="0"/>
                </a:rPr>
                <a:t>)</a:t>
              </a:r>
            </a:p>
          </p:txBody>
        </p:sp>
        <p:sp>
          <p:nvSpPr>
            <p:cNvPr id="48" name="Rectangle 21"/>
            <p:cNvSpPr>
              <a:spLocks noChangeArrowheads="1"/>
            </p:cNvSpPr>
            <p:nvPr/>
          </p:nvSpPr>
          <p:spPr bwMode="auto">
            <a:xfrm>
              <a:off x="1688278" y="2123203"/>
              <a:ext cx="4383359" cy="428367"/>
            </a:xfrm>
            <a:prstGeom prst="round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eaLnBrk="1" latinLnBrk="1" hangingPunct="1">
                <a:defRPr/>
              </a:pPr>
              <a:r>
                <a:rPr lang="en-US" altLang="ko-KR" sz="1800" b="1">
                  <a:solidFill>
                    <a:srgbClr val="000000"/>
                  </a:solidFill>
                  <a:latin typeface="Ebrima" pitchFamily="2" charset="0"/>
                  <a:ea typeface="굴림" pitchFamily="50" charset="-127"/>
                </a:rPr>
                <a:t>DASH DIET(</a:t>
              </a:r>
              <a:r>
                <a:rPr lang="ko-KR" altLang="en-US" sz="1800" b="1">
                  <a:solidFill>
                    <a:srgbClr val="000000"/>
                  </a:solidFill>
                  <a:latin typeface="Ebrima" pitchFamily="2" charset="0"/>
                  <a:ea typeface="굴림" pitchFamily="50" charset="-127"/>
                </a:rPr>
                <a:t>고혈압 식사요법</a:t>
              </a:r>
              <a:r>
                <a:rPr lang="en-US" altLang="ko-KR" sz="1800" b="1">
                  <a:solidFill>
                    <a:srgbClr val="000000"/>
                  </a:solidFill>
                  <a:latin typeface="Ebrima" pitchFamily="2" charset="0"/>
                  <a:ea typeface="굴림" pitchFamily="50" charset="-127"/>
                </a:rPr>
                <a:t>)</a:t>
              </a:r>
            </a:p>
          </p:txBody>
        </p:sp>
        <p:sp>
          <p:nvSpPr>
            <p:cNvPr id="49" name="Rectangle 22"/>
            <p:cNvSpPr>
              <a:spLocks noChangeArrowheads="1"/>
            </p:cNvSpPr>
            <p:nvPr/>
          </p:nvSpPr>
          <p:spPr bwMode="auto">
            <a:xfrm>
              <a:off x="1688278" y="3900699"/>
              <a:ext cx="4383359" cy="463429"/>
            </a:xfrm>
            <a:prstGeom prst="roundRect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>
                  <a:solidFill>
                    <a:prstClr val="black"/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BODYBUILDING DIET</a:t>
              </a:r>
            </a:p>
          </p:txBody>
        </p:sp>
        <p:cxnSp>
          <p:nvCxnSpPr>
            <p:cNvPr id="226315" name="직선 화살표 연결선 73"/>
            <p:cNvCxnSpPr>
              <a:cxnSpLocks noChangeShapeType="1"/>
            </p:cNvCxnSpPr>
            <p:nvPr/>
          </p:nvCxnSpPr>
          <p:spPr bwMode="auto">
            <a:xfrm rot="16200000" flipH="1">
              <a:off x="5745179" y="2393935"/>
              <a:ext cx="1363656" cy="1147770"/>
            </a:xfrm>
            <a:prstGeom prst="straightConnector1">
              <a:avLst/>
            </a:prstGeom>
            <a:noFill/>
            <a:ln w="28575" algn="ctr">
              <a:solidFill>
                <a:srgbClr val="FF0066"/>
              </a:solidFill>
              <a:prstDash val="sysDot"/>
              <a:round/>
              <a:headEnd type="oval" w="med" len="med"/>
              <a:tailEnd type="triangle" w="med" len="med"/>
            </a:ln>
          </p:spPr>
        </p:cxnSp>
        <p:cxnSp>
          <p:nvCxnSpPr>
            <p:cNvPr id="226316" name="직선 화살표 연결선 74"/>
            <p:cNvCxnSpPr>
              <a:cxnSpLocks noChangeShapeType="1"/>
            </p:cNvCxnSpPr>
            <p:nvPr/>
          </p:nvCxnSpPr>
          <p:spPr bwMode="auto">
            <a:xfrm>
              <a:off x="5853122" y="3201986"/>
              <a:ext cx="1147770" cy="519100"/>
            </a:xfrm>
            <a:prstGeom prst="straightConnector1">
              <a:avLst/>
            </a:prstGeom>
            <a:noFill/>
            <a:ln w="28575" algn="ctr">
              <a:solidFill>
                <a:srgbClr val="FF0066"/>
              </a:solidFill>
              <a:prstDash val="sysDot"/>
              <a:round/>
              <a:headEnd type="oval" w="med" len="med"/>
              <a:tailEnd type="triangle" w="med" len="med"/>
            </a:ln>
          </p:spPr>
        </p:cxnSp>
        <p:cxnSp>
          <p:nvCxnSpPr>
            <p:cNvPr id="226317" name="직선 화살표 연결선 77"/>
            <p:cNvCxnSpPr>
              <a:cxnSpLocks noChangeShapeType="1"/>
            </p:cNvCxnSpPr>
            <p:nvPr/>
          </p:nvCxnSpPr>
          <p:spPr bwMode="auto">
            <a:xfrm flipV="1">
              <a:off x="5857884" y="3792524"/>
              <a:ext cx="1143008" cy="338158"/>
            </a:xfrm>
            <a:prstGeom prst="straightConnector1">
              <a:avLst/>
            </a:prstGeom>
            <a:noFill/>
            <a:ln w="28575" algn="ctr">
              <a:solidFill>
                <a:srgbClr val="FF0066"/>
              </a:solidFill>
              <a:prstDash val="sysDot"/>
              <a:round/>
              <a:headEnd type="oval" w="med" len="med"/>
              <a:tailEnd type="triangle" w="med" len="med"/>
            </a:ln>
          </p:spPr>
        </p:cxnSp>
        <p:sp>
          <p:nvSpPr>
            <p:cNvPr id="87" name="Rectangle 21"/>
            <p:cNvSpPr>
              <a:spLocks noChangeArrowheads="1"/>
            </p:cNvSpPr>
            <p:nvPr/>
          </p:nvSpPr>
          <p:spPr bwMode="auto">
            <a:xfrm>
              <a:off x="7072222" y="3435744"/>
              <a:ext cx="2019394" cy="713437"/>
            </a:xfrm>
            <a:prstGeom prst="round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l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>
                  <a:solidFill>
                    <a:srgbClr val="FF0000"/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BODY FAT</a:t>
              </a:r>
              <a:r>
                <a:rPr lang="en-US" altLang="ko-KR" sz="2800" b="1" dirty="0">
                  <a:solidFill>
                    <a:srgbClr val="FF0000"/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&lt;</a:t>
              </a:r>
              <a:r>
                <a:rPr lang="en-US" altLang="ko-KR" sz="1800" b="1" dirty="0">
                  <a:solidFill>
                    <a:srgbClr val="FF0000"/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10%</a:t>
              </a:r>
            </a:p>
          </p:txBody>
        </p:sp>
        <p:cxnSp>
          <p:nvCxnSpPr>
            <p:cNvPr id="226319" name="직선 연결선 21"/>
            <p:cNvCxnSpPr>
              <a:cxnSpLocks noChangeShapeType="1"/>
            </p:cNvCxnSpPr>
            <p:nvPr/>
          </p:nvCxnSpPr>
          <p:spPr bwMode="auto">
            <a:xfrm>
              <a:off x="1070744" y="3648060"/>
              <a:ext cx="286546" cy="1588"/>
            </a:xfrm>
            <a:prstGeom prst="line">
              <a:avLst/>
            </a:prstGeom>
            <a:noFill/>
            <a:ln w="25400" algn="ctr">
              <a:solidFill>
                <a:srgbClr val="FF0066"/>
              </a:solidFill>
              <a:prstDash val="sysDot"/>
              <a:round/>
              <a:headEnd/>
              <a:tailEnd/>
            </a:ln>
          </p:spPr>
        </p:cxnSp>
        <p:cxnSp>
          <p:nvCxnSpPr>
            <p:cNvPr id="226320" name="직선 연결선 23"/>
            <p:cNvCxnSpPr>
              <a:cxnSpLocks noChangeShapeType="1"/>
            </p:cNvCxnSpPr>
            <p:nvPr/>
          </p:nvCxnSpPr>
          <p:spPr bwMode="auto">
            <a:xfrm rot="5400000">
              <a:off x="893737" y="2755879"/>
              <a:ext cx="928694" cy="1588"/>
            </a:xfrm>
            <a:prstGeom prst="line">
              <a:avLst/>
            </a:prstGeom>
            <a:noFill/>
            <a:ln w="25400" algn="ctr">
              <a:solidFill>
                <a:srgbClr val="FF0066"/>
              </a:solidFill>
              <a:prstDash val="sysDot"/>
              <a:round/>
              <a:headEnd/>
              <a:tailEnd/>
            </a:ln>
          </p:spPr>
        </p:cxnSp>
        <p:cxnSp>
          <p:nvCxnSpPr>
            <p:cNvPr id="226321" name="직선 연결선 29"/>
            <p:cNvCxnSpPr>
              <a:cxnSpLocks noChangeShapeType="1"/>
            </p:cNvCxnSpPr>
            <p:nvPr/>
          </p:nvCxnSpPr>
          <p:spPr bwMode="auto">
            <a:xfrm>
              <a:off x="1356496" y="2292326"/>
              <a:ext cx="286546" cy="1588"/>
            </a:xfrm>
            <a:prstGeom prst="line">
              <a:avLst/>
            </a:prstGeom>
            <a:noFill/>
            <a:ln w="25400" algn="ctr">
              <a:solidFill>
                <a:srgbClr val="FF0066"/>
              </a:solidFill>
              <a:prstDash val="sysDot"/>
              <a:round/>
              <a:headEnd type="oval" w="med" len="med"/>
              <a:tailEnd type="triangle" w="med" len="med"/>
            </a:ln>
          </p:spPr>
        </p:cxnSp>
        <p:cxnSp>
          <p:nvCxnSpPr>
            <p:cNvPr id="226322" name="직선 연결선 30"/>
            <p:cNvCxnSpPr>
              <a:cxnSpLocks noChangeShapeType="1"/>
            </p:cNvCxnSpPr>
            <p:nvPr/>
          </p:nvCxnSpPr>
          <p:spPr bwMode="auto">
            <a:xfrm>
              <a:off x="1357290" y="4148126"/>
              <a:ext cx="286546" cy="1588"/>
            </a:xfrm>
            <a:prstGeom prst="line">
              <a:avLst/>
            </a:prstGeom>
            <a:noFill/>
            <a:ln w="25400" algn="ctr">
              <a:solidFill>
                <a:srgbClr val="FF0066"/>
              </a:solidFill>
              <a:prstDash val="sysDot"/>
              <a:round/>
              <a:headEnd type="oval" w="med" len="med"/>
              <a:tailEnd type="triangle" w="med" len="med"/>
            </a:ln>
          </p:spPr>
        </p:cxnSp>
        <p:cxnSp>
          <p:nvCxnSpPr>
            <p:cNvPr id="226323" name="직선 연결선 33"/>
            <p:cNvCxnSpPr>
              <a:cxnSpLocks noChangeShapeType="1"/>
            </p:cNvCxnSpPr>
            <p:nvPr/>
          </p:nvCxnSpPr>
          <p:spPr bwMode="auto">
            <a:xfrm>
              <a:off x="1357290" y="3221020"/>
              <a:ext cx="286546" cy="1588"/>
            </a:xfrm>
            <a:prstGeom prst="line">
              <a:avLst/>
            </a:prstGeom>
            <a:noFill/>
            <a:ln w="25400" algn="ctr">
              <a:solidFill>
                <a:srgbClr val="FF0066"/>
              </a:solidFill>
              <a:prstDash val="sysDot"/>
              <a:round/>
              <a:headEnd type="oval" w="med" len="med"/>
              <a:tailEnd type="triangle" w="med" len="med"/>
            </a:ln>
          </p:spPr>
        </p:cxnSp>
        <p:cxnSp>
          <p:nvCxnSpPr>
            <p:cNvPr id="226324" name="직선 연결선 35"/>
            <p:cNvCxnSpPr>
              <a:cxnSpLocks noChangeShapeType="1"/>
            </p:cNvCxnSpPr>
            <p:nvPr/>
          </p:nvCxnSpPr>
          <p:spPr bwMode="auto">
            <a:xfrm rot="5400000">
              <a:off x="893737" y="3684573"/>
              <a:ext cx="928694" cy="1588"/>
            </a:xfrm>
            <a:prstGeom prst="line">
              <a:avLst/>
            </a:prstGeom>
            <a:noFill/>
            <a:ln w="25400" algn="ctr">
              <a:solidFill>
                <a:srgbClr val="FF0066"/>
              </a:solidFill>
              <a:prstDash val="sysDot"/>
              <a:round/>
              <a:headEnd/>
              <a:tailEnd/>
            </a:ln>
          </p:spPr>
        </p:cxnSp>
        <p:sp>
          <p:nvSpPr>
            <p:cNvPr id="45" name="위쪽 화살표 44"/>
            <p:cNvSpPr/>
            <p:nvPr/>
          </p:nvSpPr>
          <p:spPr bwMode="auto">
            <a:xfrm rot="10800000">
              <a:off x="71438" y="4007409"/>
              <a:ext cx="1214287" cy="356719"/>
            </a:xfrm>
            <a:prstGeom prst="upArrow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 algn="l" eaLnBrk="1" hangingPunct="1">
                <a:defRPr/>
              </a:pPr>
              <a:endParaRPr kumimoji="1" lang="ko-KR" altLang="en-US" b="1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Ebrima" pitchFamily="2" charset="0"/>
                <a:ea typeface="ＭＳ Ｐゴシック" pitchFamily="50" charset="-128"/>
                <a:cs typeface="Ebrima" pitchFamily="2" charset="0"/>
              </a:endParaRPr>
            </a:p>
          </p:txBody>
        </p:sp>
        <p:sp>
          <p:nvSpPr>
            <p:cNvPr id="59" name="Rectangle 22"/>
            <p:cNvSpPr>
              <a:spLocks noChangeArrowheads="1"/>
            </p:cNvSpPr>
            <p:nvPr/>
          </p:nvSpPr>
          <p:spPr bwMode="auto">
            <a:xfrm>
              <a:off x="1688278" y="4900731"/>
              <a:ext cx="4383359" cy="463429"/>
            </a:xfrm>
            <a:prstGeom prst="round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>
                  <a:solidFill>
                    <a:prstClr val="black"/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SUPER FOOD</a:t>
              </a:r>
            </a:p>
          </p:txBody>
        </p:sp>
        <p:cxnSp>
          <p:nvCxnSpPr>
            <p:cNvPr id="226327" name="직선 화살표 연결선 59"/>
            <p:cNvCxnSpPr>
              <a:cxnSpLocks noChangeShapeType="1"/>
            </p:cNvCxnSpPr>
            <p:nvPr/>
          </p:nvCxnSpPr>
          <p:spPr bwMode="auto">
            <a:xfrm rot="5400000" flipH="1" flipV="1">
              <a:off x="5860261" y="4009225"/>
              <a:ext cx="1285893" cy="995369"/>
            </a:xfrm>
            <a:prstGeom prst="straightConnector1">
              <a:avLst/>
            </a:prstGeom>
            <a:noFill/>
            <a:ln w="28575" algn="ctr">
              <a:solidFill>
                <a:srgbClr val="FF0066"/>
              </a:solidFill>
              <a:prstDash val="sysDot"/>
              <a:round/>
              <a:headEnd type="oval" w="med" len="med"/>
              <a:tailEnd type="triangle" w="med" len="med"/>
            </a:ln>
          </p:spPr>
        </p:cxnSp>
        <p:cxnSp>
          <p:nvCxnSpPr>
            <p:cNvPr id="226328" name="직선 연결선 82"/>
            <p:cNvCxnSpPr>
              <a:cxnSpLocks noChangeShapeType="1"/>
            </p:cNvCxnSpPr>
            <p:nvPr/>
          </p:nvCxnSpPr>
          <p:spPr bwMode="auto">
            <a:xfrm rot="5400000">
              <a:off x="893737" y="4613267"/>
              <a:ext cx="928694" cy="1588"/>
            </a:xfrm>
            <a:prstGeom prst="line">
              <a:avLst/>
            </a:prstGeom>
            <a:noFill/>
            <a:ln w="25400" algn="ctr">
              <a:solidFill>
                <a:srgbClr val="FF0066"/>
              </a:solidFill>
              <a:prstDash val="sysDot"/>
              <a:round/>
              <a:headEnd/>
              <a:tailEnd/>
            </a:ln>
          </p:spPr>
        </p:cxnSp>
        <p:cxnSp>
          <p:nvCxnSpPr>
            <p:cNvPr id="226329" name="직선 연결선 83"/>
            <p:cNvCxnSpPr>
              <a:cxnSpLocks noChangeShapeType="1"/>
            </p:cNvCxnSpPr>
            <p:nvPr/>
          </p:nvCxnSpPr>
          <p:spPr bwMode="auto">
            <a:xfrm>
              <a:off x="1357290" y="5076820"/>
              <a:ext cx="286546" cy="1588"/>
            </a:xfrm>
            <a:prstGeom prst="line">
              <a:avLst/>
            </a:prstGeom>
            <a:noFill/>
            <a:ln w="25400" algn="ctr">
              <a:solidFill>
                <a:srgbClr val="FF0066"/>
              </a:solidFill>
              <a:prstDash val="sysDot"/>
              <a:round/>
              <a:headEnd type="oval" w="med" len="med"/>
              <a:tailEnd type="triangle" w="med" len="med"/>
            </a:ln>
          </p:spPr>
        </p:cxnSp>
      </p:grpSp>
      <p:sp>
        <p:nvSpPr>
          <p:cNvPr id="103" name="TextBox 102"/>
          <p:cNvSpPr txBox="1">
            <a:spLocks noChangeArrowheads="1"/>
          </p:cNvSpPr>
          <p:nvPr/>
        </p:nvSpPr>
        <p:spPr bwMode="auto">
          <a:xfrm>
            <a:off x="428625" y="5572125"/>
            <a:ext cx="85010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o-KR" altLang="en-US" sz="1800" b="1" dirty="0" smtClean="0">
                <a:solidFill>
                  <a:srgbClr val="00B050"/>
                </a:solidFill>
                <a:latin typeface="HY동녘M" pitchFamily="18" charset="-127"/>
                <a:ea typeface="HY동녘M" pitchFamily="18" charset="-127"/>
              </a:rPr>
              <a:t>근육 </a:t>
            </a:r>
            <a:r>
              <a:rPr lang="ko-KR" altLang="en-US" sz="1800" b="1" dirty="0">
                <a:solidFill>
                  <a:srgbClr val="00B050"/>
                </a:solidFill>
                <a:latin typeface="HY동녘M" pitchFamily="18" charset="-127"/>
                <a:ea typeface="HY동녘M" pitchFamily="18" charset="-127"/>
              </a:rPr>
              <a:t>성장에 </a:t>
            </a:r>
            <a:r>
              <a:rPr lang="ko-KR" altLang="en-US" sz="1800" b="1" dirty="0" smtClean="0">
                <a:solidFill>
                  <a:srgbClr val="00B050"/>
                </a:solidFill>
                <a:latin typeface="HY동녘M" pitchFamily="18" charset="-127"/>
                <a:ea typeface="HY동녘M" pitchFamily="18" charset="-127"/>
              </a:rPr>
              <a:t>도움되는 식품과 </a:t>
            </a:r>
            <a:r>
              <a:rPr lang="ko-KR" altLang="en-US" sz="1800" b="1" dirty="0" err="1">
                <a:solidFill>
                  <a:srgbClr val="00B050"/>
                </a:solidFill>
                <a:latin typeface="HY동녘M" pitchFamily="18" charset="-127"/>
                <a:ea typeface="HY동녘M" pitchFamily="18" charset="-127"/>
              </a:rPr>
              <a:t>슈퍼푸드를</a:t>
            </a:r>
            <a:r>
              <a:rPr lang="ko-KR" altLang="en-US" sz="1800" b="1" dirty="0">
                <a:solidFill>
                  <a:srgbClr val="00B050"/>
                </a:solidFill>
                <a:latin typeface="HY동녘M" pitchFamily="18" charset="-127"/>
                <a:ea typeface="HY동녘M" pitchFamily="18" charset="-127"/>
              </a:rPr>
              <a:t> </a:t>
            </a:r>
            <a:r>
              <a:rPr lang="ko-KR" altLang="en-US" sz="1800" b="1" dirty="0" smtClean="0">
                <a:solidFill>
                  <a:srgbClr val="00B050"/>
                </a:solidFill>
                <a:latin typeface="HY동녘M" pitchFamily="18" charset="-127"/>
                <a:ea typeface="HY동녘M" pitchFamily="18" charset="-127"/>
              </a:rPr>
              <a:t>이용한 </a:t>
            </a:r>
            <a:r>
              <a:rPr lang="ko-KR" altLang="en-US" sz="1800" b="1" dirty="0" err="1">
                <a:solidFill>
                  <a:srgbClr val="00B050"/>
                </a:solidFill>
                <a:latin typeface="HY동녘M" pitchFamily="18" charset="-127"/>
                <a:ea typeface="HY동녘M" pitchFamily="18" charset="-127"/>
              </a:rPr>
              <a:t>항산화</a:t>
            </a:r>
            <a:r>
              <a:rPr lang="ko-KR" altLang="en-US" sz="1800" b="1" dirty="0">
                <a:solidFill>
                  <a:srgbClr val="00B050"/>
                </a:solidFill>
                <a:latin typeface="HY동녘M" pitchFamily="18" charset="-127"/>
                <a:ea typeface="HY동녘M" pitchFamily="18" charset="-127"/>
              </a:rPr>
              <a:t> 물질</a:t>
            </a:r>
            <a:r>
              <a:rPr lang="en-US" altLang="ko-KR" sz="1800" b="1" dirty="0">
                <a:solidFill>
                  <a:srgbClr val="00B050"/>
                </a:solidFill>
                <a:latin typeface="HY동녘M" pitchFamily="18" charset="-127"/>
                <a:ea typeface="HY동녘M" pitchFamily="18" charset="-127"/>
              </a:rPr>
              <a:t>, </a:t>
            </a:r>
            <a:r>
              <a:rPr lang="en-US" altLang="ko-KR" sz="1800" b="1" dirty="0" err="1">
                <a:solidFill>
                  <a:srgbClr val="00B050"/>
                </a:solidFill>
                <a:latin typeface="HY동녘M" pitchFamily="18" charset="-127"/>
                <a:ea typeface="HY동녘M" pitchFamily="18" charset="-127"/>
              </a:rPr>
              <a:t>Polyphenols</a:t>
            </a:r>
            <a:r>
              <a:rPr lang="en-US" altLang="ko-KR" sz="1800" b="1" dirty="0">
                <a:solidFill>
                  <a:srgbClr val="00B050"/>
                </a:solidFill>
                <a:latin typeface="HY동녘M" pitchFamily="18" charset="-127"/>
                <a:ea typeface="HY동녘M" pitchFamily="18" charset="-127"/>
              </a:rPr>
              <a:t>, </a:t>
            </a:r>
            <a:r>
              <a:rPr lang="ko-KR" altLang="en-US" sz="1800" b="1" dirty="0">
                <a:solidFill>
                  <a:srgbClr val="00B050"/>
                </a:solidFill>
                <a:latin typeface="HY동녘M" pitchFamily="18" charset="-127"/>
                <a:ea typeface="HY동녘M" pitchFamily="18" charset="-127"/>
              </a:rPr>
              <a:t>비타민 및 미네랄 등의 각종 영양소가 </a:t>
            </a:r>
            <a:r>
              <a:rPr lang="ko-KR" altLang="en-US" b="1" dirty="0" smtClean="0">
                <a:solidFill>
                  <a:srgbClr val="00B050"/>
                </a:solidFill>
                <a:latin typeface="HY동녘M" pitchFamily="18" charset="-127"/>
                <a:ea typeface="HY동녘M" pitchFamily="18" charset="-127"/>
              </a:rPr>
              <a:t>충분한</a:t>
            </a:r>
            <a:r>
              <a:rPr lang="ko-KR" altLang="en-US" sz="1800" b="1" dirty="0" smtClean="0">
                <a:solidFill>
                  <a:srgbClr val="00B050"/>
                </a:solidFill>
                <a:latin typeface="HY동녘M" pitchFamily="18" charset="-127"/>
                <a:ea typeface="HY동녘M" pitchFamily="18" charset="-127"/>
              </a:rPr>
              <a:t> 식단구성</a:t>
            </a:r>
            <a:r>
              <a:rPr lang="en-US" altLang="ko-KR" sz="1800" b="1" dirty="0" smtClean="0">
                <a:solidFill>
                  <a:srgbClr val="5F5F5F"/>
                </a:solidFill>
                <a:latin typeface="HY동녘M" pitchFamily="18" charset="-127"/>
                <a:ea typeface="HY동녘M" pitchFamily="18" charset="-127"/>
              </a:rPr>
              <a:t>(</a:t>
            </a:r>
            <a:r>
              <a:rPr lang="ko-KR" altLang="en-US" b="1" dirty="0" err="1" smtClean="0">
                <a:solidFill>
                  <a:srgbClr val="5F5F5F"/>
                </a:solidFill>
                <a:latin typeface="HY동녘M" pitchFamily="18" charset="-127"/>
                <a:ea typeface="HY동녘M" pitchFamily="18" charset="-127"/>
              </a:rPr>
              <a:t>이명천</a:t>
            </a:r>
            <a:r>
              <a:rPr lang="ko-KR" altLang="en-US" b="1" dirty="0" smtClean="0">
                <a:solidFill>
                  <a:srgbClr val="5F5F5F"/>
                </a:solidFill>
                <a:latin typeface="HY동녘M" pitchFamily="18" charset="-127"/>
                <a:ea typeface="HY동녘M" pitchFamily="18" charset="-127"/>
              </a:rPr>
              <a:t> </a:t>
            </a:r>
            <a:r>
              <a:rPr lang="en-US" altLang="ko-KR" b="1" dirty="0" smtClean="0">
                <a:solidFill>
                  <a:srgbClr val="5F5F5F"/>
                </a:solidFill>
                <a:latin typeface="HY동녘M" pitchFamily="18" charset="-127"/>
                <a:ea typeface="HY동녘M" pitchFamily="18" charset="-127"/>
              </a:rPr>
              <a:t>&amp; </a:t>
            </a:r>
            <a:r>
              <a:rPr lang="ko-KR" altLang="en-US" b="1" dirty="0" smtClean="0">
                <a:solidFill>
                  <a:srgbClr val="5F5F5F"/>
                </a:solidFill>
                <a:latin typeface="HY동녘M" pitchFamily="18" charset="-127"/>
                <a:ea typeface="HY동녘M" pitchFamily="18" charset="-127"/>
              </a:rPr>
              <a:t>이산인군</a:t>
            </a:r>
            <a:r>
              <a:rPr lang="en-US" altLang="ko-KR" sz="1800" b="1" dirty="0" smtClean="0">
                <a:solidFill>
                  <a:srgbClr val="5F5F5F"/>
                </a:solidFill>
                <a:latin typeface="HY동녘M" pitchFamily="18" charset="-127"/>
                <a:ea typeface="HY동녘M" pitchFamily="18" charset="-127"/>
              </a:rPr>
              <a:t>, 2013)</a:t>
            </a:r>
            <a:endParaRPr lang="ko-KR" altLang="en-US" sz="1800" b="1" dirty="0">
              <a:solidFill>
                <a:srgbClr val="5F5F5F"/>
              </a:solidFill>
              <a:latin typeface="HY동녘M" pitchFamily="18" charset="-127"/>
              <a:ea typeface="HY동녘M" pitchFamily="18" charset="-127"/>
            </a:endParaRPr>
          </a:p>
          <a:p>
            <a:pPr algn="l" eaLnBrk="1" latinLnBrk="1" hangingPunct="1"/>
            <a:endParaRPr lang="ko-KR" altLang="en-US" sz="1800" dirty="0">
              <a:solidFill>
                <a:srgbClr val="000000"/>
              </a:solidFill>
              <a:latin typeface="맑은 고딕" pitchFamily="50" charset="-127"/>
            </a:endParaRPr>
          </a:p>
        </p:txBody>
      </p:sp>
      <p:pic>
        <p:nvPicPr>
          <p:cNvPr id="104" name="Picture 102" descr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362639">
            <a:off x="7175500" y="4146550"/>
            <a:ext cx="165100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3" y="1500188"/>
            <a:ext cx="7627937" cy="507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43564" y="4068300"/>
            <a:ext cx="1028700" cy="10389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4996994"/>
            <a:ext cx="1028690" cy="7894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6500813" y="4425950"/>
            <a:ext cx="2643187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계란 </a:t>
            </a:r>
            <a:r>
              <a:rPr lang="en-US" altLang="ko-K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ko-KR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개</a:t>
            </a:r>
            <a:r>
              <a:rPr lang="en-US" altLang="ko-K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ko-KR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노른자는 </a:t>
            </a:r>
            <a:r>
              <a:rPr lang="en-US" altLang="ko-K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ko-KR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개</a:t>
            </a:r>
            <a:r>
              <a:rPr lang="en-US" altLang="ko-K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ko-KR" alt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72250" y="5157788"/>
            <a:ext cx="2643188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아몬드</a:t>
            </a:r>
            <a:r>
              <a:rPr lang="ko-KR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  <a:r>
              <a:rPr lang="ko-KR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개</a:t>
            </a:r>
          </a:p>
        </p:txBody>
      </p:sp>
      <p:sp>
        <p:nvSpPr>
          <p:cNvPr id="227335" name="제목 1"/>
          <p:cNvSpPr>
            <a:spLocks noGrp="1"/>
          </p:cNvSpPr>
          <p:nvPr>
            <p:ph type="title"/>
          </p:nvPr>
        </p:nvSpPr>
        <p:spPr>
          <a:xfrm>
            <a:off x="728663" y="285750"/>
            <a:ext cx="7772400" cy="914400"/>
          </a:xfrm>
        </p:spPr>
        <p:txBody>
          <a:bodyPr>
            <a:normAutofit/>
          </a:bodyPr>
          <a:lstStyle/>
          <a:p>
            <a:r>
              <a:rPr lang="en-US" altLang="ko-KR" sz="2200" b="1" dirty="0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1800 kcal</a:t>
            </a:r>
            <a:r>
              <a:rPr lang="en-US" altLang="ko-KR" sz="3600" b="1" dirty="0" smtClean="0">
                <a:solidFill>
                  <a:srgbClr val="00B0F0"/>
                </a:solidFill>
                <a:latin typeface="HY동녘M" pitchFamily="18" charset="-127"/>
                <a:ea typeface="HY동녘M" pitchFamily="18" charset="-127"/>
              </a:rPr>
              <a:t/>
            </a:r>
            <a:br>
              <a:rPr lang="en-US" altLang="ko-KR" sz="3600" b="1" dirty="0" smtClean="0">
                <a:solidFill>
                  <a:srgbClr val="00B0F0"/>
                </a:solidFill>
                <a:latin typeface="HY동녘M" pitchFamily="18" charset="-127"/>
                <a:ea typeface="HY동녘M" pitchFamily="18" charset="-127"/>
              </a:rPr>
            </a:br>
            <a:r>
              <a:rPr lang="en-US" altLang="ko-K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2. </a:t>
            </a:r>
            <a:r>
              <a:rPr lang="ko-KR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복근 만들기 프로젝트 식단</a:t>
            </a:r>
            <a:r>
              <a:rPr lang="en-US" altLang="ko-K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예시</a:t>
            </a:r>
            <a:r>
              <a:rPr lang="en-US" altLang="ko-K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endParaRPr lang="ko-KR" altLang="en-US" sz="2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227336" name="Picture 3" descr="C:\Users\강미희\AppData\Local\Microsoft\Windows\Temporary Internet Files\Content.IE5\EMSXVNG8\MCj0417770000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50" y="0"/>
            <a:ext cx="928688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2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268760"/>
            <a:ext cx="8072438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제목 1"/>
          <p:cNvSpPr txBox="1">
            <a:spLocks/>
          </p:cNvSpPr>
          <p:nvPr/>
        </p:nvSpPr>
        <p:spPr>
          <a:xfrm>
            <a:off x="0" y="692696"/>
            <a:ext cx="9144000" cy="57626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altLang="ko-K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3. </a:t>
            </a:r>
            <a:r>
              <a:rPr lang="ko-KR" altLang="en-US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바디빌더</a:t>
            </a:r>
            <a:r>
              <a:rPr lang="ko-KR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식단</a:t>
            </a:r>
            <a:r>
              <a:rPr lang="en-US" altLang="ko-KR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예시</a:t>
            </a:r>
            <a:r>
              <a:rPr lang="en-US" altLang="ko-KR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)</a:t>
            </a: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0" y="5661248"/>
            <a:ext cx="9144000" cy="57626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Sports Nutrition-Energy Fill &amp; Fast Recover :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altLang="ko-KR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Good</a:t>
            </a:r>
            <a:r>
              <a:rPr lang="ko-KR" altLang="en-US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condition after 2 weeks !!!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국가대표보디빌더 하용인</a:t>
            </a:r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, 2013.12.10)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9144000" cy="587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직사각형 2"/>
          <p:cNvSpPr/>
          <p:nvPr/>
        </p:nvSpPr>
        <p:spPr>
          <a:xfrm>
            <a:off x="467544" y="188640"/>
            <a:ext cx="84969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III. EXERCISE NUTRITION APPLICATION  FOR BODY BUILDING  </a:t>
            </a:r>
            <a:endParaRPr lang="ko-KR" altLang="en-US" sz="240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Oval 2"/>
          <p:cNvSpPr>
            <a:spLocks noChangeArrowheads="1"/>
          </p:cNvSpPr>
          <p:nvPr/>
        </p:nvSpPr>
        <p:spPr bwMode="auto">
          <a:xfrm>
            <a:off x="3657600" y="2438400"/>
            <a:ext cx="914400" cy="1371600"/>
          </a:xfrm>
          <a:prstGeom prst="ellipse">
            <a:avLst/>
          </a:prstGeom>
          <a:noFill/>
          <a:ln w="28575">
            <a:solidFill>
              <a:srgbClr val="CCCC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ko-KR" altLang="en-US">
              <a:solidFill>
                <a:srgbClr val="9999FF"/>
              </a:solidFill>
            </a:endParaRPr>
          </a:p>
        </p:txBody>
      </p:sp>
      <p:sp>
        <p:nvSpPr>
          <p:cNvPr id="113667" name="Oval 3"/>
          <p:cNvSpPr>
            <a:spLocks noChangeArrowheads="1"/>
          </p:cNvSpPr>
          <p:nvPr/>
        </p:nvSpPr>
        <p:spPr bwMode="auto">
          <a:xfrm>
            <a:off x="3657600" y="3429000"/>
            <a:ext cx="4572000" cy="2286000"/>
          </a:xfrm>
          <a:prstGeom prst="ellipse">
            <a:avLst/>
          </a:prstGeom>
          <a:noFill/>
          <a:ln w="28575">
            <a:solidFill>
              <a:srgbClr val="CCCC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ko-KR" altLang="en-US">
              <a:solidFill>
                <a:srgbClr val="9999FF"/>
              </a:solidFill>
            </a:endParaRPr>
          </a:p>
        </p:txBody>
      </p:sp>
      <p:sp>
        <p:nvSpPr>
          <p:cNvPr id="113668" name="Oval 4"/>
          <p:cNvSpPr>
            <a:spLocks noChangeArrowheads="1"/>
          </p:cNvSpPr>
          <p:nvPr/>
        </p:nvSpPr>
        <p:spPr bwMode="auto">
          <a:xfrm>
            <a:off x="1295400" y="3810000"/>
            <a:ext cx="4648200" cy="2209800"/>
          </a:xfrm>
          <a:prstGeom prst="ellipse">
            <a:avLst/>
          </a:prstGeom>
          <a:noFill/>
          <a:ln w="28575">
            <a:solidFill>
              <a:srgbClr val="CCCC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ko-KR" altLang="en-US">
              <a:solidFill>
                <a:srgbClr val="9999FF"/>
              </a:solidFill>
            </a:endParaRPr>
          </a:p>
        </p:txBody>
      </p:sp>
      <p:sp>
        <p:nvSpPr>
          <p:cNvPr id="113669" name="Oval 5"/>
          <p:cNvSpPr>
            <a:spLocks noChangeArrowheads="1"/>
          </p:cNvSpPr>
          <p:nvPr/>
        </p:nvSpPr>
        <p:spPr bwMode="auto">
          <a:xfrm>
            <a:off x="1676400" y="3276600"/>
            <a:ext cx="3505200" cy="1981200"/>
          </a:xfrm>
          <a:prstGeom prst="ellipse">
            <a:avLst/>
          </a:prstGeom>
          <a:noFill/>
          <a:ln w="28575">
            <a:solidFill>
              <a:srgbClr val="CCCC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ko-KR" altLang="en-US">
              <a:solidFill>
                <a:srgbClr val="9999FF"/>
              </a:solidFill>
            </a:endParaRPr>
          </a:p>
        </p:txBody>
      </p:sp>
      <p:sp>
        <p:nvSpPr>
          <p:cNvPr id="113670" name="Oval 6"/>
          <p:cNvSpPr>
            <a:spLocks noChangeArrowheads="1"/>
          </p:cNvSpPr>
          <p:nvPr/>
        </p:nvSpPr>
        <p:spPr bwMode="auto">
          <a:xfrm>
            <a:off x="3048000" y="3276600"/>
            <a:ext cx="762000" cy="1219200"/>
          </a:xfrm>
          <a:prstGeom prst="ellipse">
            <a:avLst/>
          </a:prstGeom>
          <a:noFill/>
          <a:ln w="28575">
            <a:solidFill>
              <a:srgbClr val="CCCC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ko-KR" altLang="en-US">
              <a:solidFill>
                <a:srgbClr val="9999FF"/>
              </a:solidFill>
            </a:endParaRPr>
          </a:p>
        </p:txBody>
      </p:sp>
      <p:sp>
        <p:nvSpPr>
          <p:cNvPr id="229383" name="Rectangle 7"/>
          <p:cNvSpPr>
            <a:spLocks noChangeArrowheads="1"/>
          </p:cNvSpPr>
          <p:nvPr/>
        </p:nvSpPr>
        <p:spPr bwMode="auto">
          <a:xfrm>
            <a:off x="1763688" y="476672"/>
            <a:ext cx="5544616" cy="7493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latinLnBrk="0" hangingPunct="0">
              <a:defRPr/>
            </a:pP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IV. FUNCTIONAL FOOD TERMS</a:t>
            </a:r>
            <a:endParaRPr lang="en-US" altLang="ko-KR" sz="28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29384" name="Rectangle 8"/>
          <p:cNvSpPr>
            <a:spLocks noChangeArrowheads="1"/>
          </p:cNvSpPr>
          <p:nvPr/>
        </p:nvSpPr>
        <p:spPr bwMode="auto">
          <a:xfrm>
            <a:off x="304800" y="6248400"/>
            <a:ext cx="4419600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latinLnBrk="0" hangingPunct="0">
              <a:defRPr/>
            </a:pPr>
            <a:r>
              <a:rPr lang="en-US" altLang="ko-KR" sz="28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돋움" pitchFamily="50" charset="-127"/>
              </a:rPr>
              <a:t>Foods for Special Dietary Uses</a:t>
            </a:r>
          </a:p>
        </p:txBody>
      </p:sp>
      <p:sp>
        <p:nvSpPr>
          <p:cNvPr id="229385" name="Rectangle 9"/>
          <p:cNvSpPr>
            <a:spLocks noChangeArrowheads="1"/>
          </p:cNvSpPr>
          <p:nvPr/>
        </p:nvSpPr>
        <p:spPr bwMode="auto">
          <a:xfrm>
            <a:off x="4953000" y="6248400"/>
            <a:ext cx="4038600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latinLnBrk="0" hangingPunct="0">
              <a:defRPr/>
            </a:pPr>
            <a:r>
              <a:rPr lang="en-US" altLang="ko-KR" sz="2800" dirty="0">
                <a:solidFill>
                  <a:srgbClr val="00AF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돋움" pitchFamily="50" charset="-127"/>
              </a:rPr>
              <a:t>Fortified or Enriched Food</a:t>
            </a:r>
          </a:p>
        </p:txBody>
      </p:sp>
      <p:sp>
        <p:nvSpPr>
          <p:cNvPr id="229386" name="Rectangle 10"/>
          <p:cNvSpPr>
            <a:spLocks noChangeArrowheads="1"/>
          </p:cNvSpPr>
          <p:nvPr/>
        </p:nvSpPr>
        <p:spPr bwMode="auto">
          <a:xfrm>
            <a:off x="533400" y="2895600"/>
            <a:ext cx="2438400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latinLnBrk="0" hangingPunct="0">
              <a:defRPr/>
            </a:pPr>
            <a:r>
              <a:rPr lang="en-US" altLang="ko-KR" sz="28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돋움" pitchFamily="50" charset="-127"/>
              </a:rPr>
              <a:t>Medical Foods</a:t>
            </a:r>
          </a:p>
        </p:txBody>
      </p:sp>
      <p:sp>
        <p:nvSpPr>
          <p:cNvPr id="229387" name="Rectangle 11"/>
          <p:cNvSpPr>
            <a:spLocks noChangeArrowheads="1"/>
          </p:cNvSpPr>
          <p:nvPr/>
        </p:nvSpPr>
        <p:spPr bwMode="auto">
          <a:xfrm>
            <a:off x="1219200" y="1905000"/>
            <a:ext cx="2895600" cy="381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latinLnBrk="0" hangingPunct="0">
              <a:defRPr/>
            </a:pPr>
            <a:r>
              <a:rPr lang="en-US" altLang="ko-KR" sz="2800" dirty="0">
                <a:solidFill>
                  <a:srgbClr val="F8944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돋움" pitchFamily="50" charset="-127"/>
              </a:rPr>
              <a:t>Dietary Supplements</a:t>
            </a:r>
          </a:p>
        </p:txBody>
      </p:sp>
      <p:sp>
        <p:nvSpPr>
          <p:cNvPr id="229388" name="Rectangle 12"/>
          <p:cNvSpPr>
            <a:spLocks noChangeArrowheads="1"/>
          </p:cNvSpPr>
          <p:nvPr/>
        </p:nvSpPr>
        <p:spPr bwMode="auto">
          <a:xfrm>
            <a:off x="5334000" y="2743200"/>
            <a:ext cx="2743200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latinLnBrk="0" hangingPunct="0">
              <a:defRPr/>
            </a:pPr>
            <a:r>
              <a:rPr lang="en-US" altLang="ko-KR" sz="2800" dirty="0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Functional Foods</a:t>
            </a:r>
          </a:p>
        </p:txBody>
      </p:sp>
      <p:sp>
        <p:nvSpPr>
          <p:cNvPr id="229389" name="Oval 13"/>
          <p:cNvSpPr>
            <a:spLocks noChangeArrowheads="1"/>
          </p:cNvSpPr>
          <p:nvPr/>
        </p:nvSpPr>
        <p:spPr bwMode="auto">
          <a:xfrm>
            <a:off x="3962400" y="2743200"/>
            <a:ext cx="381000" cy="304800"/>
          </a:xfrm>
          <a:prstGeom prst="ellipse">
            <a:avLst/>
          </a:prstGeom>
          <a:noFill/>
          <a:ln w="12700">
            <a:noFill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latinLnBrk="0" hangingPunct="0">
              <a:defRPr/>
            </a:pPr>
            <a:r>
              <a:rPr lang="en-US" altLang="ko-KR" sz="2800" dirty="0">
                <a:solidFill>
                  <a:srgbClr val="F8944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돋움" pitchFamily="50" charset="-127"/>
              </a:rPr>
              <a:t>1</a:t>
            </a:r>
          </a:p>
        </p:txBody>
      </p:sp>
      <p:sp>
        <p:nvSpPr>
          <p:cNvPr id="229390" name="Oval 14"/>
          <p:cNvSpPr>
            <a:spLocks noChangeArrowheads="1"/>
          </p:cNvSpPr>
          <p:nvPr/>
        </p:nvSpPr>
        <p:spPr bwMode="auto">
          <a:xfrm>
            <a:off x="2438400" y="3429000"/>
            <a:ext cx="381000" cy="304800"/>
          </a:xfrm>
          <a:prstGeom prst="ellipse">
            <a:avLst/>
          </a:prstGeom>
          <a:noFill/>
          <a:ln w="12700">
            <a:noFill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latinLnBrk="0" hangingPunct="0">
              <a:defRPr/>
            </a:pPr>
            <a:r>
              <a:rPr lang="en-US" altLang="ko-KR" sz="28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돋움" pitchFamily="50" charset="-127"/>
              </a:rPr>
              <a:t>2</a:t>
            </a:r>
          </a:p>
        </p:txBody>
      </p:sp>
      <p:sp>
        <p:nvSpPr>
          <p:cNvPr id="229391" name="Oval 15"/>
          <p:cNvSpPr>
            <a:spLocks noChangeArrowheads="1"/>
          </p:cNvSpPr>
          <p:nvPr/>
        </p:nvSpPr>
        <p:spPr bwMode="auto">
          <a:xfrm>
            <a:off x="3276600" y="3429000"/>
            <a:ext cx="381000" cy="304800"/>
          </a:xfrm>
          <a:prstGeom prst="ellipse">
            <a:avLst/>
          </a:prstGeom>
          <a:noFill/>
          <a:ln w="12700">
            <a:noFill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latinLnBrk="0" hangingPunct="0">
              <a:defRPr/>
            </a:pPr>
            <a:r>
              <a:rPr lang="en-US" altLang="ko-KR" sz="28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돋움" pitchFamily="50" charset="-127"/>
              </a:rPr>
              <a:t>3</a:t>
            </a:r>
          </a:p>
        </p:txBody>
      </p:sp>
      <p:sp>
        <p:nvSpPr>
          <p:cNvPr id="229392" name="Oval 16"/>
          <p:cNvSpPr>
            <a:spLocks noChangeArrowheads="1"/>
          </p:cNvSpPr>
          <p:nvPr/>
        </p:nvSpPr>
        <p:spPr bwMode="auto">
          <a:xfrm>
            <a:off x="3886200" y="3352800"/>
            <a:ext cx="381000" cy="304800"/>
          </a:xfrm>
          <a:prstGeom prst="ellipse">
            <a:avLst/>
          </a:prstGeom>
          <a:noFill/>
          <a:ln w="12700">
            <a:noFill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latinLnBrk="0" hangingPunct="0">
              <a:defRPr/>
            </a:pPr>
            <a:r>
              <a:rPr lang="en-US" altLang="ko-KR" sz="2800" dirty="0">
                <a:solidFill>
                  <a:srgbClr val="F8944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돋움" pitchFamily="50" charset="-127"/>
              </a:rPr>
              <a:t>4</a:t>
            </a:r>
          </a:p>
        </p:txBody>
      </p:sp>
      <p:sp>
        <p:nvSpPr>
          <p:cNvPr id="229393" name="Oval 17"/>
          <p:cNvSpPr>
            <a:spLocks noChangeArrowheads="1"/>
          </p:cNvSpPr>
          <p:nvPr/>
        </p:nvSpPr>
        <p:spPr bwMode="auto">
          <a:xfrm>
            <a:off x="4572000" y="3657600"/>
            <a:ext cx="381000" cy="304800"/>
          </a:xfrm>
          <a:prstGeom prst="ellipse">
            <a:avLst/>
          </a:prstGeom>
          <a:noFill/>
          <a:ln w="12700">
            <a:noFill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latinLnBrk="0" hangingPunct="0">
              <a:defRPr/>
            </a:pPr>
            <a:r>
              <a:rPr lang="en-US" altLang="ko-KR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돋움" pitchFamily="50" charset="-127"/>
              </a:rPr>
              <a:t>5</a:t>
            </a:r>
          </a:p>
        </p:txBody>
      </p:sp>
      <p:sp>
        <p:nvSpPr>
          <p:cNvPr id="229394" name="Oval 18"/>
          <p:cNvSpPr>
            <a:spLocks noChangeArrowheads="1"/>
          </p:cNvSpPr>
          <p:nvPr/>
        </p:nvSpPr>
        <p:spPr bwMode="auto">
          <a:xfrm>
            <a:off x="3276600" y="3962400"/>
            <a:ext cx="381000" cy="304800"/>
          </a:xfrm>
          <a:prstGeom prst="ellipse">
            <a:avLst/>
          </a:prstGeom>
          <a:noFill/>
          <a:ln w="12700">
            <a:noFill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latinLnBrk="0" hangingPunct="0">
              <a:defRPr/>
            </a:pPr>
            <a:r>
              <a:rPr lang="en-US" altLang="ko-KR" sz="28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돋움" pitchFamily="50" charset="-127"/>
              </a:rPr>
              <a:t>6</a:t>
            </a:r>
          </a:p>
        </p:txBody>
      </p:sp>
      <p:sp>
        <p:nvSpPr>
          <p:cNvPr id="229395" name="Oval 19"/>
          <p:cNvSpPr>
            <a:spLocks noChangeArrowheads="1"/>
          </p:cNvSpPr>
          <p:nvPr/>
        </p:nvSpPr>
        <p:spPr bwMode="auto">
          <a:xfrm>
            <a:off x="2438400" y="4343400"/>
            <a:ext cx="381000" cy="304800"/>
          </a:xfrm>
          <a:prstGeom prst="ellipse">
            <a:avLst/>
          </a:prstGeom>
          <a:noFill/>
          <a:ln w="12700">
            <a:noFill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latinLnBrk="0" hangingPunct="0">
              <a:defRPr/>
            </a:pPr>
            <a:r>
              <a:rPr lang="en-US" altLang="ko-KR" sz="2800" dirty="0">
                <a:solidFill>
                  <a:srgbClr val="00AF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돋움" pitchFamily="50" charset="-127"/>
              </a:rPr>
              <a:t>7</a:t>
            </a:r>
          </a:p>
        </p:txBody>
      </p:sp>
      <p:sp>
        <p:nvSpPr>
          <p:cNvPr id="229396" name="Oval 20"/>
          <p:cNvSpPr>
            <a:spLocks noChangeArrowheads="1"/>
          </p:cNvSpPr>
          <p:nvPr/>
        </p:nvSpPr>
        <p:spPr bwMode="auto">
          <a:xfrm>
            <a:off x="4191000" y="4267200"/>
            <a:ext cx="381000" cy="304800"/>
          </a:xfrm>
          <a:prstGeom prst="ellipse">
            <a:avLst/>
          </a:prstGeom>
          <a:noFill/>
          <a:ln w="12700">
            <a:noFill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latinLnBrk="0" hangingPunct="0">
              <a:defRPr/>
            </a:pPr>
            <a:r>
              <a:rPr lang="en-US" altLang="ko-KR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돋움" pitchFamily="50" charset="-127"/>
              </a:rPr>
              <a:t>8</a:t>
            </a:r>
          </a:p>
        </p:txBody>
      </p:sp>
      <p:sp>
        <p:nvSpPr>
          <p:cNvPr id="229397" name="Oval 21"/>
          <p:cNvSpPr>
            <a:spLocks noChangeArrowheads="1"/>
          </p:cNvSpPr>
          <p:nvPr/>
        </p:nvSpPr>
        <p:spPr bwMode="auto">
          <a:xfrm>
            <a:off x="1752600" y="5105400"/>
            <a:ext cx="381000" cy="304800"/>
          </a:xfrm>
          <a:prstGeom prst="ellipse">
            <a:avLst/>
          </a:prstGeom>
          <a:noFill/>
          <a:ln w="12700">
            <a:noFill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latinLnBrk="0" hangingPunct="0">
              <a:defRPr/>
            </a:pPr>
            <a:r>
              <a:rPr lang="en-US" altLang="ko-KR" sz="2800" dirty="0">
                <a:solidFill>
                  <a:srgbClr val="00AF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돋움" pitchFamily="50" charset="-127"/>
              </a:rPr>
              <a:t>9</a:t>
            </a:r>
          </a:p>
        </p:txBody>
      </p:sp>
      <p:sp>
        <p:nvSpPr>
          <p:cNvPr id="229398" name="Oval 22"/>
          <p:cNvSpPr>
            <a:spLocks noChangeArrowheads="1"/>
          </p:cNvSpPr>
          <p:nvPr/>
        </p:nvSpPr>
        <p:spPr bwMode="auto">
          <a:xfrm>
            <a:off x="5105400" y="5029200"/>
            <a:ext cx="381000" cy="304800"/>
          </a:xfrm>
          <a:prstGeom prst="ellipse">
            <a:avLst/>
          </a:prstGeom>
          <a:noFill/>
          <a:ln w="12700">
            <a:noFill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latinLnBrk="0" hangingPunct="0">
              <a:defRPr/>
            </a:pPr>
            <a:r>
              <a:rPr lang="en-US" altLang="ko-KR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돋움" pitchFamily="50" charset="-127"/>
              </a:rPr>
              <a:t>10</a:t>
            </a:r>
          </a:p>
        </p:txBody>
      </p:sp>
      <p:sp>
        <p:nvSpPr>
          <p:cNvPr id="229399" name="Oval 23"/>
          <p:cNvSpPr>
            <a:spLocks noChangeArrowheads="1"/>
          </p:cNvSpPr>
          <p:nvPr/>
        </p:nvSpPr>
        <p:spPr bwMode="auto">
          <a:xfrm>
            <a:off x="6629400" y="4343400"/>
            <a:ext cx="381000" cy="304800"/>
          </a:xfrm>
          <a:prstGeom prst="ellipse">
            <a:avLst/>
          </a:prstGeom>
          <a:noFill/>
          <a:ln w="12700">
            <a:noFill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latinLnBrk="0" hangingPunct="0">
              <a:defRPr/>
            </a:pPr>
            <a:r>
              <a:rPr lang="en-US" altLang="ko-KR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돋움" pitchFamily="50" charset="-127"/>
              </a:rPr>
              <a:t>11</a:t>
            </a:r>
          </a:p>
        </p:txBody>
      </p:sp>
      <p:sp>
        <p:nvSpPr>
          <p:cNvPr id="113688" name="Line 24"/>
          <p:cNvSpPr>
            <a:spLocks noChangeShapeType="1"/>
          </p:cNvSpPr>
          <p:nvPr/>
        </p:nvSpPr>
        <p:spPr bwMode="auto">
          <a:xfrm flipV="1">
            <a:off x="1676400" y="5105400"/>
            <a:ext cx="76200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13689" name="Line 25"/>
          <p:cNvSpPr>
            <a:spLocks noChangeShapeType="1"/>
          </p:cNvSpPr>
          <p:nvPr/>
        </p:nvSpPr>
        <p:spPr bwMode="auto">
          <a:xfrm rot="14945748" flipV="1">
            <a:off x="5181600" y="5486400"/>
            <a:ext cx="76200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13690" name="Line 26"/>
          <p:cNvSpPr>
            <a:spLocks noChangeShapeType="1"/>
          </p:cNvSpPr>
          <p:nvPr/>
        </p:nvSpPr>
        <p:spPr bwMode="auto">
          <a:xfrm rot="12153421" flipV="1">
            <a:off x="5945188" y="2987675"/>
            <a:ext cx="531812" cy="5175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13691" name="Line 27"/>
          <p:cNvSpPr>
            <a:spLocks noChangeShapeType="1"/>
          </p:cNvSpPr>
          <p:nvPr/>
        </p:nvSpPr>
        <p:spPr bwMode="auto">
          <a:xfrm rot="3986804" flipV="1">
            <a:off x="2941638" y="2332037"/>
            <a:ext cx="762000" cy="5175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13692" name="Line 28"/>
          <p:cNvSpPr>
            <a:spLocks noChangeShapeType="1"/>
          </p:cNvSpPr>
          <p:nvPr/>
        </p:nvSpPr>
        <p:spPr bwMode="auto">
          <a:xfrm rot="4196188" flipV="1">
            <a:off x="2382838" y="3044825"/>
            <a:ext cx="609600" cy="669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229405" name="Rectangle 29"/>
          <p:cNvSpPr>
            <a:spLocks noChangeArrowheads="1"/>
          </p:cNvSpPr>
          <p:nvPr/>
        </p:nvSpPr>
        <p:spPr bwMode="auto">
          <a:xfrm>
            <a:off x="4644008" y="1268760"/>
            <a:ext cx="3718124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eaLnBrk="0" latinLnBrk="0" hangingPunct="0">
              <a:defRPr/>
            </a:pPr>
            <a:r>
              <a:rPr lang="en-US" altLang="ko-KR" sz="1800" b="1" dirty="0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돋움" pitchFamily="50" charset="-127"/>
              </a:rPr>
              <a:t>           </a:t>
            </a:r>
            <a:r>
              <a:rPr lang="en-US" altLang="ko-KR" sz="1600" b="1" dirty="0" smtClean="0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돋움" pitchFamily="50" charset="-127"/>
              </a:rPr>
              <a:t>(</a:t>
            </a:r>
            <a:r>
              <a:rPr lang="en-US" altLang="ko-KR" sz="1600" b="1" dirty="0" err="1" smtClean="0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돋움" pitchFamily="50" charset="-127"/>
              </a:rPr>
              <a:t>Kwak</a:t>
            </a:r>
            <a:r>
              <a:rPr lang="en-US" altLang="ko-KR" sz="1600" b="1" dirty="0" smtClean="0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돋움" pitchFamily="50" charset="-127"/>
              </a:rPr>
              <a:t> </a:t>
            </a:r>
            <a:r>
              <a:rPr lang="en-US" altLang="ko-KR" sz="1600" b="1" dirty="0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돋움" pitchFamily="50" charset="-127"/>
              </a:rPr>
              <a:t>&amp; Jukes, 2001</a:t>
            </a:r>
            <a:r>
              <a:rPr lang="en-US" altLang="ko-KR" sz="1600" dirty="0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돋움" pitchFamily="50" charset="-127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2204864"/>
            <a:ext cx="3600450" cy="639763"/>
          </a:xfrm>
        </p:spPr>
        <p:txBody>
          <a:bodyPr/>
          <a:lstStyle/>
          <a:p>
            <a:pPr eaLnBrk="1" hangingPunct="1"/>
            <a:r>
              <a:rPr lang="en-US" altLang="ko-KR" sz="3400" dirty="0" smtClean="0"/>
              <a:t> </a:t>
            </a:r>
            <a:r>
              <a:rPr lang="ko-KR" altLang="en-US" sz="2200" dirty="0" smtClean="0">
                <a:solidFill>
                  <a:schemeClr val="tx1"/>
                </a:solidFill>
                <a:latin typeface="+mn-ea"/>
                <a:ea typeface="+mn-ea"/>
              </a:rPr>
              <a:t>심장에 좋은 적색음식</a:t>
            </a:r>
            <a:r>
              <a:rPr lang="ko-KR" altLang="en-US" sz="2600" dirty="0" smtClean="0">
                <a:solidFill>
                  <a:schemeClr val="tx1"/>
                </a:solidFill>
                <a:latin typeface="+mn-ea"/>
                <a:ea typeface="+mn-ea"/>
              </a:rPr>
              <a:t> </a:t>
            </a:r>
            <a:endParaRPr lang="ko-KR" altLang="en-US" sz="1900" dirty="0" smtClean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89650" y="1765300"/>
            <a:ext cx="3054350" cy="511175"/>
          </a:xfrm>
        </p:spPr>
        <p:txBody>
          <a:bodyPr/>
          <a:lstStyle/>
          <a:p>
            <a:pPr eaLnBrk="1" hangingPunct="1">
              <a:buClr>
                <a:srgbClr val="6F2583"/>
              </a:buClr>
            </a:pPr>
            <a:r>
              <a:rPr lang="ko-KR" altLang="en-US" sz="1800" b="1" smtClean="0">
                <a:latin typeface="HY헤드라인M" pitchFamily="18" charset="-127"/>
                <a:ea typeface="HY헤드라인M" pitchFamily="18" charset="-127"/>
              </a:rPr>
              <a:t>청심연자편</a:t>
            </a:r>
            <a:r>
              <a:rPr lang="en-US" altLang="ko-KR" sz="1800" b="1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1800" b="1" smtClean="0">
                <a:latin typeface="HY헤드라인M" pitchFamily="18" charset="-127"/>
                <a:ea typeface="HY헤드라인M" pitchFamily="18" charset="-127"/>
              </a:rPr>
              <a:t>淸心蓮子片</a:t>
            </a:r>
            <a:r>
              <a:rPr lang="en-US" altLang="ko-KR" sz="1800" b="1" smtClean="0">
                <a:latin typeface="HY헤드라인M" pitchFamily="18" charset="-127"/>
                <a:ea typeface="HY헤드라인M" pitchFamily="18" charset="-127"/>
              </a:rPr>
              <a:t>)</a:t>
            </a:r>
          </a:p>
        </p:txBody>
      </p:sp>
      <p:graphicFrame>
        <p:nvGraphicFramePr>
          <p:cNvPr id="2050" name="Object 2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6948488" y="3754438"/>
          <a:ext cx="1152525" cy="1042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비트맵 이미지" r:id="rId3" imgW="4610744" imgH="6238095" progId="PBrush">
                  <p:embed/>
                </p:oleObj>
              </mc:Choice>
              <mc:Fallback>
                <p:oleObj name="비트맵 이미지" r:id="rId3" imgW="4610744" imgH="6238095" progId="PBrush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8488" y="3754438"/>
                        <a:ext cx="1152525" cy="1042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971550" y="2132013"/>
            <a:ext cx="1368425" cy="1152525"/>
            <a:chOff x="158" y="164"/>
            <a:chExt cx="862" cy="726"/>
          </a:xfrm>
        </p:grpSpPr>
        <p:sp>
          <p:nvSpPr>
            <p:cNvPr id="2068" name="Oval 6"/>
            <p:cNvSpPr>
              <a:spLocks noChangeArrowheads="1"/>
            </p:cNvSpPr>
            <p:nvPr/>
          </p:nvSpPr>
          <p:spPr bwMode="auto">
            <a:xfrm>
              <a:off x="158" y="164"/>
              <a:ext cx="772" cy="726"/>
            </a:xfrm>
            <a:prstGeom prst="ellipse">
              <a:avLst/>
            </a:prstGeom>
            <a:gradFill rotWithShape="1">
              <a:gsLst>
                <a:gs pos="0">
                  <a:srgbClr val="F9E8DE"/>
                </a:gs>
                <a:gs pos="100000">
                  <a:srgbClr val="E8A57C">
                    <a:alpha val="5000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DD856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5000" b="1">
                  <a:solidFill>
                    <a:srgbClr val="26744D"/>
                  </a:solidFill>
                  <a:latin typeface="휴먼옛체" pitchFamily="18" charset="-127"/>
                  <a:ea typeface="휴먼옛체" pitchFamily="18" charset="-127"/>
                </a:rPr>
                <a:t> </a:t>
              </a:r>
              <a:r>
                <a:rPr lang="ko-KR" altLang="en-US" sz="5000" b="1">
                  <a:solidFill>
                    <a:srgbClr val="DD8569"/>
                  </a:solidFill>
                  <a:latin typeface="휴먼옛체" pitchFamily="18" charset="-127"/>
                  <a:ea typeface="휴먼옛체" pitchFamily="18" charset="-127"/>
                </a:rPr>
                <a:t>心</a:t>
              </a:r>
            </a:p>
          </p:txBody>
        </p:sp>
        <p:sp>
          <p:nvSpPr>
            <p:cNvPr id="2069" name="Text Box 7"/>
            <p:cNvSpPr txBox="1">
              <a:spLocks noChangeArrowheads="1"/>
            </p:cNvSpPr>
            <p:nvPr/>
          </p:nvSpPr>
          <p:spPr bwMode="auto">
            <a:xfrm>
              <a:off x="204" y="547"/>
              <a:ext cx="816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500" b="1" dirty="0">
                  <a:solidFill>
                    <a:srgbClr val="FFFFFF"/>
                  </a:solidFill>
                  <a:latin typeface="Lucida Console" pitchFamily="49" charset="0"/>
                  <a:ea typeface="굴림" pitchFamily="50" charset="-127"/>
                </a:rPr>
                <a:t> </a:t>
              </a:r>
              <a:r>
                <a:rPr lang="en-US" altLang="ko-KR" sz="2500" dirty="0">
                  <a:solidFill>
                    <a:srgbClr val="870530"/>
                  </a:solidFill>
                  <a:latin typeface="Lucida Console" pitchFamily="49" charset="0"/>
                  <a:ea typeface="굴림" pitchFamily="50" charset="-127"/>
                </a:rPr>
                <a:t>RED</a:t>
              </a:r>
              <a:endParaRPr lang="en-US" altLang="ko-KR" sz="3000" dirty="0">
                <a:solidFill>
                  <a:srgbClr val="870530"/>
                </a:solidFill>
                <a:latin typeface="Lucida Console" pitchFamily="49" charset="0"/>
                <a:ea typeface="굴림" pitchFamily="50" charset="-127"/>
              </a:endParaRPr>
            </a:p>
          </p:txBody>
        </p:sp>
      </p:grpSp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6948488" y="2205038"/>
          <a:ext cx="1130300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비트맵 이미지" r:id="rId5" imgW="4600000" imgH="6133333" progId="PBrush">
                  <p:embed/>
                </p:oleObj>
              </mc:Choice>
              <mc:Fallback>
                <p:oleObj name="비트맵 이미지" r:id="rId5" imgW="4600000" imgH="6133333" progId="PBrush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8488" y="2205038"/>
                        <a:ext cx="1130300" cy="1008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971550" y="3500438"/>
            <a:ext cx="1368425" cy="1152525"/>
            <a:chOff x="158" y="164"/>
            <a:chExt cx="862" cy="726"/>
          </a:xfrm>
        </p:grpSpPr>
        <p:sp>
          <p:nvSpPr>
            <p:cNvPr id="2066" name="Oval 10"/>
            <p:cNvSpPr>
              <a:spLocks noChangeArrowheads="1"/>
            </p:cNvSpPr>
            <p:nvPr/>
          </p:nvSpPr>
          <p:spPr bwMode="auto">
            <a:xfrm>
              <a:off x="158" y="164"/>
              <a:ext cx="772" cy="726"/>
            </a:xfrm>
            <a:prstGeom prst="ellipse">
              <a:avLst/>
            </a:prstGeom>
            <a:gradFill rotWithShape="1">
              <a:gsLst>
                <a:gs pos="0">
                  <a:srgbClr val="FFF2BE"/>
                </a:gs>
                <a:gs pos="100000">
                  <a:srgbClr val="FFCC00">
                    <a:alpha val="5000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5000" b="1">
                  <a:solidFill>
                    <a:srgbClr val="E8BC00"/>
                  </a:solidFill>
                  <a:latin typeface="휴먼옛체" pitchFamily="18" charset="-127"/>
                  <a:ea typeface="휴먼옛체" pitchFamily="18" charset="-127"/>
                </a:rPr>
                <a:t>  </a:t>
              </a:r>
              <a:r>
                <a:rPr lang="ko-KR" altLang="en-US" sz="5000" b="1">
                  <a:solidFill>
                    <a:srgbClr val="E8BC00"/>
                  </a:solidFill>
                  <a:latin typeface="휴먼옛체" pitchFamily="18" charset="-127"/>
                  <a:ea typeface="휴먼옛체" pitchFamily="18" charset="-127"/>
                </a:rPr>
                <a:t>脾</a:t>
              </a:r>
            </a:p>
          </p:txBody>
        </p:sp>
        <p:sp>
          <p:nvSpPr>
            <p:cNvPr id="2067" name="Text Box 11"/>
            <p:cNvSpPr txBox="1">
              <a:spLocks noChangeArrowheads="1"/>
            </p:cNvSpPr>
            <p:nvPr/>
          </p:nvSpPr>
          <p:spPr bwMode="auto">
            <a:xfrm>
              <a:off x="204" y="547"/>
              <a:ext cx="816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500" b="1" dirty="0">
                  <a:solidFill>
                    <a:srgbClr val="EDD041"/>
                  </a:solidFill>
                  <a:latin typeface="Century Gothic" pitchFamily="34" charset="0"/>
                  <a:ea typeface="굴림" pitchFamily="50" charset="-127"/>
                </a:rPr>
                <a:t>yellow</a:t>
              </a:r>
            </a:p>
          </p:txBody>
        </p:sp>
      </p:grpSp>
      <p:sp>
        <p:nvSpPr>
          <p:cNvPr id="2057" name="Rectangle 12"/>
          <p:cNvSpPr>
            <a:spLocks noChangeArrowheads="1"/>
          </p:cNvSpPr>
          <p:nvPr/>
        </p:nvSpPr>
        <p:spPr bwMode="auto">
          <a:xfrm>
            <a:off x="2411413" y="3787775"/>
            <a:ext cx="338455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ko-KR" altLang="en-US" sz="2200" dirty="0">
                <a:solidFill>
                  <a:srgbClr val="000000"/>
                </a:solidFill>
              </a:rPr>
              <a:t>비</a:t>
            </a:r>
            <a:r>
              <a:rPr lang="en-US" altLang="ko-KR" sz="2200" dirty="0">
                <a:solidFill>
                  <a:srgbClr val="000000"/>
                </a:solidFill>
              </a:rPr>
              <a:t>/</a:t>
            </a:r>
            <a:r>
              <a:rPr lang="ko-KR" altLang="en-US" sz="2200" dirty="0">
                <a:solidFill>
                  <a:srgbClr val="000000"/>
                </a:solidFill>
              </a:rPr>
              <a:t>위에 좋은 황색음식</a:t>
            </a:r>
            <a:r>
              <a:rPr lang="ko-KR" altLang="en-US" sz="2200" b="1" dirty="0">
                <a:solidFill>
                  <a:srgbClr val="000000"/>
                </a:solidFill>
              </a:rPr>
              <a:t/>
            </a:r>
            <a:br>
              <a:rPr lang="ko-KR" altLang="en-US" sz="2200" b="1" dirty="0">
                <a:solidFill>
                  <a:srgbClr val="000000"/>
                </a:solidFill>
              </a:rPr>
            </a:br>
            <a:endParaRPr lang="ko-KR" altLang="en-US" sz="1600" b="1" dirty="0">
              <a:solidFill>
                <a:srgbClr val="000000"/>
              </a:solidFill>
            </a:endParaRPr>
          </a:p>
        </p:txBody>
      </p: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971550" y="4797425"/>
            <a:ext cx="1368425" cy="1152525"/>
            <a:chOff x="158" y="164"/>
            <a:chExt cx="862" cy="726"/>
          </a:xfrm>
        </p:grpSpPr>
        <p:sp>
          <p:nvSpPr>
            <p:cNvPr id="657422" name="Oval 14"/>
            <p:cNvSpPr>
              <a:spLocks noChangeArrowheads="1"/>
            </p:cNvSpPr>
            <p:nvPr/>
          </p:nvSpPr>
          <p:spPr bwMode="auto">
            <a:xfrm>
              <a:off x="158" y="164"/>
              <a:ext cx="772" cy="726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gamma/>
                    <a:shade val="85882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E7E7E7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ko-KR" sz="5000" b="1">
                  <a:solidFill>
                    <a:srgbClr val="26744D"/>
                  </a:solidFill>
                  <a:latin typeface="휴먼옛체" pitchFamily="18" charset="-127"/>
                  <a:ea typeface="휴먼옛체" pitchFamily="18" charset="-127"/>
                </a:rPr>
                <a:t> </a:t>
              </a:r>
              <a:r>
                <a:rPr lang="ko-KR" altLang="en-US" sz="5000" b="1">
                  <a:solidFill>
                    <a:srgbClr val="C0C0C0"/>
                  </a:solidFill>
                  <a:latin typeface="휴먼옛체" pitchFamily="18" charset="-127"/>
                  <a:ea typeface="휴먼옛체" pitchFamily="18" charset="-127"/>
                </a:rPr>
                <a:t>肺</a:t>
              </a:r>
            </a:p>
          </p:txBody>
        </p:sp>
        <p:sp>
          <p:nvSpPr>
            <p:cNvPr id="2065" name="Text Box 15"/>
            <p:cNvSpPr txBox="1">
              <a:spLocks noChangeArrowheads="1"/>
            </p:cNvSpPr>
            <p:nvPr/>
          </p:nvSpPr>
          <p:spPr bwMode="auto">
            <a:xfrm>
              <a:off x="204" y="547"/>
              <a:ext cx="816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500" b="1" dirty="0">
                  <a:solidFill>
                    <a:srgbClr val="FFFFFF"/>
                  </a:solidFill>
                  <a:latin typeface="Century Gothic" pitchFamily="34" charset="0"/>
                  <a:ea typeface="굴림" pitchFamily="50" charset="-127"/>
                </a:rPr>
                <a:t> </a:t>
              </a:r>
              <a:r>
                <a:rPr lang="en-US" altLang="ko-KR" sz="2500" b="1" dirty="0">
                  <a:solidFill>
                    <a:srgbClr val="333399"/>
                  </a:solidFill>
                  <a:latin typeface="Century Gothic" pitchFamily="34" charset="0"/>
                  <a:ea typeface="굴림" pitchFamily="50" charset="-127"/>
                </a:rPr>
                <a:t>white</a:t>
              </a:r>
            </a:p>
          </p:txBody>
        </p:sp>
      </p:grpSp>
      <p:sp>
        <p:nvSpPr>
          <p:cNvPr id="2059" name="Rectangle 16"/>
          <p:cNvSpPr>
            <a:spLocks noChangeArrowheads="1"/>
          </p:cNvSpPr>
          <p:nvPr/>
        </p:nvSpPr>
        <p:spPr bwMode="auto">
          <a:xfrm>
            <a:off x="2411413" y="4941888"/>
            <a:ext cx="2735262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ko-KR" altLang="en-US" sz="2200" dirty="0">
                <a:solidFill>
                  <a:srgbClr val="000000"/>
                </a:solidFill>
              </a:rPr>
              <a:t>폐에 좋은 백색음식</a:t>
            </a:r>
            <a:endParaRPr lang="ko-KR" altLang="en-US" sz="1600" dirty="0">
              <a:solidFill>
                <a:srgbClr val="333399"/>
              </a:solidFill>
            </a:endParaRPr>
          </a:p>
        </p:txBody>
      </p:sp>
      <p:graphicFrame>
        <p:nvGraphicFramePr>
          <p:cNvPr id="2052" name="Object 4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7019925" y="5410200"/>
          <a:ext cx="1081088" cy="1042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비트맵 이미지" r:id="rId7" imgW="4723810" imgH="6268325" progId="PBrush">
                  <p:embed/>
                </p:oleObj>
              </mc:Choice>
              <mc:Fallback>
                <p:oleObj name="비트맵 이미지" r:id="rId7" imgW="4723810" imgH="6268325" progId="PBrush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9925" y="5410200"/>
                        <a:ext cx="1081088" cy="1042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0" name="Rectangle 18"/>
          <p:cNvSpPr>
            <a:spLocks noChangeArrowheads="1"/>
          </p:cNvSpPr>
          <p:nvPr/>
        </p:nvSpPr>
        <p:spPr bwMode="auto">
          <a:xfrm>
            <a:off x="6156325" y="3349625"/>
            <a:ext cx="25193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6F2583"/>
              </a:buClr>
              <a:buSzPct val="60000"/>
              <a:buFont typeface="Wingdings" pitchFamily="2" charset="2"/>
              <a:buChar char="n"/>
            </a:pPr>
            <a:r>
              <a:rPr lang="ko-KR" altLang="en-US" sz="1800" b="1" dirty="0">
                <a:solidFill>
                  <a:srgbClr val="000000"/>
                </a:solidFill>
              </a:rPr>
              <a:t>마 호박 인절미</a:t>
            </a:r>
          </a:p>
        </p:txBody>
      </p:sp>
      <p:sp>
        <p:nvSpPr>
          <p:cNvPr id="2061" name="Rectangle 19"/>
          <p:cNvSpPr>
            <a:spLocks noChangeArrowheads="1"/>
          </p:cNvSpPr>
          <p:nvPr/>
        </p:nvSpPr>
        <p:spPr bwMode="auto">
          <a:xfrm>
            <a:off x="6157913" y="4933950"/>
            <a:ext cx="2662237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6F2583"/>
              </a:buClr>
              <a:buSzPct val="60000"/>
              <a:buFont typeface="Wingdings" pitchFamily="2" charset="2"/>
              <a:buChar char="n"/>
            </a:pPr>
            <a:r>
              <a:rPr lang="ko-KR" altLang="en-US" sz="1800" b="1" dirty="0" err="1">
                <a:solidFill>
                  <a:srgbClr val="000000"/>
                </a:solidFill>
              </a:rPr>
              <a:t>폐허선식</a:t>
            </a:r>
            <a:r>
              <a:rPr lang="en-US" altLang="ko-KR" sz="1800" b="1" dirty="0">
                <a:solidFill>
                  <a:srgbClr val="000000"/>
                </a:solidFill>
              </a:rPr>
              <a:t>(</a:t>
            </a:r>
            <a:r>
              <a:rPr lang="ko-KR" altLang="en-US" sz="1800" b="1" dirty="0" err="1">
                <a:solidFill>
                  <a:srgbClr val="000000"/>
                </a:solidFill>
              </a:rPr>
              <a:t>행인죽</a:t>
            </a:r>
            <a:r>
              <a:rPr lang="en-US" altLang="ko-KR" sz="1800" b="1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2062" name="Rectangle 20"/>
          <p:cNvSpPr>
            <a:spLocks noChangeArrowheads="1"/>
          </p:cNvSpPr>
          <p:nvPr/>
        </p:nvSpPr>
        <p:spPr bwMode="auto">
          <a:xfrm>
            <a:off x="755650" y="476250"/>
            <a:ext cx="7632700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altLang="ko-K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1. </a:t>
            </a:r>
            <a:r>
              <a: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건강기능 </a:t>
            </a:r>
            <a:r>
              <a:rPr lang="ko-KR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음식</a:t>
            </a:r>
            <a:r>
              <a:rPr lang="en-US" altLang="ko-K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한방약선식</a:t>
            </a:r>
            <a:r>
              <a:rPr lang="en-US" altLang="ko-K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-</a:t>
            </a:r>
            <a:r>
              <a:rPr lang="ko-KR" altLang="en-US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조여원</a:t>
            </a:r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, 2004)</a:t>
            </a:r>
          </a:p>
        </p:txBody>
      </p:sp>
      <p:sp>
        <p:nvSpPr>
          <p:cNvPr id="2063" name="Rectangle 21"/>
          <p:cNvSpPr>
            <a:spLocks noChangeArrowheads="1"/>
          </p:cNvSpPr>
          <p:nvPr/>
        </p:nvSpPr>
        <p:spPr bwMode="auto">
          <a:xfrm>
            <a:off x="6659563" y="1341438"/>
            <a:ext cx="1727200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ko-KR" altLang="en-US" sz="1800" b="1">
                <a:solidFill>
                  <a:srgbClr val="006600"/>
                </a:solidFill>
              </a:rPr>
              <a:t>약이 되는 음식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3861048"/>
            <a:ext cx="188849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24744"/>
            <a:ext cx="2098551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직사각형 3"/>
          <p:cNvSpPr/>
          <p:nvPr/>
        </p:nvSpPr>
        <p:spPr>
          <a:xfrm>
            <a:off x="2555776" y="1484784"/>
            <a:ext cx="67504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b="1" dirty="0" smtClean="0">
                <a:latin typeface="+mn-ea"/>
              </a:rPr>
              <a:t>제품분석 운동에너지 향 상을 위해 운동 전</a:t>
            </a:r>
            <a:r>
              <a:rPr lang="en-US" altLang="ko-KR" sz="1200" b="1" dirty="0" smtClean="0">
                <a:latin typeface="+mn-ea"/>
              </a:rPr>
              <a:t>/</a:t>
            </a:r>
            <a:r>
              <a:rPr lang="ko-KR" altLang="en-US" sz="1200" b="1" dirty="0" smtClean="0">
                <a:latin typeface="+mn-ea"/>
              </a:rPr>
              <a:t>중에 섭취하는 제품</a:t>
            </a:r>
          </a:p>
          <a:p>
            <a:r>
              <a:rPr lang="ko-KR" altLang="en-US" sz="1200" dirty="0" err="1" smtClean="0">
                <a:latin typeface="+mn-ea"/>
              </a:rPr>
              <a:t>경기력</a:t>
            </a:r>
            <a:r>
              <a:rPr lang="ko-KR" altLang="en-US" sz="1200" dirty="0" smtClean="0">
                <a:latin typeface="+mn-ea"/>
              </a:rPr>
              <a:t> 증대의 핵심은 최대파워와 평균파워 증대</a:t>
            </a:r>
            <a:r>
              <a:rPr lang="en-US" altLang="ko-KR" sz="1200" dirty="0" smtClean="0">
                <a:latin typeface="+mn-ea"/>
              </a:rPr>
              <a:t>!</a:t>
            </a:r>
          </a:p>
          <a:p>
            <a:r>
              <a:rPr lang="ko-KR" altLang="en-US" sz="1200" b="1" dirty="0" smtClean="0">
                <a:solidFill>
                  <a:srgbClr val="0070C0"/>
                </a:solidFill>
                <a:latin typeface="+mn-ea"/>
              </a:rPr>
              <a:t>운동에너지 향상 효능</a:t>
            </a:r>
            <a:endParaRPr lang="en-US" altLang="ko-KR" sz="1200" b="1" dirty="0" smtClean="0">
              <a:solidFill>
                <a:srgbClr val="0070C0"/>
              </a:solidFill>
              <a:latin typeface="+mn-ea"/>
            </a:endParaRPr>
          </a:p>
          <a:p>
            <a:r>
              <a:rPr lang="en-US" altLang="ko-KR" sz="1200" b="1" dirty="0" smtClean="0">
                <a:latin typeface="+mn-ea"/>
              </a:rPr>
              <a:t>1)</a:t>
            </a:r>
            <a:r>
              <a:rPr lang="ko-KR" altLang="en-US" sz="1200" b="1" dirty="0" smtClean="0">
                <a:latin typeface="+mn-ea"/>
              </a:rPr>
              <a:t>어떤 음료인가</a:t>
            </a:r>
            <a:r>
              <a:rPr lang="en-US" altLang="ko-KR" sz="1200" b="1" dirty="0" smtClean="0">
                <a:latin typeface="+mn-ea"/>
              </a:rPr>
              <a:t>? </a:t>
            </a:r>
          </a:p>
          <a:p>
            <a:r>
              <a:rPr lang="ko-KR" altLang="en-US" sz="1200" dirty="0" smtClean="0">
                <a:latin typeface="+mn-ea"/>
              </a:rPr>
              <a:t>모든 스포츠활동의 에너지대사메커니즘을</a:t>
            </a:r>
            <a:r>
              <a:rPr lang="en-US" altLang="ko-KR" sz="1200" dirty="0" smtClean="0">
                <a:latin typeface="+mn-ea"/>
              </a:rPr>
              <a:t> </a:t>
            </a:r>
            <a:r>
              <a:rPr lang="ko-KR" altLang="en-US" sz="1200" dirty="0" smtClean="0">
                <a:latin typeface="+mn-ea"/>
              </a:rPr>
              <a:t>과학적으로 분석</a:t>
            </a:r>
          </a:p>
          <a:p>
            <a:r>
              <a:rPr lang="ko-KR" altLang="en-US" sz="1200" dirty="0" smtClean="0">
                <a:latin typeface="+mn-ea"/>
              </a:rPr>
              <a:t>최대파워와 평균파워를 효율적으로 증대시킬 수 있는 </a:t>
            </a:r>
            <a:r>
              <a:rPr lang="ko-KR" altLang="en-US" sz="1200" dirty="0" err="1" smtClean="0">
                <a:latin typeface="+mn-ea"/>
              </a:rPr>
              <a:t>조성물</a:t>
            </a:r>
            <a:r>
              <a:rPr lang="ko-KR" altLang="en-US" sz="1200" dirty="0" smtClean="0">
                <a:latin typeface="+mn-ea"/>
              </a:rPr>
              <a:t> </a:t>
            </a:r>
            <a:r>
              <a:rPr lang="en-US" altLang="ko-KR" sz="1200" dirty="0" smtClean="0">
                <a:latin typeface="+mn-ea"/>
              </a:rPr>
              <a:t>KEP MIX(</a:t>
            </a:r>
            <a:r>
              <a:rPr lang="ko-KR" altLang="en-US" sz="1200" dirty="0" smtClean="0">
                <a:latin typeface="+mn-ea"/>
              </a:rPr>
              <a:t>특허출원예정</a:t>
            </a:r>
            <a:r>
              <a:rPr lang="en-US" altLang="ko-KR" sz="1200" dirty="0" smtClean="0">
                <a:latin typeface="+mn-ea"/>
              </a:rPr>
              <a:t>)</a:t>
            </a:r>
            <a:r>
              <a:rPr lang="ko-KR" altLang="en-US" sz="1200" dirty="0" smtClean="0">
                <a:latin typeface="+mn-ea"/>
              </a:rPr>
              <a:t>를 개발</a:t>
            </a:r>
          </a:p>
          <a:p>
            <a:r>
              <a:rPr lang="ko-KR" altLang="en-US" sz="1200" dirty="0" smtClean="0">
                <a:latin typeface="+mn-ea"/>
              </a:rPr>
              <a:t>에너지를 빠르게 보충시켜 드리는 고 기능성 에너지 보충제품 </a:t>
            </a:r>
            <a:endParaRPr lang="en-US" altLang="ko-KR" sz="1200" dirty="0" smtClean="0">
              <a:latin typeface="+mn-ea"/>
            </a:endParaRPr>
          </a:p>
          <a:p>
            <a:r>
              <a:rPr lang="ko-KR" altLang="en-US" sz="1200" b="1" dirty="0" smtClean="0">
                <a:solidFill>
                  <a:srgbClr val="0070C0"/>
                </a:solidFill>
                <a:latin typeface="+mn-ea"/>
              </a:rPr>
              <a:t>최대파워</a:t>
            </a:r>
            <a:r>
              <a:rPr lang="en-US" altLang="ko-KR" sz="1200" b="1" dirty="0" smtClean="0">
                <a:solidFill>
                  <a:srgbClr val="0070C0"/>
                </a:solidFill>
                <a:latin typeface="+mn-ea"/>
              </a:rPr>
              <a:t>, </a:t>
            </a:r>
            <a:r>
              <a:rPr lang="ko-KR" altLang="en-US" sz="1200" b="1" dirty="0" smtClean="0">
                <a:solidFill>
                  <a:srgbClr val="0070C0"/>
                </a:solidFill>
                <a:latin typeface="+mn-ea"/>
              </a:rPr>
              <a:t>평균파워 및 성장호르몬증가 운동 전</a:t>
            </a:r>
            <a:r>
              <a:rPr lang="en-US" altLang="ko-KR" sz="1200" b="1" dirty="0" smtClean="0">
                <a:solidFill>
                  <a:srgbClr val="0070C0"/>
                </a:solidFill>
                <a:latin typeface="+mn-ea"/>
              </a:rPr>
              <a:t>, </a:t>
            </a:r>
            <a:r>
              <a:rPr lang="ko-KR" altLang="en-US" sz="1200" b="1" dirty="0" smtClean="0">
                <a:solidFill>
                  <a:srgbClr val="0070C0"/>
                </a:solidFill>
                <a:latin typeface="+mn-ea"/>
              </a:rPr>
              <a:t>중 수분 보충과 함께 빠른 에너지공급가능</a:t>
            </a:r>
            <a:r>
              <a:rPr lang="en-US" altLang="ko-KR" sz="1200" b="1" dirty="0" smtClean="0">
                <a:solidFill>
                  <a:srgbClr val="0070C0"/>
                </a:solidFill>
                <a:latin typeface="+mn-ea"/>
              </a:rPr>
              <a:t>!!!</a:t>
            </a:r>
            <a:endParaRPr lang="ko-KR" altLang="en-US" sz="1200" b="1" dirty="0">
              <a:solidFill>
                <a:srgbClr val="0070C0"/>
              </a:solidFill>
              <a:latin typeface="+mn-ea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827584" y="3789040"/>
            <a:ext cx="5400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b="1" dirty="0" smtClean="0">
                <a:latin typeface="+mn-ea"/>
              </a:rPr>
              <a:t>운동 후 컨디션 개선을 위해 운동</a:t>
            </a:r>
            <a:r>
              <a:rPr lang="en-US" altLang="ko-KR" sz="1200" b="1" dirty="0" smtClean="0">
                <a:latin typeface="+mn-ea"/>
              </a:rPr>
              <a:t>(</a:t>
            </a:r>
            <a:r>
              <a:rPr lang="ko-KR" altLang="en-US" sz="1200" b="1" dirty="0" smtClean="0">
                <a:latin typeface="+mn-ea"/>
              </a:rPr>
              <a:t>중</a:t>
            </a:r>
            <a:r>
              <a:rPr lang="en-US" altLang="ko-KR" sz="1200" b="1" dirty="0" smtClean="0">
                <a:latin typeface="+mn-ea"/>
              </a:rPr>
              <a:t>)</a:t>
            </a:r>
            <a:r>
              <a:rPr lang="ko-KR" altLang="en-US" sz="1200" b="1" dirty="0" smtClean="0">
                <a:latin typeface="+mn-ea"/>
              </a:rPr>
              <a:t>에 섭취하는 제품 스포츠 전문가의선택</a:t>
            </a:r>
            <a:r>
              <a:rPr lang="en-US" altLang="ko-KR" sz="1200" b="1" dirty="0" smtClean="0">
                <a:latin typeface="+mn-ea"/>
              </a:rPr>
              <a:t>, </a:t>
            </a:r>
            <a:r>
              <a:rPr lang="ko-KR" altLang="en-US" sz="1200" b="1" dirty="0" err="1" smtClean="0">
                <a:solidFill>
                  <a:srgbClr val="0070C0"/>
                </a:solidFill>
                <a:latin typeface="+mn-ea"/>
              </a:rPr>
              <a:t>코오롱</a:t>
            </a:r>
            <a:r>
              <a:rPr lang="ko-KR" altLang="en-US" sz="1200" b="1" dirty="0" smtClean="0">
                <a:solidFill>
                  <a:srgbClr val="0070C0"/>
                </a:solidFill>
                <a:latin typeface="+mn-ea"/>
              </a:rPr>
              <a:t> 제약  </a:t>
            </a:r>
            <a:r>
              <a:rPr lang="en-US" altLang="ko-KR" sz="1200" b="1" dirty="0" smtClean="0">
                <a:solidFill>
                  <a:srgbClr val="0070C0"/>
                </a:solidFill>
                <a:latin typeface="+mn-ea"/>
              </a:rPr>
              <a:t>- </a:t>
            </a:r>
            <a:r>
              <a:rPr lang="ko-KR" altLang="en-US" sz="1200" b="1" dirty="0" err="1" smtClean="0">
                <a:solidFill>
                  <a:srgbClr val="0070C0"/>
                </a:solidFill>
                <a:latin typeface="+mn-ea"/>
              </a:rPr>
              <a:t>에너지필</a:t>
            </a:r>
            <a:r>
              <a:rPr lang="en-US" altLang="ko-KR" sz="1200" b="1" dirty="0" smtClean="0">
                <a:solidFill>
                  <a:srgbClr val="0070C0"/>
                </a:solidFill>
                <a:latin typeface="+mn-ea"/>
              </a:rPr>
              <a:t>!  </a:t>
            </a:r>
            <a:r>
              <a:rPr lang="ko-KR" altLang="en-US" sz="1200" b="1" dirty="0" err="1" smtClean="0">
                <a:solidFill>
                  <a:srgbClr val="0070C0"/>
                </a:solidFill>
                <a:latin typeface="+mn-ea"/>
              </a:rPr>
              <a:t>패스트리커버</a:t>
            </a:r>
            <a:r>
              <a:rPr lang="en-US" altLang="ko-KR" sz="1200" b="1" dirty="0" smtClean="0">
                <a:solidFill>
                  <a:srgbClr val="0070C0"/>
                </a:solidFill>
                <a:latin typeface="+mn-ea"/>
              </a:rPr>
              <a:t>! </a:t>
            </a:r>
          </a:p>
          <a:p>
            <a:endParaRPr lang="en-US" altLang="ko-KR" sz="1200" b="1" dirty="0" smtClean="0">
              <a:latin typeface="+mn-ea"/>
            </a:endParaRPr>
          </a:p>
          <a:p>
            <a:r>
              <a:rPr lang="ko-KR" altLang="en-US" sz="1200" b="1" dirty="0" smtClean="0">
                <a:solidFill>
                  <a:srgbClr val="0070C0"/>
                </a:solidFill>
                <a:latin typeface="+mn-ea"/>
              </a:rPr>
              <a:t>운동 후 피로 개선 효능</a:t>
            </a:r>
          </a:p>
          <a:p>
            <a:pPr marL="228600" indent="-228600"/>
            <a:r>
              <a:rPr lang="en-US" altLang="ko-KR" sz="1200" b="1" dirty="0" smtClean="0">
                <a:latin typeface="+mn-ea"/>
              </a:rPr>
              <a:t>2) </a:t>
            </a:r>
            <a:r>
              <a:rPr lang="ko-KR" altLang="en-US" sz="1200" b="1" dirty="0" smtClean="0">
                <a:latin typeface="+mn-ea"/>
              </a:rPr>
              <a:t>어떤 음료인가</a:t>
            </a:r>
            <a:r>
              <a:rPr lang="en-US" altLang="ko-KR" sz="1200" b="1" dirty="0" smtClean="0">
                <a:latin typeface="+mn-ea"/>
              </a:rPr>
              <a:t>?</a:t>
            </a:r>
          </a:p>
          <a:p>
            <a:pPr marL="228600" indent="-228600"/>
            <a:r>
              <a:rPr lang="ko-KR" altLang="en-US" sz="1200" dirty="0" smtClean="0">
                <a:latin typeface="+mn-ea"/>
              </a:rPr>
              <a:t>근육의 회복단계에 필요한 단백질 및 필수영양소 공급 운동 시 발생되는 </a:t>
            </a:r>
            <a:endParaRPr lang="en-US" altLang="ko-KR" sz="1200" dirty="0" smtClean="0">
              <a:latin typeface="+mn-ea"/>
            </a:endParaRPr>
          </a:p>
          <a:p>
            <a:pPr marL="228600" indent="-228600"/>
            <a:r>
              <a:rPr lang="ko-KR" altLang="en-US" sz="1200" dirty="0" smtClean="0">
                <a:latin typeface="+mn-ea"/>
              </a:rPr>
              <a:t>다양한 피로 지수의 개선</a:t>
            </a:r>
          </a:p>
          <a:p>
            <a:r>
              <a:rPr lang="ko-KR" altLang="en-US" sz="1200" dirty="0" smtClean="0">
                <a:latin typeface="+mn-ea"/>
              </a:rPr>
              <a:t>국민체육진흥공단 체육과학연구원의 테스트를 통해 효능 확인</a:t>
            </a:r>
          </a:p>
          <a:p>
            <a:r>
              <a:rPr lang="ko-KR" altLang="en-US" sz="1200" dirty="0" smtClean="0">
                <a:latin typeface="+mn-ea"/>
              </a:rPr>
              <a:t>두 가지 복합작용의 </a:t>
            </a:r>
            <a:r>
              <a:rPr lang="en-US" altLang="ko-KR" sz="1200" dirty="0" smtClean="0">
                <a:latin typeface="+mn-ea"/>
              </a:rPr>
              <a:t>KFP MIX(</a:t>
            </a:r>
            <a:r>
              <a:rPr lang="ko-KR" altLang="en-US" sz="1200" dirty="0" smtClean="0">
                <a:latin typeface="+mn-ea"/>
              </a:rPr>
              <a:t>특허출원예정</a:t>
            </a:r>
            <a:r>
              <a:rPr lang="en-US" altLang="ko-KR" sz="1200" dirty="0" smtClean="0">
                <a:latin typeface="+mn-ea"/>
              </a:rPr>
              <a:t>)</a:t>
            </a:r>
            <a:r>
              <a:rPr lang="ko-KR" altLang="en-US" sz="1200" dirty="0" smtClean="0">
                <a:latin typeface="+mn-ea"/>
              </a:rPr>
              <a:t>를 개발 </a:t>
            </a:r>
            <a:r>
              <a:rPr lang="en-US" altLang="ko-KR" sz="1200" dirty="0" smtClean="0">
                <a:latin typeface="+mn-ea"/>
              </a:rPr>
              <a:t>- </a:t>
            </a:r>
            <a:r>
              <a:rPr lang="ko-KR" altLang="en-US" sz="1200" dirty="0" smtClean="0">
                <a:latin typeface="+mn-ea"/>
              </a:rPr>
              <a:t>피로 지수개선 효과</a:t>
            </a:r>
            <a:endParaRPr lang="en-US" altLang="ko-KR" sz="1200" dirty="0" smtClean="0">
              <a:latin typeface="+mn-ea"/>
            </a:endParaRPr>
          </a:p>
          <a:p>
            <a:r>
              <a:rPr lang="ko-KR" altLang="en-US" sz="1200" b="1" dirty="0" smtClean="0">
                <a:solidFill>
                  <a:srgbClr val="0070C0"/>
                </a:solidFill>
                <a:latin typeface="+mn-ea"/>
              </a:rPr>
              <a:t>운동 후</a:t>
            </a:r>
            <a:r>
              <a:rPr lang="en-US" altLang="ko-KR" sz="1200" b="1" dirty="0" smtClean="0">
                <a:solidFill>
                  <a:srgbClr val="0070C0"/>
                </a:solidFill>
                <a:latin typeface="+mn-ea"/>
              </a:rPr>
              <a:t>(</a:t>
            </a:r>
            <a:r>
              <a:rPr lang="ko-KR" altLang="en-US" sz="1200" b="1" dirty="0" smtClean="0">
                <a:solidFill>
                  <a:srgbClr val="0070C0"/>
                </a:solidFill>
                <a:latin typeface="+mn-ea"/>
              </a:rPr>
              <a:t>중</a:t>
            </a:r>
            <a:r>
              <a:rPr lang="en-US" altLang="ko-KR" sz="1200" b="1" dirty="0" smtClean="0">
                <a:solidFill>
                  <a:srgbClr val="0070C0"/>
                </a:solidFill>
                <a:latin typeface="+mn-ea"/>
              </a:rPr>
              <a:t>) </a:t>
            </a:r>
            <a:r>
              <a:rPr lang="ko-KR" altLang="en-US" sz="1200" b="1" dirty="0" smtClean="0">
                <a:solidFill>
                  <a:srgbClr val="0070C0"/>
                </a:solidFill>
                <a:latin typeface="+mn-ea"/>
              </a:rPr>
              <a:t>수분 보충과 함께 빠른 피로 회복 가능</a:t>
            </a:r>
            <a:r>
              <a:rPr lang="en-US" altLang="ko-KR" sz="1200" b="1" dirty="0" smtClean="0">
                <a:solidFill>
                  <a:srgbClr val="0070C0"/>
                </a:solidFill>
                <a:latin typeface="+mn-ea"/>
              </a:rPr>
              <a:t>!!!</a:t>
            </a:r>
            <a:endParaRPr lang="ko-KR" altLang="en-US" sz="1200" dirty="0">
              <a:solidFill>
                <a:srgbClr val="0070C0"/>
              </a:solidFill>
              <a:latin typeface="+mn-ea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467544" y="188640"/>
            <a:ext cx="8568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2. SPORTS NUTRITION </a:t>
            </a:r>
            <a:r>
              <a:rPr lang="en-US" altLang="ko-KR" sz="2400" dirty="0" smtClean="0">
                <a:solidFill>
                  <a:srgbClr val="0070C0"/>
                </a:solidFill>
                <a:latin typeface="HY헤드라인M" pitchFamily="18" charset="-127"/>
                <a:ea typeface="HY헤드라인M" pitchFamily="18" charset="-127"/>
              </a:rPr>
              <a:t>: ENERGY FILL </a:t>
            </a:r>
            <a:r>
              <a:rPr lang="en-US" altLang="ko-KR" sz="2400" b="1" dirty="0" smtClean="0">
                <a:solidFill>
                  <a:srgbClr val="0070C0"/>
                </a:solidFill>
                <a:latin typeface="HY헤드라인M" pitchFamily="18" charset="-127"/>
                <a:ea typeface="HY헤드라인M" pitchFamily="18" charset="-127"/>
              </a:rPr>
              <a:t>- </a:t>
            </a:r>
            <a:r>
              <a:rPr lang="en-US" altLang="ko-KR" sz="2400" dirty="0" smtClean="0">
                <a:solidFill>
                  <a:srgbClr val="0070C0"/>
                </a:solidFill>
                <a:latin typeface="HY헤드라인M" pitchFamily="18" charset="-127"/>
                <a:ea typeface="HY헤드라인M" pitchFamily="18" charset="-127"/>
              </a:rPr>
              <a:t>GELL - FAST RECOVER </a:t>
            </a:r>
            <a:endParaRPr lang="ko-KR" altLang="en-US" sz="2400" dirty="0">
              <a:solidFill>
                <a:srgbClr val="0070C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5" y="260649"/>
            <a:ext cx="4608512" cy="3168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직사각형 2"/>
          <p:cNvSpPr/>
          <p:nvPr/>
        </p:nvSpPr>
        <p:spPr>
          <a:xfrm>
            <a:off x="3491880" y="2852936"/>
            <a:ext cx="60121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6000" b="1" dirty="0" smtClean="0">
                <a:solidFill>
                  <a:schemeClr val="accent5">
                    <a:lumMod val="50000"/>
                  </a:schemeClr>
                </a:solidFill>
                <a:latin typeface="HY바다M" pitchFamily="18" charset="-127"/>
                <a:ea typeface="HY바다M" pitchFamily="18" charset="-127"/>
              </a:rPr>
              <a:t>30% DIET </a:t>
            </a:r>
          </a:p>
          <a:p>
            <a:pPr algn="ctr"/>
            <a:r>
              <a:rPr lang="en-US" altLang="ko-KR" sz="6000" b="1" dirty="0" smtClean="0">
                <a:solidFill>
                  <a:schemeClr val="accent5">
                    <a:lumMod val="50000"/>
                  </a:schemeClr>
                </a:solidFill>
                <a:latin typeface="HY바다M" pitchFamily="18" charset="-127"/>
                <a:ea typeface="HY바다M" pitchFamily="18" charset="-127"/>
              </a:rPr>
              <a:t>70% EXER.</a:t>
            </a:r>
          </a:p>
          <a:p>
            <a:pPr algn="ctr"/>
            <a:r>
              <a:rPr lang="en-US" altLang="ko-KR" sz="4800" b="1" dirty="0" smtClean="0">
                <a:solidFill>
                  <a:schemeClr val="accent5">
                    <a:lumMod val="50000"/>
                  </a:schemeClr>
                </a:solidFill>
                <a:latin typeface="HY바다M" pitchFamily="18" charset="-127"/>
                <a:ea typeface="HY바다M" pitchFamily="18" charset="-127"/>
              </a:rPr>
              <a:t>for </a:t>
            </a:r>
          </a:p>
          <a:p>
            <a:pPr algn="ctr"/>
            <a:r>
              <a:rPr lang="en-US" altLang="ko-KR" sz="4800" b="1" dirty="0" smtClean="0">
                <a:solidFill>
                  <a:schemeClr val="accent5">
                    <a:lumMod val="50000"/>
                  </a:schemeClr>
                </a:solidFill>
                <a:latin typeface="HY바다M" pitchFamily="18" charset="-127"/>
                <a:ea typeface="HY바다M" pitchFamily="18" charset="-127"/>
              </a:rPr>
              <a:t>Peak performance ! 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4211960" y="836712"/>
            <a:ext cx="51845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8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HY바다M" pitchFamily="18" charset="-127"/>
                <a:ea typeface="HY바다M" pitchFamily="18" charset="-127"/>
              </a:rPr>
              <a:t>   Rest?</a:t>
            </a:r>
          </a:p>
          <a:p>
            <a:r>
              <a:rPr lang="ko-KR" altLang="en-US" sz="4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HY바다M" pitchFamily="18" charset="-127"/>
                <a:ea typeface="HY바다M" pitchFamily="18" charset="-127"/>
              </a:rPr>
              <a:t>휴식</a:t>
            </a:r>
            <a:r>
              <a:rPr lang="en-US" altLang="ko-KR" sz="4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HY바다M" pitchFamily="18" charset="-127"/>
                <a:ea typeface="HY바다M" pitchFamily="18" charset="-127"/>
              </a:rPr>
              <a:t>/</a:t>
            </a:r>
            <a:r>
              <a:rPr lang="ko-KR" altLang="en-US" sz="4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HY바다M" pitchFamily="18" charset="-127"/>
                <a:ea typeface="HY바다M" pitchFamily="18" charset="-127"/>
              </a:rPr>
              <a:t>수면</a:t>
            </a:r>
            <a:r>
              <a:rPr lang="en-US" altLang="ko-KR" sz="4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HY바다M" pitchFamily="18" charset="-127"/>
                <a:ea typeface="HY바다M" pitchFamily="18" charset="-127"/>
              </a:rPr>
              <a:t>/</a:t>
            </a:r>
            <a:r>
              <a:rPr lang="ko-KR" altLang="en-US" sz="4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HY바다M" pitchFamily="18" charset="-127"/>
                <a:ea typeface="HY바다M" pitchFamily="18" charset="-127"/>
              </a:rPr>
              <a:t>회복</a:t>
            </a:r>
            <a:r>
              <a:rPr lang="en-US" altLang="ko-KR" sz="4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HY바다M" pitchFamily="18" charset="-127"/>
                <a:ea typeface="HY바다M" pitchFamily="18" charset="-127"/>
              </a:rPr>
              <a:t>/</a:t>
            </a:r>
            <a:r>
              <a:rPr lang="ko-KR" altLang="en-US" sz="4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HY바다M" pitchFamily="18" charset="-127"/>
                <a:ea typeface="HY바다M" pitchFamily="18" charset="-127"/>
              </a:rPr>
              <a:t>자유</a:t>
            </a:r>
            <a:r>
              <a:rPr lang="en-US" altLang="ko-KR" sz="4000" b="1" dirty="0" smtClean="0">
                <a:solidFill>
                  <a:srgbClr val="00B050"/>
                </a:solidFill>
                <a:latin typeface="HY바다M" pitchFamily="18" charset="-127"/>
                <a:ea typeface="HY바다M" pitchFamily="18" charset="-127"/>
              </a:rPr>
              <a:t> 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-396552" y="3573016"/>
            <a:ext cx="6120680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5400" b="1" dirty="0" smtClean="0">
                <a:solidFill>
                  <a:schemeClr val="bg2">
                    <a:lumMod val="75000"/>
                  </a:schemeClr>
                </a:solidFill>
                <a:latin typeface="HY바다M" pitchFamily="18" charset="-127"/>
                <a:ea typeface="HY바다M" pitchFamily="18" charset="-127"/>
              </a:rPr>
              <a:t>Another one </a:t>
            </a:r>
          </a:p>
          <a:p>
            <a:pPr algn="ctr"/>
            <a:r>
              <a:rPr lang="en-US" altLang="ko-KR" sz="4000" b="1" dirty="0" smtClean="0">
                <a:solidFill>
                  <a:schemeClr val="bg2">
                    <a:lumMod val="75000"/>
                  </a:schemeClr>
                </a:solidFill>
                <a:latin typeface="HY바다M" pitchFamily="18" charset="-127"/>
                <a:ea typeface="HY바다M" pitchFamily="18" charset="-127"/>
              </a:rPr>
              <a:t>=SPORTS NUTRIYION 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내용 개체 틀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6" name="그룹 35"/>
          <p:cNvGrpSpPr>
            <a:grpSpLocks/>
          </p:cNvGrpSpPr>
          <p:nvPr/>
        </p:nvGrpSpPr>
        <p:grpSpPr bwMode="auto">
          <a:xfrm>
            <a:off x="827585" y="764704"/>
            <a:ext cx="9289031" cy="577403"/>
            <a:chOff x="1648692" y="1643050"/>
            <a:chExt cx="4719464" cy="577403"/>
          </a:xfrm>
        </p:grpSpPr>
        <p:sp>
          <p:nvSpPr>
            <p:cNvPr id="7" name="AutoShape 63"/>
            <p:cNvSpPr>
              <a:spLocks noChangeArrowheads="1"/>
            </p:cNvSpPr>
            <p:nvPr/>
          </p:nvSpPr>
          <p:spPr bwMode="auto">
            <a:xfrm>
              <a:off x="1648692" y="1643050"/>
              <a:ext cx="3731670" cy="57740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669900"/>
                </a:gs>
                <a:gs pos="100000">
                  <a:srgbClr val="005A00"/>
                </a:gs>
              </a:gsLst>
              <a:lin ang="2700000" scaled="1"/>
            </a:gradFill>
            <a:ln w="28575" algn="ctr">
              <a:solidFill>
                <a:srgbClr val="FFFFFF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latinLnBrk="0">
                <a:defRPr/>
              </a:pPr>
              <a:endParaRPr lang="ko-KR" altLang="en-US" ker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" name="Freeform 64"/>
            <p:cNvSpPr>
              <a:spLocks/>
            </p:cNvSpPr>
            <p:nvPr/>
          </p:nvSpPr>
          <p:spPr bwMode="auto">
            <a:xfrm>
              <a:off x="3095250" y="1650342"/>
              <a:ext cx="596063" cy="265756"/>
            </a:xfrm>
            <a:custGeom>
              <a:avLst/>
              <a:gdLst/>
              <a:ahLst/>
              <a:cxnLst>
                <a:cxn ang="0">
                  <a:pos x="594" y="1"/>
                </a:cxn>
                <a:cxn ang="0">
                  <a:pos x="201" y="0"/>
                </a:cxn>
                <a:cxn ang="0">
                  <a:pos x="48" y="27"/>
                </a:cxn>
                <a:cxn ang="0">
                  <a:pos x="3" y="156"/>
                </a:cxn>
                <a:cxn ang="0">
                  <a:pos x="4" y="546"/>
                </a:cxn>
                <a:cxn ang="0">
                  <a:pos x="140" y="137"/>
                </a:cxn>
                <a:cxn ang="0">
                  <a:pos x="594" y="1"/>
                </a:cxn>
              </a:cxnLst>
              <a:rect l="0" t="0" r="r" b="b"/>
              <a:pathLst>
                <a:path w="594" h="546">
                  <a:moveTo>
                    <a:pt x="594" y="1"/>
                  </a:moveTo>
                  <a:lnTo>
                    <a:pt x="201" y="0"/>
                  </a:lnTo>
                  <a:cubicBezTo>
                    <a:pt x="110" y="4"/>
                    <a:pt x="81" y="1"/>
                    <a:pt x="48" y="27"/>
                  </a:cubicBezTo>
                  <a:cubicBezTo>
                    <a:pt x="33" y="41"/>
                    <a:pt x="0" y="63"/>
                    <a:pt x="3" y="156"/>
                  </a:cubicBezTo>
                  <a:lnTo>
                    <a:pt x="4" y="546"/>
                  </a:lnTo>
                  <a:cubicBezTo>
                    <a:pt x="27" y="543"/>
                    <a:pt x="42" y="228"/>
                    <a:pt x="140" y="137"/>
                  </a:cubicBezTo>
                  <a:cubicBezTo>
                    <a:pt x="238" y="46"/>
                    <a:pt x="500" y="29"/>
                    <a:pt x="594" y="1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50000"/>
                  </a:srgbClr>
                </a:gs>
                <a:gs pos="50000">
                  <a:srgbClr val="000000">
                    <a:alpha val="0"/>
                  </a:srgbClr>
                </a:gs>
                <a:gs pos="100000">
                  <a:srgbClr val="FFFFFF">
                    <a:alpha val="50000"/>
                  </a:srgbClr>
                </a:gs>
              </a:gsLst>
              <a:lin ang="2700000" scaled="1"/>
            </a:gradFill>
            <a:ln w="381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 latinLnBrk="0">
                <a:defRPr/>
              </a:pPr>
              <a:endParaRPr lang="ko-KR" altLang="en-US" ker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" name="Freeform 65"/>
            <p:cNvSpPr>
              <a:spLocks/>
            </p:cNvSpPr>
            <p:nvPr/>
          </p:nvSpPr>
          <p:spPr bwMode="auto">
            <a:xfrm rot="10800000">
              <a:off x="5411763" y="1740494"/>
              <a:ext cx="956393" cy="369332"/>
            </a:xfrm>
            <a:custGeom>
              <a:avLst/>
              <a:gdLst/>
              <a:ahLst/>
              <a:cxnLst>
                <a:cxn ang="0">
                  <a:pos x="594" y="1"/>
                </a:cxn>
                <a:cxn ang="0">
                  <a:pos x="201" y="0"/>
                </a:cxn>
                <a:cxn ang="0">
                  <a:pos x="48" y="27"/>
                </a:cxn>
                <a:cxn ang="0">
                  <a:pos x="3" y="156"/>
                </a:cxn>
                <a:cxn ang="0">
                  <a:pos x="4" y="546"/>
                </a:cxn>
                <a:cxn ang="0">
                  <a:pos x="140" y="137"/>
                </a:cxn>
                <a:cxn ang="0">
                  <a:pos x="594" y="1"/>
                </a:cxn>
              </a:cxnLst>
              <a:rect l="0" t="0" r="r" b="b"/>
              <a:pathLst>
                <a:path w="594" h="546">
                  <a:moveTo>
                    <a:pt x="594" y="1"/>
                  </a:moveTo>
                  <a:lnTo>
                    <a:pt x="201" y="0"/>
                  </a:lnTo>
                  <a:cubicBezTo>
                    <a:pt x="110" y="4"/>
                    <a:pt x="81" y="1"/>
                    <a:pt x="48" y="27"/>
                  </a:cubicBezTo>
                  <a:cubicBezTo>
                    <a:pt x="33" y="41"/>
                    <a:pt x="0" y="63"/>
                    <a:pt x="3" y="156"/>
                  </a:cubicBezTo>
                  <a:lnTo>
                    <a:pt x="4" y="546"/>
                  </a:lnTo>
                  <a:cubicBezTo>
                    <a:pt x="27" y="543"/>
                    <a:pt x="42" y="228"/>
                    <a:pt x="140" y="137"/>
                  </a:cubicBezTo>
                  <a:cubicBezTo>
                    <a:pt x="238" y="46"/>
                    <a:pt x="500" y="29"/>
                    <a:pt x="594" y="1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50000"/>
                  </a:srgbClr>
                </a:gs>
                <a:gs pos="50000">
                  <a:srgbClr val="000000">
                    <a:alpha val="0"/>
                  </a:srgbClr>
                </a:gs>
                <a:gs pos="100000">
                  <a:srgbClr val="FFFFFF">
                    <a:alpha val="50000"/>
                  </a:srgbClr>
                </a:gs>
              </a:gsLst>
              <a:lin ang="2700000" scaled="1"/>
            </a:gradFill>
            <a:ln w="381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anchor="ctr">
              <a:spAutoFit/>
            </a:bodyPr>
            <a:lstStyle/>
            <a:p>
              <a:pPr latinLnBrk="0">
                <a:defRPr/>
              </a:pPr>
              <a:endParaRPr lang="ko-KR" altLang="en-US" ker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Rectangle 66"/>
            <p:cNvSpPr>
              <a:spLocks noChangeArrowheads="1"/>
            </p:cNvSpPr>
            <p:nvPr/>
          </p:nvSpPr>
          <p:spPr bwMode="auto">
            <a:xfrm>
              <a:off x="1721861" y="1787066"/>
              <a:ext cx="4646294" cy="250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lIns="0" tIns="0" rIns="0" bIns="0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defRPr/>
              </a:pPr>
              <a:endParaRPr kumimoji="1" lang="ko-KR" altLang="en-US" sz="28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sp>
        <p:nvSpPr>
          <p:cNvPr id="11" name="제목 10"/>
          <p:cNvSpPr>
            <a:spLocks noGrp="1"/>
          </p:cNvSpPr>
          <p:nvPr>
            <p:ph type="title"/>
          </p:nvPr>
        </p:nvSpPr>
        <p:spPr>
          <a:xfrm>
            <a:off x="251520" y="692696"/>
            <a:ext cx="8064896" cy="1143000"/>
          </a:xfrm>
        </p:spPr>
        <p:txBody>
          <a:bodyPr/>
          <a:lstStyle/>
          <a:p>
            <a:r>
              <a:rPr lang="en-US" altLang="ko-KR" sz="2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V. CONCLUSION : </a:t>
            </a:r>
            <a:r>
              <a:rPr lang="en-US" altLang="ko-KR" sz="2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Peak Performance &amp; Health Care </a:t>
            </a:r>
            <a:r>
              <a:rPr lang="ko-KR" altLang="en-US" sz="28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/>
            </a:r>
            <a:br>
              <a:rPr lang="ko-KR" altLang="en-US" sz="28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</a:br>
            <a:endParaRPr lang="ko-KR" altLang="en-US" sz="2800" dirty="0"/>
          </a:p>
        </p:txBody>
      </p:sp>
      <p:sp>
        <p:nvSpPr>
          <p:cNvPr id="12" name="직사각형 11"/>
          <p:cNvSpPr/>
          <p:nvPr/>
        </p:nvSpPr>
        <p:spPr>
          <a:xfrm>
            <a:off x="107504" y="6093296"/>
            <a:ext cx="9036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400" dirty="0" smtClean="0">
                <a:solidFill>
                  <a:srgbClr val="92D050"/>
                </a:solidFill>
                <a:latin typeface="HY헤드라인M" pitchFamily="18" charset="-127"/>
                <a:ea typeface="HY헤드라인M" pitchFamily="18" charset="-127"/>
              </a:rPr>
              <a:t>訓鍊 </a:t>
            </a:r>
            <a:r>
              <a:rPr lang="en-US" altLang="ko-KR" sz="2400" dirty="0" smtClean="0">
                <a:solidFill>
                  <a:srgbClr val="92D050"/>
                </a:solidFill>
                <a:latin typeface="HY헤드라인M" pitchFamily="18" charset="-127"/>
                <a:ea typeface="HY헤드라인M" pitchFamily="18" charset="-127"/>
              </a:rPr>
              <a:t>+ </a:t>
            </a:r>
            <a:r>
              <a:rPr lang="ko-KR" altLang="en-US" sz="2400" dirty="0" smtClean="0">
                <a:solidFill>
                  <a:srgbClr val="92D050"/>
                </a:solidFill>
                <a:latin typeface="HY헤드라인M" pitchFamily="18" charset="-127"/>
                <a:ea typeface="HY헤드라인M" pitchFamily="18" charset="-127"/>
              </a:rPr>
              <a:t>營養</a:t>
            </a:r>
            <a:r>
              <a:rPr lang="en-US" altLang="ko-KR" sz="2400" dirty="0" smtClean="0">
                <a:solidFill>
                  <a:srgbClr val="92D050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dirty="0" smtClean="0">
                <a:solidFill>
                  <a:srgbClr val="92D050"/>
                </a:solidFill>
                <a:latin typeface="HY헤드라인M" pitchFamily="18" charset="-127"/>
                <a:ea typeface="HY헤드라인M" pitchFamily="18" charset="-127"/>
              </a:rPr>
              <a:t>營食養生</a:t>
            </a:r>
            <a:r>
              <a:rPr lang="en-US" altLang="ko-KR" sz="2400" dirty="0" smtClean="0">
                <a:solidFill>
                  <a:srgbClr val="92D050"/>
                </a:solidFill>
                <a:latin typeface="HY헤드라인M" pitchFamily="18" charset="-127"/>
                <a:ea typeface="HY헤드라인M" pitchFamily="18" charset="-127"/>
              </a:rPr>
              <a:t>/</a:t>
            </a:r>
            <a:r>
              <a:rPr lang="ko-KR" altLang="en-US" sz="2400" dirty="0" smtClean="0">
                <a:solidFill>
                  <a:srgbClr val="92D050"/>
                </a:solidFill>
                <a:latin typeface="HY헤드라인M" pitchFamily="18" charset="-127"/>
                <a:ea typeface="HY헤드라인M" pitchFamily="18" charset="-127"/>
              </a:rPr>
              <a:t>攝食</a:t>
            </a:r>
            <a:r>
              <a:rPr lang="en-US" altLang="ko-KR" sz="2400" dirty="0" smtClean="0">
                <a:solidFill>
                  <a:srgbClr val="92D050"/>
                </a:solidFill>
                <a:latin typeface="HY헤드라인M" pitchFamily="18" charset="-127"/>
                <a:ea typeface="HY헤드라인M" pitchFamily="18" charset="-127"/>
              </a:rPr>
              <a:t>&amp;</a:t>
            </a:r>
            <a:r>
              <a:rPr lang="ko-KR" altLang="en-US" sz="2400" dirty="0" err="1" smtClean="0">
                <a:solidFill>
                  <a:srgbClr val="92D050"/>
                </a:solidFill>
                <a:latin typeface="HY헤드라인M" pitchFamily="18" charset="-127"/>
                <a:ea typeface="HY헤드라인M" pitchFamily="18" charset="-127"/>
              </a:rPr>
              <a:t>貴食</a:t>
            </a:r>
            <a:r>
              <a:rPr lang="en-US" altLang="ko-KR" sz="2400" dirty="0" smtClean="0">
                <a:solidFill>
                  <a:srgbClr val="92D050"/>
                </a:solidFill>
                <a:latin typeface="HY헤드라인M" pitchFamily="18" charset="-127"/>
                <a:ea typeface="HY헤드라인M" pitchFamily="18" charset="-127"/>
              </a:rPr>
              <a:t>) + </a:t>
            </a:r>
            <a:r>
              <a:rPr lang="ko-KR" altLang="en-US" sz="2400" dirty="0" smtClean="0">
                <a:solidFill>
                  <a:srgbClr val="92D050"/>
                </a:solidFill>
                <a:latin typeface="HY헤드라인M" pitchFamily="18" charset="-127"/>
                <a:ea typeface="HY헤드라인M" pitchFamily="18" charset="-127"/>
              </a:rPr>
              <a:t>休息 </a:t>
            </a:r>
            <a:r>
              <a:rPr lang="en-US" altLang="ko-KR" sz="2400" b="1" dirty="0" smtClean="0">
                <a:solidFill>
                  <a:srgbClr val="00B0F0"/>
                </a:solidFill>
                <a:latin typeface="HY헤드라인M" pitchFamily="18" charset="-127"/>
                <a:ea typeface="HY헤드라인M" pitchFamily="18" charset="-127"/>
              </a:rPr>
              <a:t>= </a:t>
            </a:r>
            <a:r>
              <a:rPr lang="ko-KR" altLang="en-US" sz="2400" b="1" dirty="0" err="1" smtClean="0">
                <a:solidFill>
                  <a:srgbClr val="00B0F0"/>
                </a:solidFill>
                <a:latin typeface="HY헤드라인M" pitchFamily="18" charset="-127"/>
                <a:ea typeface="HY헤드라인M" pitchFamily="18" charset="-127"/>
              </a:rPr>
              <a:t>競技力</a:t>
            </a:r>
            <a:r>
              <a:rPr lang="en-US" altLang="ko-KR" sz="2400" dirty="0" smtClean="0">
                <a:solidFill>
                  <a:srgbClr val="00B0F0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dirty="0" smtClean="0">
                <a:solidFill>
                  <a:srgbClr val="00B0F0"/>
                </a:solidFill>
                <a:latin typeface="HY헤드라인M" pitchFamily="18" charset="-127"/>
                <a:ea typeface="HY헤드라인M" pitchFamily="18" charset="-127"/>
              </a:rPr>
              <a:t>健康</a:t>
            </a:r>
            <a:r>
              <a:rPr lang="en-US" altLang="ko-KR" sz="2400" dirty="0" smtClean="0">
                <a:solidFill>
                  <a:srgbClr val="00B0F0"/>
                </a:solidFill>
                <a:latin typeface="HY헤드라인M" pitchFamily="18" charset="-127"/>
                <a:ea typeface="HY헤드라인M" pitchFamily="18" charset="-127"/>
              </a:rPr>
              <a:t>) </a:t>
            </a:r>
            <a:r>
              <a:rPr lang="en-US" altLang="ko-KR" sz="1400" dirty="0" smtClean="0">
                <a:solidFill>
                  <a:srgbClr val="92D050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1400" dirty="0" err="1" smtClean="0">
                <a:solidFill>
                  <a:srgbClr val="92D050"/>
                </a:solidFill>
                <a:latin typeface="HY헤드라인M" pitchFamily="18" charset="-127"/>
                <a:ea typeface="HY헤드라인M" pitchFamily="18" charset="-127"/>
              </a:rPr>
              <a:t>이명천</a:t>
            </a:r>
            <a:r>
              <a:rPr lang="en-US" altLang="ko-KR" sz="1400" dirty="0" smtClean="0">
                <a:solidFill>
                  <a:srgbClr val="92D050"/>
                </a:solidFill>
                <a:latin typeface="HY헤드라인M" pitchFamily="18" charset="-127"/>
                <a:ea typeface="HY헤드라인M" pitchFamily="18" charset="-127"/>
              </a:rPr>
              <a:t>,2013) </a:t>
            </a:r>
            <a:endParaRPr lang="ko-KR" altLang="en-US" sz="1400" dirty="0">
              <a:solidFill>
                <a:srgbClr val="92D05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BC8142-1C31-40F5-BED2-C4771516321E}" type="slidenum">
              <a:rPr lang="en-US" altLang="ko-KR" smtClean="0">
                <a:solidFill>
                  <a:srgbClr val="DDDDDD"/>
                </a:solidFill>
              </a:rPr>
              <a:pPr>
                <a:defRPr/>
              </a:pPr>
              <a:t>37</a:t>
            </a:fld>
            <a:endParaRPr lang="en-US" altLang="ko-KR">
              <a:solidFill>
                <a:srgbClr val="DDDDDD"/>
              </a:solidFill>
            </a:endParaRPr>
          </a:p>
        </p:txBody>
      </p:sp>
      <p:pic>
        <p:nvPicPr>
          <p:cNvPr id="517122" name="Picture 2" descr="C:\Users\User\Desktop\237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62758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283968" y="0"/>
            <a:ext cx="4860032" cy="3717032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717032"/>
            <a:ext cx="4283968" cy="314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5D87C2C5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16288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직사각형 5"/>
          <p:cNvSpPr/>
          <p:nvPr/>
        </p:nvSpPr>
        <p:spPr>
          <a:xfrm>
            <a:off x="5364088" y="4509120"/>
            <a:ext cx="192071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de-DE" altLang="ko-KR" sz="2400" b="1" kern="0" dirty="0" smtClean="0">
                <a:solidFill>
                  <a:srgbClr val="00B050"/>
                </a:solidFill>
                <a:latin typeface="맑은 고딕" pitchFamily="50" charset="-127"/>
                <a:ea typeface="맑은 고딕" pitchFamily="50" charset="-127"/>
              </a:rPr>
              <a:t>Thank </a:t>
            </a:r>
            <a:r>
              <a:rPr lang="de-DE" altLang="ko-KR" sz="2400" kern="0" dirty="0" smtClean="0">
                <a:solidFill>
                  <a:srgbClr val="00B050"/>
                </a:solidFill>
                <a:latin typeface="맑은 고딕" pitchFamily="50" charset="-127"/>
                <a:ea typeface="맑은 고딕" pitchFamily="50" charset="-127"/>
              </a:rPr>
              <a:t>You !</a:t>
            </a:r>
          </a:p>
          <a:p>
            <a:pPr algn="ctr">
              <a:defRPr/>
            </a:pPr>
            <a:r>
              <a:rPr lang="de-DE" altLang="ko-KR" sz="2400" kern="0" dirty="0" smtClean="0">
                <a:solidFill>
                  <a:srgbClr val="00B050"/>
                </a:solidFill>
                <a:latin typeface="맑은 고딕" pitchFamily="50" charset="-127"/>
                <a:ea typeface="맑은 고딕" pitchFamily="50" charset="-127"/>
              </a:rPr>
              <a:t>&amp;</a:t>
            </a:r>
          </a:p>
          <a:p>
            <a:pPr algn="ctr">
              <a:defRPr/>
            </a:pPr>
            <a:r>
              <a:rPr lang="de-DE" altLang="ko-KR" sz="2400" kern="0" dirty="0" smtClean="0">
                <a:solidFill>
                  <a:srgbClr val="00B050"/>
                </a:solidFill>
                <a:latin typeface="맑은 고딕" pitchFamily="50" charset="-127"/>
                <a:ea typeface="맑은 고딕" pitchFamily="50" charset="-127"/>
              </a:rPr>
              <a:t>QA?!</a:t>
            </a:r>
            <a:endParaRPr lang="de-DE" altLang="ko-KR" sz="2400" kern="0" dirty="0">
              <a:solidFill>
                <a:srgbClr val="00B050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009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611560" y="260648"/>
            <a:ext cx="82621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I. SPORTS NUTRITION FOR ATHLETES &amp; HEALTH CARE</a:t>
            </a:r>
            <a:endParaRPr lang="ko-KR" altLang="en-US" sz="280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27584" y="908720"/>
            <a:ext cx="7992888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 defTabSz="185738">
              <a:lnSpc>
                <a:spcPct val="150000"/>
              </a:lnSpc>
            </a:pPr>
            <a:endParaRPr lang="en-US" altLang="ko-KR" b="1" dirty="0" smtClean="0"/>
          </a:p>
          <a:p>
            <a:pPr lvl="1" indent="-457200" defTabSz="185738">
              <a:lnSpc>
                <a:spcPct val="150000"/>
              </a:lnSpc>
              <a:buAutoNum type="arabicPeriod"/>
            </a:pPr>
            <a:r>
              <a:rPr lang="ko-KR" altLang="en-US" sz="2400" b="1" dirty="0" smtClean="0">
                <a:latin typeface="+mj-ea"/>
                <a:ea typeface="+mj-ea"/>
              </a:rPr>
              <a:t>스포츠영양학과 운동영양학</a:t>
            </a:r>
            <a:endParaRPr lang="en-US" altLang="ko-KR" sz="2400" b="1" dirty="0" smtClean="0">
              <a:latin typeface="+mj-ea"/>
              <a:ea typeface="+mj-ea"/>
            </a:endParaRPr>
          </a:p>
          <a:p>
            <a:pPr lvl="1" indent="-457200" defTabSz="185738">
              <a:lnSpc>
                <a:spcPct val="150000"/>
              </a:lnSpc>
            </a:pPr>
            <a:endParaRPr lang="en-US" altLang="ko-KR" sz="2000" b="1" dirty="0" smtClean="0">
              <a:latin typeface="+mj-ea"/>
              <a:ea typeface="+mj-ea"/>
            </a:endParaRPr>
          </a:p>
          <a:p>
            <a:pPr marL="285750" lvl="1" indent="-285750" defTabSz="18573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b="1" dirty="0" smtClean="0"/>
              <a:t>체력</a:t>
            </a:r>
            <a:r>
              <a:rPr lang="ko-KR" altLang="en-US" dirty="0" smtClean="0"/>
              <a:t>을 </a:t>
            </a:r>
            <a:r>
              <a:rPr lang="ko-KR" altLang="en-US" dirty="0"/>
              <a:t>위한 운동</a:t>
            </a:r>
            <a:r>
              <a:rPr lang="en-US" altLang="ko-KR" dirty="0"/>
              <a:t>(Exercise </a:t>
            </a:r>
            <a:r>
              <a:rPr lang="en-US" altLang="ko-KR" dirty="0">
                <a:solidFill>
                  <a:srgbClr val="0070C0"/>
                </a:solidFill>
              </a:rPr>
              <a:t>for Fitness</a:t>
            </a:r>
            <a:r>
              <a:rPr lang="en-US" altLang="ko-KR" dirty="0" smtClean="0"/>
              <a:t>)</a:t>
            </a:r>
            <a:r>
              <a:rPr lang="ko-KR" altLang="en-US" dirty="0"/>
              <a:t> </a:t>
            </a:r>
            <a:r>
              <a:rPr lang="en-US" altLang="ko-KR" dirty="0" smtClean="0">
                <a:sym typeface="Wingdings" panose="05000000000000000000" pitchFamily="2" charset="2"/>
              </a:rPr>
              <a:t></a:t>
            </a:r>
            <a:r>
              <a:rPr lang="ko-KR" altLang="en-US" dirty="0" smtClean="0"/>
              <a:t> </a:t>
            </a:r>
            <a:r>
              <a:rPr lang="ko-KR" altLang="en-US" b="1" dirty="0"/>
              <a:t>건강</a:t>
            </a:r>
            <a:r>
              <a:rPr lang="ko-KR" altLang="en-US" dirty="0"/>
              <a:t>을 위한 신체활동</a:t>
            </a:r>
            <a:r>
              <a:rPr lang="en-US" altLang="ko-KR" dirty="0"/>
              <a:t>(Physical Activity </a:t>
            </a:r>
            <a:r>
              <a:rPr lang="en-US" altLang="ko-KR" dirty="0">
                <a:solidFill>
                  <a:srgbClr val="0070C0"/>
                </a:solidFill>
              </a:rPr>
              <a:t>for Health</a:t>
            </a:r>
            <a:r>
              <a:rPr lang="en-US" altLang="ko-KR" dirty="0"/>
              <a:t>) </a:t>
            </a:r>
            <a:r>
              <a:rPr lang="ko-KR" altLang="en-US" dirty="0" smtClean="0"/>
              <a:t>패러다임 전환</a:t>
            </a:r>
            <a:r>
              <a:rPr lang="en-US" altLang="ko-KR" dirty="0" smtClean="0"/>
              <a:t>?- </a:t>
            </a:r>
            <a:r>
              <a:rPr lang="ko-KR" altLang="en-US" dirty="0" smtClean="0"/>
              <a:t>미국 의무감 보고서</a:t>
            </a:r>
            <a:r>
              <a:rPr lang="en-US" altLang="ko-KR" dirty="0" smtClean="0"/>
              <a:t>(</a:t>
            </a:r>
            <a:r>
              <a:rPr lang="ko-KR" altLang="en-US" dirty="0" smtClean="0"/>
              <a:t>고광욱</a:t>
            </a:r>
            <a:r>
              <a:rPr lang="en-US" altLang="ko-KR" dirty="0" smtClean="0"/>
              <a:t>, 2011)</a:t>
            </a:r>
          </a:p>
          <a:p>
            <a:pPr marL="285750" lvl="1" indent="-285750" defTabSz="185738">
              <a:lnSpc>
                <a:spcPct val="150000"/>
              </a:lnSpc>
            </a:pPr>
            <a:endParaRPr lang="en-US" altLang="ko-KR" dirty="0" smtClean="0"/>
          </a:p>
          <a:p>
            <a:pPr marL="285750" lvl="1" indent="-285750" defTabSz="18573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dirty="0" smtClean="0">
                <a:solidFill>
                  <a:srgbClr val="C00000"/>
                </a:solidFill>
              </a:rPr>
              <a:t>스포츠영양학</a:t>
            </a:r>
            <a:r>
              <a:rPr lang="en-US" altLang="ko-KR" dirty="0" smtClean="0">
                <a:solidFill>
                  <a:srgbClr val="C00000"/>
                </a:solidFill>
              </a:rPr>
              <a:t>(Sports Nutrition)</a:t>
            </a:r>
            <a:r>
              <a:rPr lang="ko-KR" altLang="en-US" dirty="0" smtClean="0"/>
              <a:t>은 </a:t>
            </a:r>
            <a:r>
              <a:rPr lang="ko-KR" altLang="en-US" b="1" dirty="0" smtClean="0"/>
              <a:t>경기력 향상</a:t>
            </a:r>
            <a:r>
              <a:rPr lang="en-US" altLang="ko-KR" b="1" dirty="0" smtClean="0"/>
              <a:t>(Sports Performance Enhancement)</a:t>
            </a:r>
            <a:r>
              <a:rPr lang="ko-KR" altLang="en-US" dirty="0" smtClean="0"/>
              <a:t>을</a:t>
            </a:r>
            <a:r>
              <a:rPr lang="en-US" altLang="ko-KR" dirty="0" smtClean="0"/>
              <a:t>,</a:t>
            </a:r>
            <a:r>
              <a:rPr lang="en-US" altLang="ko-KR" b="1" dirty="0" smtClean="0"/>
              <a:t> </a:t>
            </a:r>
            <a:r>
              <a:rPr lang="ko-KR" altLang="en-US" dirty="0" smtClean="0">
                <a:solidFill>
                  <a:srgbClr val="C00000"/>
                </a:solidFill>
              </a:rPr>
              <a:t>운동영양학</a:t>
            </a:r>
            <a:r>
              <a:rPr lang="en-US" altLang="ko-KR" dirty="0" smtClean="0">
                <a:solidFill>
                  <a:srgbClr val="C00000"/>
                </a:solidFill>
              </a:rPr>
              <a:t>(Exercise Nutrition)</a:t>
            </a:r>
            <a:r>
              <a:rPr lang="ko-KR" altLang="en-US" dirty="0" smtClean="0"/>
              <a:t>은</a:t>
            </a:r>
            <a:r>
              <a:rPr lang="en-US" altLang="ko-KR" dirty="0" smtClean="0"/>
              <a:t> </a:t>
            </a:r>
            <a:r>
              <a:rPr lang="ko-KR" altLang="en-US" b="1" dirty="0" smtClean="0"/>
              <a:t>건강증진</a:t>
            </a:r>
            <a:r>
              <a:rPr lang="en-US" altLang="ko-KR" b="1" dirty="0" smtClean="0"/>
              <a:t>(Health</a:t>
            </a:r>
            <a:r>
              <a:rPr lang="ko-KR" altLang="en-US" b="1" dirty="0" smtClean="0"/>
              <a:t> </a:t>
            </a:r>
            <a:r>
              <a:rPr lang="en-US" altLang="ko-KR" b="1" dirty="0" smtClean="0"/>
              <a:t>Promotion)</a:t>
            </a:r>
            <a:r>
              <a:rPr lang="ko-KR" altLang="en-US" dirty="0" smtClean="0"/>
              <a:t>을 위한 </a:t>
            </a:r>
            <a:r>
              <a:rPr lang="ko-KR" altLang="en-US" b="1" dirty="0" smtClean="0"/>
              <a:t>영양학원리 적용학문</a:t>
            </a:r>
            <a:r>
              <a:rPr lang="en-US" altLang="ko-KR" dirty="0" smtClean="0"/>
              <a:t>(Williams, 2001 ; </a:t>
            </a:r>
            <a:r>
              <a:rPr lang="ko-KR" altLang="en-US" dirty="0" err="1" smtClean="0"/>
              <a:t>이명천</a:t>
            </a:r>
            <a:r>
              <a:rPr lang="ko-KR" altLang="en-US" dirty="0" smtClean="0"/>
              <a:t> </a:t>
            </a:r>
            <a:r>
              <a:rPr lang="en-US" altLang="ko-KR" dirty="0" smtClean="0"/>
              <a:t>2001).</a:t>
            </a:r>
          </a:p>
          <a:p>
            <a:pPr algn="just">
              <a:lnSpc>
                <a:spcPct val="150000"/>
              </a:lnSpc>
              <a:defRPr/>
            </a:pPr>
            <a:r>
              <a:rPr lang="en-US" altLang="ko-KR" b="1" dirty="0" smtClean="0"/>
              <a:t>   </a:t>
            </a:r>
          </a:p>
          <a:p>
            <a:pPr marL="285750" indent="-285750" defTabSz="185738">
              <a:buFont typeface="Wingdings" panose="05000000000000000000" pitchFamily="2" charset="2"/>
              <a:buChar char="§"/>
            </a:pPr>
            <a:endParaRPr lang="en-US" altLang="ko-KR" b="1" dirty="0" smtClean="0"/>
          </a:p>
          <a:p>
            <a:pPr marL="285750" indent="-285750" defTabSz="185738">
              <a:buFont typeface="Wingdings" panose="05000000000000000000" pitchFamily="2" charset="2"/>
              <a:buChar char="§"/>
            </a:pPr>
            <a:endParaRPr lang="en-US" altLang="ko-KR" dirty="0"/>
          </a:p>
          <a:p>
            <a:pPr marL="742950" lvl="1" indent="-285750" defTabSz="185738"/>
            <a:endParaRPr lang="en-US" altLang="ko-KR" dirty="0" smtClean="0"/>
          </a:p>
          <a:p>
            <a:pPr algn="just" defTabSz="185738">
              <a:spcBef>
                <a:spcPts val="1200"/>
              </a:spcBef>
            </a:pPr>
            <a:endParaRPr lang="en-US" altLang="ko-KR" dirty="0"/>
          </a:p>
          <a:p>
            <a:pPr defTabSz="185738">
              <a:spcBef>
                <a:spcPts val="1200"/>
              </a:spcBef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7070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755576" y="1772816"/>
            <a:ext cx="7272808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fontAlgn="base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ko-KR" altLang="en-US" dirty="0"/>
              <a:t>건강증진 신체활동</a:t>
            </a:r>
            <a:r>
              <a:rPr lang="en-US" altLang="ko-KR" dirty="0"/>
              <a:t>(HEPA)</a:t>
            </a:r>
            <a:r>
              <a:rPr lang="ko-KR" altLang="en-US" dirty="0"/>
              <a:t>이나 생활양식 신체활동</a:t>
            </a:r>
            <a:r>
              <a:rPr lang="en-US" altLang="ko-KR" dirty="0"/>
              <a:t>(Lifestyle Physical Activity)</a:t>
            </a:r>
            <a:r>
              <a:rPr lang="ko-KR" altLang="en-US" dirty="0"/>
              <a:t>등 다양한 개념을 포함하여 </a:t>
            </a:r>
            <a:r>
              <a:rPr lang="ko-KR" altLang="en-US" dirty="0" err="1"/>
              <a:t>중강도</a:t>
            </a:r>
            <a:r>
              <a:rPr lang="ko-KR" altLang="en-US" dirty="0"/>
              <a:t> 이상의 신체활동 누적을 통한 건강효과 개념 등이 새로이 대두되어 각 국의 국가신체활동 지침으로 보편화되고 있음</a:t>
            </a:r>
            <a:r>
              <a:rPr lang="en-US" altLang="ko-KR" dirty="0"/>
              <a:t>(</a:t>
            </a:r>
            <a:r>
              <a:rPr lang="ko-KR" altLang="en-US" dirty="0"/>
              <a:t>고광욱</a:t>
            </a:r>
            <a:r>
              <a:rPr lang="en-US" altLang="ko-KR" dirty="0"/>
              <a:t>, 2011)</a:t>
            </a:r>
            <a:endParaRPr lang="ko-KR" altLang="en-US" dirty="0"/>
          </a:p>
          <a:p>
            <a:pPr marL="285750" indent="-285750" algn="just" fontAlgn="base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ko-KR" altLang="en-US" dirty="0"/>
              <a:t>‘운동</a:t>
            </a:r>
            <a:r>
              <a:rPr lang="en-US" altLang="ko-KR" dirty="0"/>
              <a:t>-</a:t>
            </a:r>
            <a:r>
              <a:rPr lang="ko-KR" altLang="en-US" dirty="0"/>
              <a:t>체력’ 모델을 넘어 넓은 의미의 다양한 ‘신체활동</a:t>
            </a:r>
            <a:r>
              <a:rPr lang="en-US" altLang="ko-KR" dirty="0"/>
              <a:t>-</a:t>
            </a:r>
            <a:r>
              <a:rPr lang="ko-KR" altLang="en-US" dirty="0"/>
              <a:t>건강 패러다임’으로 변화</a:t>
            </a:r>
          </a:p>
          <a:p>
            <a:pPr marL="285750" indent="-285750" algn="just" fontAlgn="base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ko-KR" altLang="en-US" dirty="0" smtClean="0"/>
              <a:t>각 </a:t>
            </a:r>
            <a:r>
              <a:rPr lang="ko-KR" altLang="en-US" dirty="0"/>
              <a:t>나라에서 설정하고 있는 신체활동 권장량 기준은 조금씩 다르지만</a:t>
            </a:r>
            <a:r>
              <a:rPr lang="en-US" altLang="ko-KR" dirty="0"/>
              <a:t>, </a:t>
            </a:r>
            <a:r>
              <a:rPr lang="ko-KR" altLang="en-US" dirty="0"/>
              <a:t>공통적으로 고강도의 운동보다는 일상생활에서 할 수 있는 활동을 중심으로 권장하고 있음</a:t>
            </a:r>
          </a:p>
          <a:p>
            <a:pPr marL="285750" indent="-285750" algn="just" fontAlgn="base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ko-KR" altLang="en-US" dirty="0"/>
              <a:t>신체활동이 일반 생활의 일부로써 행해지는 가운데 조금 더 움직이고</a:t>
            </a:r>
            <a:r>
              <a:rPr lang="en-US" altLang="ko-KR" dirty="0"/>
              <a:t>, </a:t>
            </a:r>
            <a:r>
              <a:rPr lang="ko-KR" altLang="en-US" dirty="0"/>
              <a:t>조금 더 활발하게 생활하는 </a:t>
            </a:r>
            <a:r>
              <a:rPr lang="ko-KR" altLang="en-US" dirty="0" err="1"/>
              <a:t>일상생활속의</a:t>
            </a:r>
            <a:r>
              <a:rPr lang="ko-KR" altLang="en-US" dirty="0"/>
              <a:t> 운동을 강조하는 형태를 보임</a:t>
            </a:r>
          </a:p>
          <a:p>
            <a:pPr algn="just" defTabSz="185738">
              <a:spcBef>
                <a:spcPts val="1200"/>
              </a:spcBef>
            </a:pPr>
            <a:endParaRPr lang="ko-KR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39552" y="1058668"/>
            <a:ext cx="545694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200" b="1" dirty="0" smtClean="0">
                <a:latin typeface="HY견고딕" pitchFamily="18" charset="-127"/>
                <a:ea typeface="HY견고딕" pitchFamily="18" charset="-127"/>
              </a:rPr>
              <a:t>각 국 신체활동 지침으로 본 패러다임 변천</a:t>
            </a:r>
            <a:endParaRPr lang="ko-KR" altLang="en-US" sz="2200" b="1" dirty="0"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9144000" cy="594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8338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1403648" y="5877272"/>
            <a:ext cx="64087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b="1" dirty="0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rPr>
              <a:t>트레이닝의 </a:t>
            </a:r>
            <a:r>
              <a:rPr lang="ko-KR" altLang="en-US" b="1" dirty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rPr>
              <a:t>질과 관련된 </a:t>
            </a:r>
            <a:r>
              <a:rPr lang="ko-KR" altLang="en-US" b="1" dirty="0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rPr>
              <a:t>요인들</a:t>
            </a:r>
            <a:r>
              <a:rPr lang="en-US" altLang="ko-KR" sz="1400" b="1" dirty="0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400" b="1" dirty="0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rPr>
              <a:t>한국운동생리학회</a:t>
            </a:r>
            <a:r>
              <a:rPr lang="en-US" altLang="ko-KR" sz="1400" b="1" dirty="0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rPr>
              <a:t>,2013)</a:t>
            </a:r>
            <a:endParaRPr lang="ko-KR" altLang="en-US" sz="1400" b="1" dirty="0">
              <a:solidFill>
                <a:srgbClr val="FFFF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ko-KR" sz="2400" b="1" dirty="0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rPr>
              <a:t>3. </a:t>
            </a:r>
            <a:r>
              <a:rPr lang="ko-KR" altLang="en-US" sz="2400" b="1" dirty="0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rPr>
              <a:t>트레이닝의 체계와 계</a:t>
            </a:r>
            <a:r>
              <a:rPr lang="ko-KR" altLang="en-US" sz="2400" b="1" dirty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rPr>
              <a:t>획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5925" y="1319213"/>
            <a:ext cx="5772150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016817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196752"/>
            <a:ext cx="3805966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직사각형 2"/>
          <p:cNvSpPr/>
          <p:nvPr/>
        </p:nvSpPr>
        <p:spPr>
          <a:xfrm>
            <a:off x="251520" y="5949280"/>
            <a:ext cx="55631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b="1" dirty="0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rPr>
              <a:t>체력의 </a:t>
            </a:r>
            <a:r>
              <a:rPr lang="ko-KR" altLang="en-US" b="1" dirty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rPr>
              <a:t>분류와 </a:t>
            </a:r>
            <a:r>
              <a:rPr lang="ko-KR" altLang="en-US" b="1" dirty="0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rPr>
              <a:t>구성요소</a:t>
            </a:r>
            <a:r>
              <a:rPr lang="en-US" altLang="ko-KR" sz="1200" b="1" dirty="0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200" b="1" dirty="0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rPr>
              <a:t>한국운동생리학회</a:t>
            </a:r>
            <a:r>
              <a:rPr lang="en-US" altLang="ko-KR" sz="1200" b="1" dirty="0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rPr>
              <a:t>,2013)</a:t>
            </a:r>
            <a:endParaRPr lang="ko-KR" altLang="en-US" sz="1200" b="1" dirty="0">
              <a:solidFill>
                <a:srgbClr val="FFFF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제목 1"/>
          <p:cNvSpPr>
            <a:spLocks noGrp="1"/>
          </p:cNvSpPr>
          <p:nvPr>
            <p:ph type="title"/>
          </p:nvPr>
        </p:nvSpPr>
        <p:spPr>
          <a:xfrm>
            <a:off x="-900608" y="0"/>
            <a:ext cx="9130208" cy="1052736"/>
          </a:xfrm>
        </p:spPr>
        <p:txBody>
          <a:bodyPr>
            <a:normAutofit/>
          </a:bodyPr>
          <a:lstStyle/>
          <a:p>
            <a:r>
              <a:rPr lang="en-US" altLang="ko-KR" sz="2400" b="1" dirty="0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rPr>
              <a:t>4. </a:t>
            </a:r>
            <a:r>
              <a:rPr lang="ko-KR" altLang="en-US" sz="2400" b="1" dirty="0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rPr>
              <a:t>트레이닝과 체력의 관계</a:t>
            </a:r>
            <a:endParaRPr lang="ko-KR" altLang="en-US" sz="2400" b="1" dirty="0">
              <a:solidFill>
                <a:srgbClr val="FFFF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내용 개체 틀 7"/>
          <p:cNvSpPr>
            <a:spLocks noGrp="1"/>
          </p:cNvSpPr>
          <p:nvPr>
            <p:ph idx="1"/>
          </p:nvPr>
        </p:nvSpPr>
        <p:spPr>
          <a:xfrm>
            <a:off x="468313" y="1196975"/>
            <a:ext cx="8229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ko-KR" altLang="en-US" sz="1200" b="1" dirty="0">
              <a:solidFill>
                <a:srgbClr val="FFFF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5220072" y="4293096"/>
            <a:ext cx="33123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b="1" dirty="0" smtClean="0">
                <a:solidFill>
                  <a:srgbClr val="FFC000"/>
                </a:solidFill>
                <a:latin typeface="맑은 고딕" pitchFamily="50" charset="-127"/>
                <a:ea typeface="맑은 고딕" pitchFamily="50" charset="-127"/>
              </a:rPr>
              <a:t>스포츠는 </a:t>
            </a:r>
            <a:endParaRPr lang="en-US" altLang="ko-KR" b="1" dirty="0" smtClean="0">
              <a:solidFill>
                <a:srgbClr val="FFC000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ko-KR" altLang="en-US" b="1" dirty="0" smtClean="0">
                <a:solidFill>
                  <a:srgbClr val="FFC000"/>
                </a:solidFill>
                <a:latin typeface="맑은 고딕" pitchFamily="50" charset="-127"/>
                <a:ea typeface="맑은 고딕" pitchFamily="50" charset="-127"/>
              </a:rPr>
              <a:t>스피드와 파워이다</a:t>
            </a:r>
            <a:endParaRPr lang="en-US" altLang="ko-KR" b="1" dirty="0" smtClean="0">
              <a:solidFill>
                <a:srgbClr val="FFC000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en-US" altLang="ko-KR" sz="1200" b="1" dirty="0" smtClean="0">
                <a:solidFill>
                  <a:srgbClr val="FFC000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200" b="1" dirty="0" err="1" smtClean="0">
                <a:solidFill>
                  <a:srgbClr val="FFC000"/>
                </a:solidFill>
                <a:latin typeface="맑은 고딕" pitchFamily="50" charset="-127"/>
                <a:ea typeface="맑은 고딕" pitchFamily="50" charset="-127"/>
              </a:rPr>
              <a:t>이명천</a:t>
            </a:r>
            <a:r>
              <a:rPr lang="en-US" altLang="ko-KR" sz="1200" b="1" dirty="0" smtClean="0">
                <a:solidFill>
                  <a:srgbClr val="FFC000"/>
                </a:solidFill>
                <a:latin typeface="맑은 고딕" pitchFamily="50" charset="-127"/>
                <a:ea typeface="맑은 고딕" pitchFamily="50" charset="-127"/>
              </a:rPr>
              <a:t>,2005).</a:t>
            </a:r>
            <a:endParaRPr lang="ko-KR" altLang="en-US" sz="1200" b="1" dirty="0">
              <a:solidFill>
                <a:srgbClr val="FFC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5292080" y="1988840"/>
            <a:ext cx="33123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b="1" dirty="0" smtClean="0">
                <a:solidFill>
                  <a:srgbClr val="92D050"/>
                </a:solidFill>
                <a:latin typeface="맑은 고딕" pitchFamily="50" charset="-127"/>
                <a:ea typeface="맑은 고딕" pitchFamily="50" charset="-127"/>
              </a:rPr>
              <a:t>운동은 </a:t>
            </a:r>
            <a:endParaRPr lang="en-US" altLang="ko-KR" b="1" dirty="0" smtClean="0">
              <a:solidFill>
                <a:srgbClr val="92D050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ko-KR" altLang="en-US" b="1" dirty="0" smtClean="0">
                <a:solidFill>
                  <a:srgbClr val="92D050"/>
                </a:solidFill>
                <a:latin typeface="맑은 고딕" pitchFamily="50" charset="-127"/>
                <a:ea typeface="맑은 고딕" pitchFamily="50" charset="-127"/>
              </a:rPr>
              <a:t>리듬과 타이밍이다</a:t>
            </a:r>
            <a:endParaRPr lang="en-US" altLang="ko-KR" b="1" dirty="0" smtClean="0">
              <a:solidFill>
                <a:srgbClr val="92D050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en-US" altLang="ko-KR" sz="1200" b="1" dirty="0" smtClean="0">
                <a:solidFill>
                  <a:srgbClr val="92D050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200" b="1" dirty="0" err="1" smtClean="0">
                <a:solidFill>
                  <a:srgbClr val="92D050"/>
                </a:solidFill>
                <a:latin typeface="맑은 고딕" pitchFamily="50" charset="-127"/>
                <a:ea typeface="맑은 고딕" pitchFamily="50" charset="-127"/>
              </a:rPr>
              <a:t>이명천</a:t>
            </a:r>
            <a:r>
              <a:rPr lang="en-US" altLang="ko-KR" sz="1200" b="1" dirty="0" smtClean="0">
                <a:solidFill>
                  <a:srgbClr val="92D050"/>
                </a:solidFill>
                <a:latin typeface="맑은 고딕" pitchFamily="50" charset="-127"/>
                <a:ea typeface="맑은 고딕" pitchFamily="50" charset="-127"/>
              </a:rPr>
              <a:t>,2013).</a:t>
            </a:r>
            <a:endParaRPr lang="ko-KR" altLang="en-US" sz="1200" b="1" dirty="0">
              <a:solidFill>
                <a:srgbClr val="92D050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214006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09600" y="3429000"/>
            <a:ext cx="7924800" cy="2438400"/>
          </a:xfrm>
        </p:spPr>
        <p:txBody>
          <a:bodyPr/>
          <a:lstStyle/>
          <a:p>
            <a:pPr eaLnBrk="1" hangingPunct="1">
              <a:defRPr/>
            </a:pPr>
            <a:endParaRPr lang="en-US" altLang="ko-KR" sz="2800" dirty="0" smtClean="0">
              <a:solidFill>
                <a:schemeClr val="accent4">
                  <a:lumMod val="20000"/>
                  <a:lumOff val="80000"/>
                </a:schemeClr>
              </a:solidFill>
              <a:latin typeface="Arial Narrow Bold" charset="0"/>
              <a:ea typeface="굴림" pitchFamily="50" charset="-127"/>
            </a:endParaRPr>
          </a:p>
          <a:p>
            <a:pPr eaLnBrk="1" hangingPunct="1">
              <a:defRPr/>
            </a:pPr>
            <a:endParaRPr lang="en-US" altLang="ko-KR" sz="2400" dirty="0" smtClean="0">
              <a:solidFill>
                <a:schemeClr val="accent4">
                  <a:lumMod val="20000"/>
                  <a:lumOff val="80000"/>
                </a:schemeClr>
              </a:solidFill>
              <a:latin typeface="Arial Narrow Bold" charset="0"/>
              <a:ea typeface="굴림" pitchFamily="50" charset="-127"/>
            </a:endParaRPr>
          </a:p>
          <a:p>
            <a:pPr eaLnBrk="1" hangingPunct="1">
              <a:defRPr/>
            </a:pPr>
            <a:r>
              <a:rPr lang="en-US" altLang="ko-KR" sz="2400" b="1" dirty="0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en-US" altLang="ko-KR" sz="2400" b="1" dirty="0" err="1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rPr>
              <a:t>Myung</a:t>
            </a:r>
            <a:r>
              <a:rPr lang="en-US" altLang="ko-KR" sz="2400" b="1" dirty="0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rPr>
              <a:t>  Chun Lee, PhD</a:t>
            </a:r>
          </a:p>
          <a:p>
            <a:pPr eaLnBrk="1" hangingPunct="1">
              <a:defRPr/>
            </a:pPr>
            <a:r>
              <a:rPr lang="en-US" altLang="ko-KR" sz="2000" b="1" dirty="0" smtClean="0">
                <a:solidFill>
                  <a:srgbClr val="FFFF00"/>
                </a:solidFill>
                <a:effectLst/>
                <a:latin typeface="Arial Narrow" pitchFamily="34" charset="0"/>
                <a:ea typeface="신명조"/>
                <a:cs typeface="신명조"/>
              </a:rPr>
              <a:t>  DANKOOK  UNIVERSITY</a:t>
            </a:r>
          </a:p>
          <a:p>
            <a:pPr eaLnBrk="1" hangingPunct="1">
              <a:defRPr/>
            </a:pPr>
            <a:r>
              <a:rPr lang="en-US" altLang="ko-KR" sz="2000" b="1" dirty="0" smtClean="0">
                <a:solidFill>
                  <a:srgbClr val="FFFF00"/>
                </a:solidFill>
                <a:effectLst/>
                <a:latin typeface="Arial Narrow" pitchFamily="34" charset="0"/>
                <a:ea typeface="신명조"/>
                <a:cs typeface="신명조"/>
              </a:rPr>
              <a:t>  mclee@dankook.ac.kr  </a:t>
            </a:r>
            <a:r>
              <a:rPr lang="en-US" altLang="ko-KR" sz="2400" b="1" dirty="0" smtClean="0">
                <a:solidFill>
                  <a:srgbClr val="FFFF00"/>
                </a:solidFill>
                <a:effectLst/>
                <a:latin typeface="Arial Narrow" pitchFamily="34" charset="0"/>
                <a:ea typeface="신명조"/>
                <a:cs typeface="신명조"/>
              </a:rPr>
              <a:t>          </a:t>
            </a:r>
            <a:endParaRPr lang="en-US" altLang="ko-KR" sz="2400" b="1" dirty="0" smtClean="0">
              <a:solidFill>
                <a:srgbClr val="FFFF00"/>
              </a:solidFill>
              <a:latin typeface="Arial Narrow" pitchFamily="34" charset="0"/>
              <a:ea typeface="굴림체" pitchFamily="49" charset="-127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-159568" y="836712"/>
            <a:ext cx="9303568" cy="12192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sz="2000" b="1" dirty="0" smtClean="0">
                <a:solidFill>
                  <a:schemeClr val="tx1"/>
                </a:solidFill>
                <a:latin typeface="½A¸iA¶"/>
                <a:ea typeface="맑은 고딕" pitchFamily="50" charset="-127"/>
                <a:cs typeface="신명조"/>
              </a:rPr>
              <a:t/>
            </a:r>
            <a:br>
              <a:rPr lang="en-US" altLang="ko-KR" sz="2000" b="1" dirty="0" smtClean="0">
                <a:solidFill>
                  <a:schemeClr val="tx1"/>
                </a:solidFill>
                <a:latin typeface="½A¸iA¶"/>
                <a:ea typeface="맑은 고딕" pitchFamily="50" charset="-127"/>
                <a:cs typeface="신명조"/>
              </a:rPr>
            </a:br>
            <a:r>
              <a:rPr lang="en-US" altLang="ko-KR" sz="2000" b="1" dirty="0" smtClean="0">
                <a:solidFill>
                  <a:schemeClr val="tx1"/>
                </a:solidFill>
                <a:latin typeface="½A¸iA¶"/>
                <a:ea typeface="맑은 고딕" pitchFamily="50" charset="-127"/>
                <a:cs typeface="신명조"/>
              </a:rPr>
              <a:t/>
            </a:r>
            <a:br>
              <a:rPr lang="en-US" altLang="ko-KR" sz="2000" b="1" dirty="0" smtClean="0">
                <a:solidFill>
                  <a:schemeClr val="tx1"/>
                </a:solidFill>
                <a:latin typeface="½A¸iA¶"/>
                <a:ea typeface="맑은 고딕" pitchFamily="50" charset="-127"/>
                <a:cs typeface="신명조"/>
              </a:rPr>
            </a:br>
            <a:r>
              <a:rPr lang="en-US" altLang="ko-KR" sz="2000" b="1" dirty="0" smtClean="0">
                <a:solidFill>
                  <a:schemeClr val="tx1"/>
                </a:solidFill>
                <a:latin typeface="½A¸iA¶"/>
                <a:ea typeface="맑은 고딕" pitchFamily="50" charset="-127"/>
                <a:cs typeface="신명조"/>
              </a:rPr>
              <a:t/>
            </a:r>
            <a:br>
              <a:rPr lang="en-US" altLang="ko-KR" sz="2000" b="1" dirty="0" smtClean="0">
                <a:solidFill>
                  <a:schemeClr val="tx1"/>
                </a:solidFill>
                <a:latin typeface="½A¸iA¶"/>
                <a:ea typeface="맑은 고딕" pitchFamily="50" charset="-127"/>
                <a:cs typeface="신명조"/>
              </a:rPr>
            </a:br>
            <a:r>
              <a:rPr lang="en-US" altLang="ko-KR" sz="2000" b="1" dirty="0" smtClean="0">
                <a:solidFill>
                  <a:schemeClr val="tx1"/>
                </a:solidFill>
                <a:latin typeface="½A¸iA¶"/>
                <a:ea typeface="맑은 고딕" pitchFamily="50" charset="-127"/>
                <a:cs typeface="신명조"/>
              </a:rPr>
              <a:t/>
            </a:r>
            <a:br>
              <a:rPr lang="en-US" altLang="ko-KR" sz="2000" b="1" dirty="0" smtClean="0">
                <a:solidFill>
                  <a:schemeClr val="tx1"/>
                </a:solidFill>
                <a:latin typeface="½A¸iA¶"/>
                <a:ea typeface="맑은 고딕" pitchFamily="50" charset="-127"/>
                <a:cs typeface="신명조"/>
              </a:rPr>
            </a:br>
            <a:r>
              <a:rPr lang="en-US" altLang="ko-KR" sz="2000" b="1" dirty="0" smtClean="0">
                <a:solidFill>
                  <a:schemeClr val="tx1"/>
                </a:solidFill>
                <a:latin typeface="½A¸iA¶"/>
                <a:ea typeface="맑은 고딕" pitchFamily="50" charset="-127"/>
                <a:cs typeface="신명조"/>
              </a:rPr>
              <a:t/>
            </a:r>
            <a:br>
              <a:rPr lang="en-US" altLang="ko-KR" sz="2000" b="1" dirty="0" smtClean="0">
                <a:solidFill>
                  <a:schemeClr val="tx1"/>
                </a:solidFill>
                <a:latin typeface="½A¸iA¶"/>
                <a:ea typeface="맑은 고딕" pitchFamily="50" charset="-127"/>
                <a:cs typeface="신명조"/>
              </a:rPr>
            </a:br>
            <a:r>
              <a:rPr lang="en-US" altLang="ko-KR" sz="2000" b="1" dirty="0" smtClean="0">
                <a:solidFill>
                  <a:srgbClr val="D60093"/>
                </a:solidFill>
                <a:latin typeface="맑은 고딕" pitchFamily="50" charset="-127"/>
                <a:ea typeface="맑은 고딕" pitchFamily="50" charset="-127"/>
                <a:cs typeface="신명조"/>
              </a:rPr>
              <a:t>SHANGHAI WOMEN’S HOCKEY : </a:t>
            </a:r>
            <a:r>
              <a:rPr lang="en-US" altLang="ko-KR" sz="2000" b="1" dirty="0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  <a:cs typeface="신명조"/>
              </a:rPr>
              <a:t>Case-1</a:t>
            </a:r>
            <a:r>
              <a:rPr lang="en-US" altLang="ko-KR" sz="2000" b="1" dirty="0" smtClean="0">
                <a:solidFill>
                  <a:srgbClr val="D60093"/>
                </a:solidFill>
                <a:latin typeface="맑은 고딕" pitchFamily="50" charset="-127"/>
                <a:ea typeface="맑은 고딕" pitchFamily="50" charset="-127"/>
                <a:cs typeface="신명조"/>
              </a:rPr>
              <a:t/>
            </a:r>
            <a:br>
              <a:rPr lang="en-US" altLang="ko-KR" sz="2000" b="1" dirty="0" smtClean="0">
                <a:solidFill>
                  <a:srgbClr val="D60093"/>
                </a:solidFill>
                <a:latin typeface="맑은 고딕" pitchFamily="50" charset="-127"/>
                <a:ea typeface="맑은 고딕" pitchFamily="50" charset="-127"/>
                <a:cs typeface="신명조"/>
              </a:rPr>
            </a:br>
            <a:r>
              <a:rPr lang="en-US" altLang="ko-KR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신명조"/>
              </a:rPr>
              <a:t/>
            </a:r>
            <a:br>
              <a:rPr lang="en-US" altLang="ko-KR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신명조"/>
              </a:rPr>
            </a:br>
            <a:r>
              <a:rPr lang="en-US" altLang="ko-KR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신명조"/>
              </a:rPr>
              <a:t> </a:t>
            </a:r>
            <a:r>
              <a:rPr lang="en-US" altLang="ko-KR" sz="28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 SPORTS NUTRITION APPLICATION FOR HOCKEY </a:t>
            </a:r>
            <a:r>
              <a:rPr lang="en-US" altLang="ko-KR" sz="28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신명조"/>
              </a:rPr>
              <a:t/>
            </a:r>
            <a:br>
              <a:rPr lang="en-US" altLang="ko-KR" sz="28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신명조"/>
              </a:rPr>
            </a:br>
            <a:r>
              <a:rPr lang="en-US" altLang="ko-KR" sz="32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신명조"/>
              </a:rPr>
              <a:t/>
            </a:r>
            <a:br>
              <a:rPr lang="en-US" altLang="ko-KR" sz="32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신명조"/>
              </a:rPr>
            </a:br>
            <a:r>
              <a:rPr lang="en-US" altLang="ko-KR" sz="2000" b="1" dirty="0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  <a:cs typeface="신명조"/>
              </a:rPr>
              <a:t>      </a:t>
            </a:r>
            <a:r>
              <a:rPr lang="en-US" altLang="ko-KR" sz="2000" dirty="0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  <a:cs typeface="신명조"/>
              </a:rPr>
              <a:t>2013.8.1(</a:t>
            </a:r>
            <a:r>
              <a:rPr lang="ko-KR" altLang="en-US" sz="2000" dirty="0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  <a:cs typeface="신명조"/>
              </a:rPr>
              <a:t>목</a:t>
            </a:r>
            <a:r>
              <a:rPr lang="en-US" altLang="ko-KR" sz="2000" dirty="0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  <a:cs typeface="신명조"/>
              </a:rPr>
              <a:t>)-8.6(</a:t>
            </a:r>
            <a:r>
              <a:rPr lang="ko-KR" altLang="en-US" sz="2000" dirty="0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  <a:cs typeface="신명조"/>
              </a:rPr>
              <a:t>화</a:t>
            </a:r>
            <a:r>
              <a:rPr lang="en-US" altLang="ko-KR" sz="2000" dirty="0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  <a:cs typeface="신명조"/>
              </a:rPr>
              <a:t>)</a:t>
            </a:r>
            <a:r>
              <a:rPr lang="en-US" altLang="ko-KR" sz="2000" b="1" dirty="0" smtClean="0">
                <a:solidFill>
                  <a:srgbClr val="D60093"/>
                </a:solidFill>
                <a:latin typeface="맑은 고딕" pitchFamily="50" charset="-127"/>
                <a:ea typeface="맑은 고딕" pitchFamily="50" charset="-127"/>
                <a:cs typeface="신명조"/>
              </a:rPr>
              <a:t> </a:t>
            </a:r>
            <a:br>
              <a:rPr lang="en-US" altLang="ko-KR" sz="2000" b="1" dirty="0" smtClean="0">
                <a:solidFill>
                  <a:srgbClr val="D60093"/>
                </a:solidFill>
                <a:latin typeface="맑은 고딕" pitchFamily="50" charset="-127"/>
                <a:ea typeface="맑은 고딕" pitchFamily="50" charset="-127"/>
                <a:cs typeface="신명조"/>
              </a:rPr>
            </a:br>
            <a:r>
              <a:rPr lang="en-US" altLang="ko-KR" sz="2000" b="1" dirty="0" smtClean="0">
                <a:solidFill>
                  <a:srgbClr val="D60093"/>
                </a:solidFill>
                <a:latin typeface="맑은 고딕" pitchFamily="50" charset="-127"/>
                <a:ea typeface="맑은 고딕" pitchFamily="50" charset="-127"/>
                <a:cs typeface="신명조"/>
              </a:rPr>
              <a:t>              SHANGHAI WOMEN’S HOCKEY</a:t>
            </a:r>
            <a:r>
              <a:rPr lang="en-US" altLang="ko-KR" sz="2000" dirty="0" smtClean="0">
                <a:solidFill>
                  <a:srgbClr val="D60093"/>
                </a:solidFill>
                <a:latin typeface="맑은 고딕" pitchFamily="50" charset="-127"/>
                <a:ea typeface="맑은 고딕" pitchFamily="50" charset="-127"/>
                <a:cs typeface="신명조"/>
              </a:rPr>
              <a:t> TEAM</a:t>
            </a:r>
            <a:r>
              <a:rPr lang="ko-KR" altLang="en-US" sz="2000" dirty="0" smtClean="0">
                <a:solidFill>
                  <a:srgbClr val="D60093"/>
                </a:solidFill>
                <a:latin typeface="맑은 고딕" pitchFamily="50" charset="-127"/>
                <a:ea typeface="맑은 고딕" pitchFamily="50" charset="-127"/>
                <a:cs typeface="신명조"/>
              </a:rPr>
              <a:t> </a:t>
            </a:r>
            <a:endParaRPr lang="en-US" altLang="ko-KR" sz="2000" dirty="0" smtClean="0">
              <a:solidFill>
                <a:srgbClr val="D60093"/>
              </a:solidFill>
              <a:latin typeface="맑은 고딕" pitchFamily="50" charset="-127"/>
              <a:ea typeface="맑은 고딕" pitchFamily="50" charset="-127"/>
              <a:cs typeface="신명조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79512" y="260648"/>
            <a:ext cx="78406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II. SPORTS NUTRITION APPLICATION FOR HOCKEY </a:t>
            </a:r>
            <a:endParaRPr lang="ko-KR" altLang="en-US" sz="280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 Box 11"/>
          <p:cNvSpPr txBox="1">
            <a:spLocks noChangeArrowheads="1"/>
          </p:cNvSpPr>
          <p:nvPr/>
        </p:nvSpPr>
        <p:spPr bwMode="auto">
          <a:xfrm>
            <a:off x="2743200" y="2901950"/>
            <a:ext cx="4343400" cy="46196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2400" dirty="0">
                <a:solidFill>
                  <a:srgbClr val="000000"/>
                </a:solidFill>
                <a:latin typeface="Arial Black" pitchFamily="34" charset="0"/>
                <a:ea typeface="굴림" pitchFamily="50" charset="-127"/>
              </a:rPr>
              <a:t>Sports Performance</a:t>
            </a:r>
          </a:p>
        </p:txBody>
      </p:sp>
      <p:sp>
        <p:nvSpPr>
          <p:cNvPr id="265228" name="Text Box 12"/>
          <p:cNvSpPr txBox="1">
            <a:spLocks noChangeArrowheads="1"/>
          </p:cNvSpPr>
          <p:nvPr/>
        </p:nvSpPr>
        <p:spPr bwMode="auto">
          <a:xfrm>
            <a:off x="3581400" y="838200"/>
            <a:ext cx="2286000" cy="46196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ko-KR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굴림" pitchFamily="50" charset="-127"/>
              </a:rPr>
              <a:t>VO2 max</a:t>
            </a:r>
          </a:p>
        </p:txBody>
      </p:sp>
      <p:sp>
        <p:nvSpPr>
          <p:cNvPr id="265229" name="Text Box 13"/>
          <p:cNvSpPr txBox="1">
            <a:spLocks noChangeArrowheads="1"/>
          </p:cNvSpPr>
          <p:nvPr/>
        </p:nvSpPr>
        <p:spPr bwMode="auto">
          <a:xfrm>
            <a:off x="762000" y="838200"/>
            <a:ext cx="2286000" cy="46196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ko-KR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굴림" pitchFamily="50" charset="-127"/>
              </a:rPr>
              <a:t>Physique</a:t>
            </a:r>
          </a:p>
        </p:txBody>
      </p:sp>
      <p:sp>
        <p:nvSpPr>
          <p:cNvPr id="265230" name="Text Box 14"/>
          <p:cNvSpPr txBox="1">
            <a:spLocks noChangeArrowheads="1"/>
          </p:cNvSpPr>
          <p:nvPr/>
        </p:nvSpPr>
        <p:spPr bwMode="auto">
          <a:xfrm>
            <a:off x="6248400" y="838200"/>
            <a:ext cx="2667000" cy="69056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ko-KR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굴림" pitchFamily="50" charset="-127"/>
              </a:rPr>
              <a:t>Body Composition</a:t>
            </a:r>
          </a:p>
        </p:txBody>
      </p:sp>
      <p:sp>
        <p:nvSpPr>
          <p:cNvPr id="265231" name="Text Box 15"/>
          <p:cNvSpPr txBox="1">
            <a:spLocks noChangeArrowheads="1"/>
          </p:cNvSpPr>
          <p:nvPr/>
        </p:nvSpPr>
        <p:spPr bwMode="auto">
          <a:xfrm>
            <a:off x="228600" y="1981200"/>
            <a:ext cx="1752600" cy="690563"/>
          </a:xfrm>
          <a:prstGeom prst="rect">
            <a:avLst/>
          </a:prstGeom>
          <a:solidFill>
            <a:srgbClr val="9900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ko-KR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굴림" pitchFamily="50" charset="-127"/>
              </a:rPr>
              <a:t>Social Factors</a:t>
            </a:r>
          </a:p>
        </p:txBody>
      </p:sp>
      <p:sp>
        <p:nvSpPr>
          <p:cNvPr id="265232" name="Text Box 16"/>
          <p:cNvSpPr txBox="1">
            <a:spLocks noChangeArrowheads="1"/>
          </p:cNvSpPr>
          <p:nvPr/>
        </p:nvSpPr>
        <p:spPr bwMode="auto">
          <a:xfrm>
            <a:off x="152400" y="3844925"/>
            <a:ext cx="2819400" cy="830263"/>
          </a:xfrm>
          <a:prstGeom prst="rect">
            <a:avLst/>
          </a:prstGeom>
          <a:solidFill>
            <a:srgbClr val="9900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ko-KR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굴림" pitchFamily="50" charset="-127"/>
              </a:rPr>
              <a:t>Psychological Traits</a:t>
            </a:r>
          </a:p>
        </p:txBody>
      </p:sp>
      <p:sp>
        <p:nvSpPr>
          <p:cNvPr id="265233" name="Text Box 17"/>
          <p:cNvSpPr txBox="1">
            <a:spLocks noChangeArrowheads="1"/>
          </p:cNvSpPr>
          <p:nvPr/>
        </p:nvSpPr>
        <p:spPr bwMode="auto">
          <a:xfrm>
            <a:off x="1143000" y="5099050"/>
            <a:ext cx="1828800" cy="461963"/>
          </a:xfrm>
          <a:prstGeom prst="rect">
            <a:avLst/>
          </a:prstGeom>
          <a:solidFill>
            <a:srgbClr val="9900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ko-KR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굴림" pitchFamily="50" charset="-127"/>
              </a:rPr>
              <a:t>Others</a:t>
            </a:r>
          </a:p>
        </p:txBody>
      </p:sp>
      <p:sp>
        <p:nvSpPr>
          <p:cNvPr id="265234" name="Text Box 18"/>
          <p:cNvSpPr txBox="1">
            <a:spLocks noChangeArrowheads="1"/>
          </p:cNvSpPr>
          <p:nvPr/>
        </p:nvSpPr>
        <p:spPr bwMode="auto">
          <a:xfrm>
            <a:off x="1752600" y="5784850"/>
            <a:ext cx="6172200" cy="625475"/>
          </a:xfrm>
          <a:prstGeom prst="rect">
            <a:avLst/>
          </a:prstGeom>
          <a:solidFill>
            <a:srgbClr val="9900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altLang="ko-KR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굴림" pitchFamily="50" charset="-127"/>
              </a:rPr>
              <a:t>Submaximal</a:t>
            </a:r>
            <a:r>
              <a:rPr lang="en-US" altLang="ko-KR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굴림" pitchFamily="50" charset="-127"/>
              </a:rPr>
              <a:t> exercise tolerance and efficiency</a:t>
            </a:r>
          </a:p>
        </p:txBody>
      </p:sp>
      <p:sp>
        <p:nvSpPr>
          <p:cNvPr id="265235" name="Text Box 19"/>
          <p:cNvSpPr txBox="1">
            <a:spLocks noChangeArrowheads="1"/>
          </p:cNvSpPr>
          <p:nvPr/>
        </p:nvSpPr>
        <p:spPr bwMode="auto">
          <a:xfrm>
            <a:off x="5181600" y="5029200"/>
            <a:ext cx="3505200" cy="461963"/>
          </a:xfrm>
          <a:prstGeom prst="rect">
            <a:avLst/>
          </a:prstGeom>
          <a:solidFill>
            <a:srgbClr val="9900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ko-KR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굴림" pitchFamily="50" charset="-127"/>
              </a:rPr>
              <a:t>Thermoregulation</a:t>
            </a:r>
          </a:p>
        </p:txBody>
      </p:sp>
      <p:sp>
        <p:nvSpPr>
          <p:cNvPr id="265236" name="Text Box 20"/>
          <p:cNvSpPr txBox="1">
            <a:spLocks noChangeArrowheads="1"/>
          </p:cNvSpPr>
          <p:nvPr/>
        </p:nvSpPr>
        <p:spPr bwMode="auto">
          <a:xfrm>
            <a:off x="6400800" y="3962400"/>
            <a:ext cx="2209800" cy="690563"/>
          </a:xfrm>
          <a:prstGeom prst="rect">
            <a:avLst/>
          </a:prstGeom>
          <a:solidFill>
            <a:srgbClr val="9900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ko-KR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굴림" pitchFamily="50" charset="-127"/>
              </a:rPr>
              <a:t>Nutritional Status</a:t>
            </a:r>
          </a:p>
        </p:txBody>
      </p:sp>
      <p:sp>
        <p:nvSpPr>
          <p:cNvPr id="265237" name="Text Box 21"/>
          <p:cNvSpPr txBox="1">
            <a:spLocks noChangeArrowheads="1"/>
          </p:cNvSpPr>
          <p:nvPr/>
        </p:nvSpPr>
        <p:spPr bwMode="auto">
          <a:xfrm>
            <a:off x="6705600" y="2057400"/>
            <a:ext cx="2362200" cy="625475"/>
          </a:xfrm>
          <a:prstGeom prst="rect">
            <a:avLst/>
          </a:prstGeom>
          <a:solidFill>
            <a:srgbClr val="9900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altLang="ko-KR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굴림" pitchFamily="50" charset="-127"/>
              </a:rPr>
              <a:t>Biochemical factors</a:t>
            </a:r>
          </a:p>
        </p:txBody>
      </p:sp>
      <p:sp>
        <p:nvSpPr>
          <p:cNvPr id="88077" name="Line 22"/>
          <p:cNvSpPr>
            <a:spLocks noChangeShapeType="1"/>
          </p:cNvSpPr>
          <p:nvPr/>
        </p:nvSpPr>
        <p:spPr bwMode="auto">
          <a:xfrm>
            <a:off x="2819400" y="1447800"/>
            <a:ext cx="1295400" cy="13716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88078" name="Line 23"/>
          <p:cNvSpPr>
            <a:spLocks noChangeShapeType="1"/>
          </p:cNvSpPr>
          <p:nvPr/>
        </p:nvSpPr>
        <p:spPr bwMode="auto">
          <a:xfrm>
            <a:off x="4724400" y="1371600"/>
            <a:ext cx="1588" cy="14478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88079" name="Line 24"/>
          <p:cNvSpPr>
            <a:spLocks noChangeShapeType="1"/>
          </p:cNvSpPr>
          <p:nvPr/>
        </p:nvSpPr>
        <p:spPr bwMode="auto">
          <a:xfrm flipH="1">
            <a:off x="5181600" y="1676400"/>
            <a:ext cx="1219200" cy="11430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88080" name="Line 25"/>
          <p:cNvSpPr>
            <a:spLocks noChangeShapeType="1"/>
          </p:cNvSpPr>
          <p:nvPr/>
        </p:nvSpPr>
        <p:spPr bwMode="auto">
          <a:xfrm>
            <a:off x="2057400" y="2362200"/>
            <a:ext cx="685800" cy="5334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88081" name="Line 26"/>
          <p:cNvSpPr>
            <a:spLocks noChangeShapeType="1"/>
          </p:cNvSpPr>
          <p:nvPr/>
        </p:nvSpPr>
        <p:spPr bwMode="auto">
          <a:xfrm flipV="1">
            <a:off x="3048000" y="3498850"/>
            <a:ext cx="914400" cy="76835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88082" name="Line 27"/>
          <p:cNvSpPr>
            <a:spLocks noChangeShapeType="1"/>
          </p:cNvSpPr>
          <p:nvPr/>
        </p:nvSpPr>
        <p:spPr bwMode="auto">
          <a:xfrm flipV="1">
            <a:off x="3048000" y="3498850"/>
            <a:ext cx="1371600" cy="175895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88083" name="Line 28"/>
          <p:cNvSpPr>
            <a:spLocks noChangeShapeType="1"/>
          </p:cNvSpPr>
          <p:nvPr/>
        </p:nvSpPr>
        <p:spPr bwMode="auto">
          <a:xfrm flipV="1">
            <a:off x="4724400" y="3429000"/>
            <a:ext cx="1588" cy="22860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88084" name="Line 29"/>
          <p:cNvSpPr>
            <a:spLocks noChangeShapeType="1"/>
          </p:cNvSpPr>
          <p:nvPr/>
        </p:nvSpPr>
        <p:spPr bwMode="auto">
          <a:xfrm flipH="1" flipV="1">
            <a:off x="5257800" y="3429000"/>
            <a:ext cx="914400" cy="15240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88085" name="Line 30"/>
          <p:cNvSpPr>
            <a:spLocks noChangeShapeType="1"/>
          </p:cNvSpPr>
          <p:nvPr/>
        </p:nvSpPr>
        <p:spPr bwMode="auto">
          <a:xfrm flipH="1" flipV="1">
            <a:off x="6324600" y="3498850"/>
            <a:ext cx="457200" cy="38735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88086" name="Line 31"/>
          <p:cNvSpPr>
            <a:spLocks noChangeShapeType="1"/>
          </p:cNvSpPr>
          <p:nvPr/>
        </p:nvSpPr>
        <p:spPr bwMode="auto">
          <a:xfrm flipH="1">
            <a:off x="6019800" y="2438400"/>
            <a:ext cx="609600" cy="3810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88087" name="Text Box 32"/>
          <p:cNvSpPr txBox="1">
            <a:spLocks noChangeArrowheads="1"/>
          </p:cNvSpPr>
          <p:nvPr/>
        </p:nvSpPr>
        <p:spPr bwMode="auto">
          <a:xfrm>
            <a:off x="-396552" y="18864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2400" b="1" dirty="0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rPr>
              <a:t>1. Factors affecting  </a:t>
            </a:r>
            <a:r>
              <a:rPr lang="en-US" altLang="ko-KR" sz="2400" b="1" dirty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rPr>
              <a:t>Sports  Performan</a:t>
            </a:r>
            <a:r>
              <a:rPr lang="en-US" altLang="ko-KR" sz="2800" b="1" dirty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rPr>
              <a:t>ce</a:t>
            </a:r>
          </a:p>
        </p:txBody>
      </p:sp>
      <p:sp>
        <p:nvSpPr>
          <p:cNvPr id="24" name="내용 개체 틀 2"/>
          <p:cNvSpPr txBox="1">
            <a:spLocks/>
          </p:cNvSpPr>
          <p:nvPr/>
        </p:nvSpPr>
        <p:spPr>
          <a:xfrm>
            <a:off x="7236296" y="6381328"/>
            <a:ext cx="2952328" cy="60466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0" fontAlgn="base" latinLnBrk="1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(Williams,</a:t>
            </a:r>
            <a:r>
              <a:rPr kumimoji="1" lang="en-US" altLang="ko-KR" sz="1800" b="1" i="0" u="none" strike="noStrike" kern="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2007</a:t>
            </a:r>
            <a:r>
              <a:rPr kumimoji="1" lang="en-US" altLang="ko-K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기본 디자인">
  <a:themeElements>
    <a:clrScheme name="1_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2079</TotalTime>
  <Words>1166</Words>
  <Application>Microsoft Office PowerPoint</Application>
  <PresentationFormat>화면 슬라이드 쇼(4:3)</PresentationFormat>
  <Paragraphs>279</Paragraphs>
  <Slides>38</Slides>
  <Notes>10</Notes>
  <HiddenSlides>0</HiddenSlides>
  <MMClips>1</MMClips>
  <ScaleCrop>false</ScaleCrop>
  <HeadingPairs>
    <vt:vector size="6" baseType="variant">
      <vt:variant>
        <vt:lpstr>테마</vt:lpstr>
      </vt:variant>
      <vt:variant>
        <vt:i4>3</vt:i4>
      </vt:variant>
      <vt:variant>
        <vt:lpstr>포함된 OLE 서버</vt:lpstr>
      </vt:variant>
      <vt:variant>
        <vt:i4>2</vt:i4>
      </vt:variant>
      <vt:variant>
        <vt:lpstr>슬라이드 제목</vt:lpstr>
      </vt:variant>
      <vt:variant>
        <vt:i4>38</vt:i4>
      </vt:variant>
    </vt:vector>
  </HeadingPairs>
  <TitlesOfParts>
    <vt:vector size="43" baseType="lpstr">
      <vt:lpstr>Office 테마</vt:lpstr>
      <vt:lpstr>3_기본 디자인</vt:lpstr>
      <vt:lpstr>4_Default Design</vt:lpstr>
      <vt:lpstr>Chart</vt:lpstr>
      <vt:lpstr>비트맵 이미지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3. 트레이닝의 체계와 계획</vt:lpstr>
      <vt:lpstr>4. 트레이닝과 체력의 관계</vt:lpstr>
      <vt:lpstr>     SHANGHAI WOMEN’S HOCKEY : Case-1    SPORTS NUTRITION APPLICATION FOR HOCKEY         2013.8.1(목)-8.6(화)                SHANGHAI WOMEN’S HOCKEY TEAM </vt:lpstr>
      <vt:lpstr>PowerPoint 프레젠테이션</vt:lpstr>
      <vt:lpstr>2. 무산소성 훈련</vt:lpstr>
      <vt:lpstr>3. 무산소성 훈련</vt:lpstr>
      <vt:lpstr>4. 무산소성 훈련</vt:lpstr>
      <vt:lpstr>5. 유산소성 지구력 훈련</vt:lpstr>
      <vt:lpstr>6. 유산소성  지구력 훈련</vt:lpstr>
      <vt:lpstr>7. 트레이닝의 효과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7. 노인의 운동의 효과(전병관,2009) </vt:lpstr>
      <vt:lpstr>PowerPoint 프레젠테이션</vt:lpstr>
      <vt:lpstr>1. 복근 만들기 프로젝트 식단의 구성  - KBS-1 파노라마 (방영일자 : 2013.5.30)  -</vt:lpstr>
      <vt:lpstr>1800 kcal 2. 복근 만들기 프로젝트 식단(예시)</vt:lpstr>
      <vt:lpstr>PowerPoint 프레젠테이션</vt:lpstr>
      <vt:lpstr>PowerPoint 프레젠테이션</vt:lpstr>
      <vt:lpstr>PowerPoint 프레젠테이션</vt:lpstr>
      <vt:lpstr> 심장에 좋은 적색음식 </vt:lpstr>
      <vt:lpstr>PowerPoint 프레젠테이션</vt:lpstr>
      <vt:lpstr>PowerPoint 프레젠테이션</vt:lpstr>
      <vt:lpstr>V. CONCLUSION : Peak Performance &amp; Health Care  </vt:lpstr>
      <vt:lpstr>PowerPoint 프레젠테이션</vt:lpstr>
      <vt:lpstr>PowerPoint 프레젠테이션</vt:lpstr>
    </vt:vector>
  </TitlesOfParts>
  <Company>JOINSYSTEM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USER</dc:creator>
  <cp:lastModifiedBy>User</cp:lastModifiedBy>
  <cp:revision>281</cp:revision>
  <dcterms:created xsi:type="dcterms:W3CDTF">2012-05-13T14:30:39Z</dcterms:created>
  <dcterms:modified xsi:type="dcterms:W3CDTF">2015-01-21T22:56:20Z</dcterms:modified>
</cp:coreProperties>
</file>